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42"/>
  </p:notesMasterIdLst>
  <p:handoutMasterIdLst>
    <p:handoutMasterId r:id="rId43"/>
  </p:handoutMasterIdLst>
  <p:sldIdLst>
    <p:sldId id="360" r:id="rId5"/>
    <p:sldId id="327" r:id="rId6"/>
    <p:sldId id="354" r:id="rId7"/>
    <p:sldId id="328" r:id="rId8"/>
    <p:sldId id="350" r:id="rId9"/>
    <p:sldId id="351" r:id="rId10"/>
    <p:sldId id="364" r:id="rId11"/>
    <p:sldId id="355" r:id="rId12"/>
    <p:sldId id="359" r:id="rId13"/>
    <p:sldId id="356" r:id="rId14"/>
    <p:sldId id="369" r:id="rId15"/>
    <p:sldId id="370" r:id="rId16"/>
    <p:sldId id="358" r:id="rId17"/>
    <p:sldId id="329" r:id="rId18"/>
    <p:sldId id="338" r:id="rId19"/>
    <p:sldId id="337" r:id="rId20"/>
    <p:sldId id="339" r:id="rId21"/>
    <p:sldId id="340" r:id="rId22"/>
    <p:sldId id="341" r:id="rId23"/>
    <p:sldId id="342" r:id="rId24"/>
    <p:sldId id="343" r:id="rId25"/>
    <p:sldId id="344" r:id="rId26"/>
    <p:sldId id="345" r:id="rId27"/>
    <p:sldId id="346" r:id="rId28"/>
    <p:sldId id="371" r:id="rId29"/>
    <p:sldId id="362" r:id="rId30"/>
    <p:sldId id="373" r:id="rId31"/>
    <p:sldId id="348" r:id="rId32"/>
    <p:sldId id="374" r:id="rId33"/>
    <p:sldId id="376" r:id="rId34"/>
    <p:sldId id="365" r:id="rId35"/>
    <p:sldId id="366" r:id="rId36"/>
    <p:sldId id="367" r:id="rId37"/>
    <p:sldId id="372" r:id="rId38"/>
    <p:sldId id="368" r:id="rId39"/>
    <p:sldId id="361" r:id="rId40"/>
    <p:sldId id="349"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18" autoAdjust="0"/>
    <p:restoredTop sz="94660"/>
  </p:normalViewPr>
  <p:slideViewPr>
    <p:cSldViewPr snapToGrid="0" snapToObjects="1">
      <p:cViewPr varScale="1">
        <p:scale>
          <a:sx n="78" d="100"/>
          <a:sy n="78" d="100"/>
        </p:scale>
        <p:origin x="90" y="252"/>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365243-E11E-934D-97D5-AE6E25F586CC}" type="datetimeFigureOut">
              <a:rPr lang="en-US" smtClean="0"/>
              <a:t>3/3/2019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F45520-DE10-1149-868C-E19BC6E34851}" type="slidenum">
              <a:rPr lang="en-US" smtClean="0"/>
              <a:t>‹#›</a:t>
            </a:fld>
            <a:endParaRPr lang="en-US"/>
          </a:p>
        </p:txBody>
      </p:sp>
    </p:spTree>
    <p:extLst>
      <p:ext uri="{BB962C8B-B14F-4D97-AF65-F5344CB8AC3E}">
        <p14:creationId xmlns:p14="http://schemas.microsoft.com/office/powerpoint/2010/main" val="3754828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5FDD0-1440-3C48-A492-1ADC58D6018D}" type="datetimeFigureOut">
              <a:rPr lang="en-US" smtClean="0"/>
              <a:t>3/3/2019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621B22-789B-CE46-8C7E-0D483B957BD9}" type="slidenum">
              <a:rPr lang="en-US" smtClean="0"/>
              <a:t>‹#›</a:t>
            </a:fld>
            <a:endParaRPr lang="en-US"/>
          </a:p>
        </p:txBody>
      </p:sp>
    </p:spTree>
    <p:extLst>
      <p:ext uri="{BB962C8B-B14F-4D97-AF65-F5344CB8AC3E}">
        <p14:creationId xmlns:p14="http://schemas.microsoft.com/office/powerpoint/2010/main" val="18962459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NZ" dirty="0"/>
              <a:t>Fade in Animation</a:t>
            </a:r>
            <a:r>
              <a:rPr lang="en-NZ" baseline="0" dirty="0"/>
              <a:t> Order &amp; Expanded Discussion Points</a:t>
            </a:r>
            <a:endParaRPr lang="en-NZ" dirty="0"/>
          </a:p>
          <a:p>
            <a:pPr marL="0" marR="0" lvl="1" indent="0" algn="l" defTabSz="914400" rtl="0" eaLnBrk="1" fontAlgn="auto" latinLnBrk="0" hangingPunct="1">
              <a:lnSpc>
                <a:spcPct val="100000"/>
              </a:lnSpc>
              <a:spcBef>
                <a:spcPts val="0"/>
              </a:spcBef>
              <a:spcAft>
                <a:spcPts val="0"/>
              </a:spcAft>
              <a:buClrTx/>
              <a:buSzTx/>
              <a:buFontTx/>
              <a:buNone/>
              <a:tabLst/>
              <a:defRPr/>
            </a:pPr>
            <a:r>
              <a:rPr lang="en-NZ" dirty="0"/>
              <a:t>1. Residential… </a:t>
            </a:r>
            <a:r>
              <a:rPr lang="en-US" sz="2400" b="1" kern="0" dirty="0">
                <a:solidFill>
                  <a:srgbClr val="92D050"/>
                </a:solidFill>
                <a:cs typeface="ＭＳ Ｐゴシック" charset="-128"/>
              </a:rPr>
              <a:t>Villas   I  Social Housing  I   Low-Mid Rise   I   Disaster Relief   I   Roofing </a:t>
            </a:r>
          </a:p>
          <a:p>
            <a:pPr marL="0" marR="0" lvl="1" indent="0" algn="l" defTabSz="914400" rtl="0" eaLnBrk="1" fontAlgn="auto" latinLnBrk="0" hangingPunct="1">
              <a:lnSpc>
                <a:spcPct val="100000"/>
              </a:lnSpc>
              <a:spcBef>
                <a:spcPts val="0"/>
              </a:spcBef>
              <a:spcAft>
                <a:spcPts val="0"/>
              </a:spcAft>
              <a:buClrTx/>
              <a:buSzTx/>
              <a:buFontTx/>
              <a:buNone/>
              <a:tabLst/>
              <a:defRPr/>
            </a:pPr>
            <a:r>
              <a:rPr lang="en-NZ" sz="2400" dirty="0"/>
              <a:t>2.</a:t>
            </a:r>
            <a:r>
              <a:rPr lang="en-NZ" sz="2400" baseline="0" dirty="0"/>
              <a:t> </a:t>
            </a:r>
            <a:r>
              <a:rPr lang="en-NZ" sz="2400" dirty="0"/>
              <a:t>Commercial &amp; Industrial…. </a:t>
            </a:r>
            <a:r>
              <a:rPr lang="en-US" sz="2400" b="1" kern="0" dirty="0">
                <a:solidFill>
                  <a:srgbClr val="92D050"/>
                </a:solidFill>
                <a:cs typeface="ＭＳ Ｐゴシック" charset="-128"/>
              </a:rPr>
              <a:t>Worker Accommodation    I    Hotels   I   Offices   I    Storage    I   Retail     </a:t>
            </a:r>
          </a:p>
          <a:p>
            <a:pPr marL="0" marR="0" lvl="1" indent="0" algn="l" defTabSz="914400" rtl="0" eaLnBrk="1" fontAlgn="auto" latinLnBrk="0" hangingPunct="1">
              <a:lnSpc>
                <a:spcPct val="100000"/>
              </a:lnSpc>
              <a:spcBef>
                <a:spcPts val="0"/>
              </a:spcBef>
              <a:spcAft>
                <a:spcPts val="0"/>
              </a:spcAft>
              <a:buClrTx/>
              <a:buSzTx/>
              <a:buFontTx/>
              <a:buNone/>
              <a:tabLst/>
              <a:defRPr/>
            </a:pPr>
            <a:r>
              <a:rPr lang="en-NZ" sz="2400" dirty="0"/>
              <a:t>3. Institutional… </a:t>
            </a:r>
            <a:r>
              <a:rPr lang="en-US" sz="2400" b="1" kern="0" dirty="0">
                <a:solidFill>
                  <a:srgbClr val="92D050"/>
                </a:solidFill>
                <a:cs typeface="ＭＳ Ｐゴシック" charset="-128"/>
              </a:rPr>
              <a:t>Schools    I    Hospitals    I    Military   </a:t>
            </a:r>
          </a:p>
          <a:p>
            <a:pPr marL="0" marR="0" lvl="1" indent="0" algn="l" defTabSz="914400" rtl="0" eaLnBrk="1" fontAlgn="auto" latinLnBrk="0" hangingPunct="1">
              <a:lnSpc>
                <a:spcPct val="100000"/>
              </a:lnSpc>
              <a:spcBef>
                <a:spcPts val="0"/>
              </a:spcBef>
              <a:spcAft>
                <a:spcPts val="0"/>
              </a:spcAft>
              <a:buClrTx/>
              <a:buSzTx/>
              <a:buFontTx/>
              <a:buNone/>
              <a:tabLst/>
              <a:defRPr/>
            </a:pPr>
            <a:r>
              <a:rPr lang="en-NZ" sz="2400" dirty="0"/>
              <a:t>4. Offsite… </a:t>
            </a:r>
            <a:r>
              <a:rPr lang="en-US" sz="2400" b="1" kern="0" dirty="0">
                <a:solidFill>
                  <a:srgbClr val="92D050"/>
                </a:solidFill>
                <a:cs typeface="ＭＳ Ｐゴシック" charset="-128"/>
              </a:rPr>
              <a:t>Portables    I    Transportable    I    Pods  </a:t>
            </a:r>
          </a:p>
        </p:txBody>
      </p:sp>
      <p:sp>
        <p:nvSpPr>
          <p:cNvPr id="4" name="Slide Number Placeholder 3"/>
          <p:cNvSpPr>
            <a:spLocks noGrp="1"/>
          </p:cNvSpPr>
          <p:nvPr>
            <p:ph type="sldNum" sz="quarter" idx="10"/>
          </p:nvPr>
        </p:nvSpPr>
        <p:spPr/>
        <p:txBody>
          <a:bodyPr/>
          <a:lstStyle/>
          <a:p>
            <a:fld id="{FA584F1B-601B-4163-B5C7-A2D23B77CBE9}" type="slidenum">
              <a:rPr lang="en-NZ" smtClean="0"/>
              <a:t>10</a:t>
            </a:fld>
            <a:endParaRPr lang="en-NZ"/>
          </a:p>
        </p:txBody>
      </p:sp>
    </p:spTree>
    <p:extLst>
      <p:ext uri="{BB962C8B-B14F-4D97-AF65-F5344CB8AC3E}">
        <p14:creationId xmlns:p14="http://schemas.microsoft.com/office/powerpoint/2010/main" val="1030533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2" y="742167"/>
            <a:ext cx="3848746" cy="2387978"/>
          </a:xfrm>
        </p:spPr>
        <p:txBody>
          <a:bodyPr anchor="t">
            <a:noAutofit/>
          </a:bodyPr>
          <a:lstStyle>
            <a:lvl1pPr algn="l" rtl="0">
              <a:defRPr lang="en-GB" sz="3600" b="0" i="0" u="none" strike="noStrike" baseline="0" smtClean="0">
                <a:solidFill>
                  <a:srgbClr val="FFFFFF"/>
                </a:solidFill>
                <a:latin typeface="Arial (Headings)"/>
                <a:cs typeface="Arial (Headings)"/>
              </a:defRPr>
            </a:lvl1pPr>
          </a:lstStyle>
          <a:p>
            <a:pPr rtl="0"/>
            <a:r>
              <a:rPr lang="en-US" dirty="0"/>
              <a:t>Framing the future of construction across the globe</a:t>
            </a:r>
            <a:endParaRPr lang="en-GB" sz="3600" b="0" i="0" u="none" strike="noStrike" baseline="30000" dirty="0">
              <a:solidFill>
                <a:srgbClr val="000000"/>
              </a:solidFill>
              <a:latin typeface="ArialMT"/>
            </a:endParaRPr>
          </a:p>
        </p:txBody>
      </p:sp>
      <p:sp>
        <p:nvSpPr>
          <p:cNvPr id="3" name="Subtitle 2"/>
          <p:cNvSpPr>
            <a:spLocks noGrp="1"/>
          </p:cNvSpPr>
          <p:nvPr>
            <p:ph type="subTitle" idx="1" hasCustomPrompt="1"/>
          </p:nvPr>
        </p:nvSpPr>
        <p:spPr>
          <a:xfrm>
            <a:off x="685802" y="3237897"/>
            <a:ext cx="3375406" cy="52142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Presented by John Smith</a:t>
            </a:r>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985556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FFFFFF"/>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171088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FFFFFF"/>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320306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FFFFFF"/>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093124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FFFFFF"/>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295650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6">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FFFFFF"/>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698238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7">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FFFFFF"/>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189470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8">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FFFFFF"/>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979558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a:solidFill>
                  <a:schemeClr val="accent1"/>
                </a:solidFill>
              </a:defRPr>
            </a:lvl1pPr>
          </a:lstStyle>
          <a:p>
            <a:r>
              <a:rPr lang="en-US" dirty="0"/>
              <a:t>Heading goes here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1800" b="0">
                <a:solidFill>
                  <a:srgbClr val="8DC6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1800" b="0">
                <a:solidFill>
                  <a:srgbClr val="8DC6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114862"/>
            <a:ext cx="5486400" cy="425054"/>
          </a:xfrm>
        </p:spPr>
        <p:txBody>
          <a:bodyPr anchor="b"/>
          <a:lstStyle>
            <a:lvl1pPr algn="l">
              <a:defRPr sz="2000" b="0"/>
            </a:lvl1pPr>
          </a:lstStyle>
          <a:p>
            <a:r>
              <a:rPr lang="en-US"/>
              <a:t>Click to edit Master title style</a:t>
            </a:r>
            <a:endParaRPr lang="en-US" dirty="0"/>
          </a:p>
        </p:txBody>
      </p:sp>
      <p:sp>
        <p:nvSpPr>
          <p:cNvPr id="3" name="Picture Placeholder 2"/>
          <p:cNvSpPr>
            <a:spLocks noGrp="1"/>
          </p:cNvSpPr>
          <p:nvPr>
            <p:ph type="pic" idx="1"/>
          </p:nvPr>
        </p:nvSpPr>
        <p:spPr>
          <a:xfrm>
            <a:off x="1792288" y="459581"/>
            <a:ext cx="5486400" cy="2566007"/>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362956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2" y="742167"/>
            <a:ext cx="3848746" cy="2387978"/>
          </a:xfrm>
        </p:spPr>
        <p:txBody>
          <a:bodyPr anchor="t">
            <a:noAutofit/>
          </a:bodyPr>
          <a:lstStyle>
            <a:lvl1pPr algn="l" rtl="0">
              <a:defRPr lang="en-GB" sz="3600" b="0" i="0" u="none" strike="noStrike" baseline="0" smtClean="0">
                <a:solidFill>
                  <a:srgbClr val="FFFFFF"/>
                </a:solidFill>
                <a:latin typeface="Arial (Headings)"/>
                <a:cs typeface="Arial (Headings)"/>
              </a:defRPr>
            </a:lvl1pPr>
          </a:lstStyle>
          <a:p>
            <a:pPr rtl="0"/>
            <a:r>
              <a:rPr lang="en-US" dirty="0"/>
              <a:t>Framing the future of construction across the globe</a:t>
            </a:r>
            <a:endParaRPr lang="en-GB" sz="3600" b="0" i="0" u="none" strike="noStrike" baseline="30000" dirty="0">
              <a:solidFill>
                <a:srgbClr val="000000"/>
              </a:solidFill>
              <a:latin typeface="ArialMT"/>
            </a:endParaRPr>
          </a:p>
        </p:txBody>
      </p:sp>
      <p:sp>
        <p:nvSpPr>
          <p:cNvPr id="3" name="Subtitle 2"/>
          <p:cNvSpPr>
            <a:spLocks noGrp="1"/>
          </p:cNvSpPr>
          <p:nvPr>
            <p:ph type="subTitle" idx="1" hasCustomPrompt="1"/>
          </p:nvPr>
        </p:nvSpPr>
        <p:spPr>
          <a:xfrm>
            <a:off x="685802" y="3237897"/>
            <a:ext cx="3375406" cy="52142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Presented by John Smith</a:t>
            </a:r>
          </a:p>
        </p:txBody>
      </p:sp>
    </p:spTree>
    <p:extLst>
      <p:ext uri="{BB962C8B-B14F-4D97-AF65-F5344CB8AC3E}">
        <p14:creationId xmlns:p14="http://schemas.microsoft.com/office/powerpoint/2010/main" val="3467513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3B9D265C-0534-4AC2-816E-92C8088CE476}" type="datetimeFigureOut">
              <a:rPr lang="en-NZ" smtClean="0"/>
              <a:t>3/03/2019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DD2E84D-A0BB-424A-BE4B-6B2455529512}" type="slidenum">
              <a:rPr lang="en-NZ" smtClean="0"/>
              <a:t>‹#›</a:t>
            </a:fld>
            <a:endParaRPr lang="en-NZ"/>
          </a:p>
        </p:txBody>
      </p:sp>
    </p:spTree>
    <p:extLst>
      <p:ext uri="{BB962C8B-B14F-4D97-AF65-F5344CB8AC3E}">
        <p14:creationId xmlns:p14="http://schemas.microsoft.com/office/powerpoint/2010/main" val="97833927"/>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2" y="742167"/>
            <a:ext cx="3848746" cy="2387978"/>
          </a:xfrm>
        </p:spPr>
        <p:txBody>
          <a:bodyPr anchor="t">
            <a:noAutofit/>
          </a:bodyPr>
          <a:lstStyle>
            <a:lvl1pPr algn="l" rtl="0">
              <a:defRPr lang="en-GB" sz="3600" b="0" i="0" u="none" strike="noStrike" baseline="0" smtClean="0">
                <a:solidFill>
                  <a:srgbClr val="FFFFFF"/>
                </a:solidFill>
                <a:latin typeface="Arial (Headings)"/>
                <a:cs typeface="Arial (Headings)"/>
              </a:defRPr>
            </a:lvl1pPr>
          </a:lstStyle>
          <a:p>
            <a:pPr rtl="0"/>
            <a:r>
              <a:rPr lang="en-US" dirty="0"/>
              <a:t>Framing the future of construction across the globe</a:t>
            </a:r>
            <a:endParaRPr lang="en-GB" sz="3600" b="0" i="0" u="none" strike="noStrike" baseline="30000" dirty="0">
              <a:solidFill>
                <a:srgbClr val="000000"/>
              </a:solidFill>
              <a:latin typeface="ArialMT"/>
            </a:endParaRPr>
          </a:p>
        </p:txBody>
      </p:sp>
      <p:sp>
        <p:nvSpPr>
          <p:cNvPr id="3" name="Subtitle 2"/>
          <p:cNvSpPr>
            <a:spLocks noGrp="1"/>
          </p:cNvSpPr>
          <p:nvPr>
            <p:ph type="subTitle" idx="1" hasCustomPrompt="1"/>
          </p:nvPr>
        </p:nvSpPr>
        <p:spPr>
          <a:xfrm>
            <a:off x="685802" y="3237897"/>
            <a:ext cx="3375406" cy="52142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Presented by John Smith</a:t>
            </a:r>
          </a:p>
        </p:txBody>
      </p:sp>
    </p:spTree>
    <p:extLst>
      <p:ext uri="{BB962C8B-B14F-4D97-AF65-F5344CB8AC3E}">
        <p14:creationId xmlns:p14="http://schemas.microsoft.com/office/powerpoint/2010/main" val="226878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2913" y="1484868"/>
            <a:ext cx="3361834" cy="643920"/>
          </a:xfrm>
        </p:spPr>
        <p:txBody>
          <a:bodyPr anchor="t"/>
          <a:lstStyle>
            <a:lvl1pPr>
              <a:defRPr b="1">
                <a:solidFill>
                  <a:schemeClr val="bg1"/>
                </a:solidFill>
              </a:defRPr>
            </a:lvl1pPr>
          </a:lstStyle>
          <a:p>
            <a:r>
              <a:rPr lang="en-AU" dirty="0"/>
              <a:t>Title slide</a:t>
            </a:r>
            <a:endParaRPr lang="en-US" dirty="0"/>
          </a:p>
        </p:txBody>
      </p:sp>
      <p:sp>
        <p:nvSpPr>
          <p:cNvPr id="4" name="Slide Number Placeholder 2"/>
          <p:cNvSpPr>
            <a:spLocks noGrp="1"/>
          </p:cNvSpPr>
          <p:nvPr>
            <p:ph type="sldNum" sz="quarter" idx="10"/>
          </p:nvPr>
        </p:nvSpPr>
        <p:spPr>
          <a:xfrm>
            <a:off x="7163310" y="4767263"/>
            <a:ext cx="1324797" cy="273844"/>
          </a:xfrm>
          <a:prstGeom prst="rect">
            <a:avLst/>
          </a:prstGeom>
        </p:spPr>
        <p:txBody>
          <a:bodyPr/>
          <a:lstStyle>
            <a:lvl1pPr>
              <a:defRPr sz="1000">
                <a:solidFill>
                  <a:schemeClr val="bg1"/>
                </a:solidFill>
              </a:defRPr>
            </a:lvl1pPr>
          </a:lstStyle>
          <a:p>
            <a:fld id="{2066355A-084C-D24E-9AD2-7E4FC41EA627}" type="slidenum">
              <a:rPr lang="en-US" smtClean="0"/>
              <a:pPr/>
              <a:t>‹#›</a:t>
            </a:fld>
            <a:endParaRPr lang="en-US" dirty="0"/>
          </a:p>
        </p:txBody>
      </p:sp>
      <p:sp>
        <p:nvSpPr>
          <p:cNvPr id="7" name="Text Placeholder 6"/>
          <p:cNvSpPr>
            <a:spLocks noGrp="1"/>
          </p:cNvSpPr>
          <p:nvPr>
            <p:ph type="body" sz="quarter" idx="11" hasCustomPrompt="1"/>
          </p:nvPr>
        </p:nvSpPr>
        <p:spPr>
          <a:xfrm>
            <a:off x="663575" y="2084333"/>
            <a:ext cx="3360738" cy="661988"/>
          </a:xfrm>
        </p:spPr>
        <p:txBody>
          <a:bodyPr>
            <a:noAutofit/>
          </a:bodyPr>
          <a:lstStyle>
            <a:lvl1pPr marL="0" indent="0">
              <a:buFontTx/>
              <a:buNone/>
              <a:defRPr sz="3800" b="1">
                <a:solidFill>
                  <a:srgbClr val="E1E43C"/>
                </a:solidFill>
                <a:latin typeface="+mj-lt"/>
              </a:defRPr>
            </a:lvl1pPr>
          </a:lstStyle>
          <a:p>
            <a:pPr lvl="0"/>
            <a:r>
              <a:rPr lang="en-AU" dirty="0"/>
              <a:t>Title slide</a:t>
            </a:r>
            <a:endParaRPr lang="en-US" dirty="0"/>
          </a:p>
        </p:txBody>
      </p:sp>
    </p:spTree>
    <p:extLst>
      <p:ext uri="{BB962C8B-B14F-4D97-AF65-F5344CB8AC3E}">
        <p14:creationId xmlns:p14="http://schemas.microsoft.com/office/powerpoint/2010/main" val="291928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3403" y="501107"/>
            <a:ext cx="6787344" cy="688348"/>
          </a:xfrm>
        </p:spPr>
        <p:txBody>
          <a:bodyPr anchor="t">
            <a:normAutofit/>
          </a:bodyPr>
          <a:lstStyle>
            <a:lvl1pPr>
              <a:defRPr sz="2800">
                <a:solidFill>
                  <a:schemeClr val="tx2"/>
                </a:solidFill>
              </a:defRPr>
            </a:lvl1pPr>
          </a:lstStyle>
          <a:p>
            <a:r>
              <a:rPr lang="en-US" dirty="0"/>
              <a:t>Heading goes here</a:t>
            </a:r>
          </a:p>
        </p:txBody>
      </p:sp>
      <p:sp>
        <p:nvSpPr>
          <p:cNvPr id="7" name="Slide Number Placeholder 2"/>
          <p:cNvSpPr>
            <a:spLocks noGrp="1"/>
          </p:cNvSpPr>
          <p:nvPr>
            <p:ph type="sldNum" sz="quarter" idx="10"/>
          </p:nvPr>
        </p:nvSpPr>
        <p:spPr>
          <a:xfrm>
            <a:off x="7163310" y="4767263"/>
            <a:ext cx="1324797" cy="273844"/>
          </a:xfrm>
          <a:prstGeom prst="rect">
            <a:avLst/>
          </a:prstGeom>
        </p:spPr>
        <p:txBody>
          <a:bodyPr/>
          <a:lstStyle>
            <a:lvl1pPr>
              <a:defRPr sz="1000">
                <a:solidFill>
                  <a:schemeClr val="tx1"/>
                </a:solidFill>
              </a:defRPr>
            </a:lvl1pPr>
          </a:lstStyle>
          <a:p>
            <a:fld id="{2066355A-084C-D24E-9AD2-7E4FC41EA627}" type="slidenum">
              <a:rPr lang="en-US" smtClean="0"/>
              <a:pPr/>
              <a:t>‹#›</a:t>
            </a:fld>
            <a:endParaRPr lang="en-US" dirty="0"/>
          </a:p>
        </p:txBody>
      </p:sp>
      <p:sp>
        <p:nvSpPr>
          <p:cNvPr id="9" name="Text Placeholder 8"/>
          <p:cNvSpPr>
            <a:spLocks noGrp="1"/>
          </p:cNvSpPr>
          <p:nvPr>
            <p:ph type="body" sz="quarter" idx="11" hasCustomPrompt="1"/>
          </p:nvPr>
        </p:nvSpPr>
        <p:spPr>
          <a:xfrm>
            <a:off x="752348" y="1259984"/>
            <a:ext cx="6787342" cy="2781194"/>
          </a:xfrm>
        </p:spPr>
        <p:txBody>
          <a:bodyPr/>
          <a:lstStyle>
            <a:lvl1pPr marL="0" indent="0">
              <a:buFontTx/>
              <a:buNone/>
              <a:defRPr/>
            </a:lvl1pPr>
          </a:lstStyle>
          <a:p>
            <a:pPr lvl="0"/>
            <a:r>
              <a:rPr lang="en-US" dirty="0"/>
              <a:t>Mint </a:t>
            </a:r>
            <a:r>
              <a:rPr lang="en-US" dirty="0" err="1"/>
              <a:t>coratibust</a:t>
            </a:r>
            <a:r>
              <a:rPr lang="en-US" dirty="0"/>
              <a:t> </a:t>
            </a:r>
            <a:r>
              <a:rPr lang="en-US" dirty="0" err="1"/>
              <a:t>exerae</a:t>
            </a:r>
            <a:r>
              <a:rPr lang="en-US" dirty="0"/>
              <a:t>. </a:t>
            </a:r>
            <a:r>
              <a:rPr lang="en-US" dirty="0" err="1"/>
              <a:t>Aquam</a:t>
            </a:r>
            <a:r>
              <a:rPr lang="en-US" dirty="0"/>
              <a:t> </a:t>
            </a:r>
            <a:r>
              <a:rPr lang="en-US" dirty="0" err="1"/>
              <a:t>facesse</a:t>
            </a:r>
            <a:r>
              <a:rPr lang="en-US" dirty="0"/>
              <a:t> </a:t>
            </a:r>
            <a:r>
              <a:rPr lang="en-US" dirty="0" err="1"/>
              <a:t>quibeaquam</a:t>
            </a:r>
            <a:r>
              <a:rPr lang="en-US" dirty="0"/>
              <a:t> </a:t>
            </a:r>
            <a:r>
              <a:rPr lang="en-US" dirty="0" err="1"/>
              <a:t>volupti</a:t>
            </a:r>
            <a:r>
              <a:rPr lang="en-US" dirty="0"/>
              <a:t> </a:t>
            </a:r>
            <a:r>
              <a:rPr lang="en-US" dirty="0" err="1"/>
              <a:t>aperfer</a:t>
            </a:r>
            <a:r>
              <a:rPr lang="en-US" dirty="0"/>
              <a:t> </a:t>
            </a:r>
            <a:r>
              <a:rPr lang="en-US" dirty="0" err="1"/>
              <a:t>untempo</a:t>
            </a:r>
            <a:r>
              <a:rPr lang="en-US" dirty="0"/>
              <a:t> </a:t>
            </a:r>
            <a:r>
              <a:rPr lang="en-US" dirty="0" err="1"/>
              <a:t>ssunt</a:t>
            </a:r>
            <a:r>
              <a:rPr lang="en-US" dirty="0"/>
              <a:t>, </a:t>
            </a:r>
            <a:r>
              <a:rPr lang="en-US" dirty="0" err="1"/>
              <a:t>ommodia</a:t>
            </a:r>
            <a:r>
              <a:rPr lang="en-US" dirty="0"/>
              <a:t> qui </a:t>
            </a:r>
            <a:r>
              <a:rPr lang="en-US" dirty="0" err="1"/>
              <a:t>ute</a:t>
            </a:r>
            <a:r>
              <a:rPr lang="en-US" dirty="0"/>
              <a:t> </a:t>
            </a:r>
            <a:r>
              <a:rPr lang="en-US" dirty="0" err="1"/>
              <a:t>evel</a:t>
            </a:r>
            <a:r>
              <a:rPr lang="en-US" dirty="0"/>
              <a:t> </a:t>
            </a:r>
            <a:r>
              <a:rPr lang="en-US" dirty="0" err="1"/>
              <a:t>ipic</a:t>
            </a:r>
            <a:r>
              <a:rPr lang="en-US" dirty="0"/>
              <a:t> </a:t>
            </a:r>
            <a:r>
              <a:rPr lang="en-US" dirty="0" err="1"/>
              <a:t>teculloreium</a:t>
            </a:r>
            <a:r>
              <a:rPr lang="en-US" dirty="0"/>
              <a:t> </a:t>
            </a:r>
            <a:r>
              <a:rPr lang="en-US" dirty="0" err="1"/>
              <a:t>vellam</a:t>
            </a:r>
            <a:r>
              <a:rPr lang="en-US" dirty="0"/>
              <a:t>, </a:t>
            </a:r>
            <a:r>
              <a:rPr lang="en-US" dirty="0" err="1"/>
              <a:t>est</a:t>
            </a:r>
            <a:r>
              <a:rPr lang="en-US" dirty="0"/>
              <a:t> dolor </a:t>
            </a:r>
            <a:r>
              <a:rPr lang="en-US" dirty="0" err="1"/>
              <a:t>simpos</a:t>
            </a:r>
            <a:r>
              <a:rPr lang="en-US" dirty="0"/>
              <a:t> </a:t>
            </a:r>
            <a:r>
              <a:rPr lang="en-US" dirty="0" err="1"/>
              <a:t>voloria</a:t>
            </a:r>
            <a:r>
              <a:rPr lang="en-US" dirty="0"/>
              <a:t> </a:t>
            </a:r>
            <a:r>
              <a:rPr lang="en-US" dirty="0" err="1"/>
              <a:t>ndesequ</a:t>
            </a:r>
            <a:r>
              <a:rPr lang="en-US" dirty="0"/>
              <a:t> </a:t>
            </a:r>
            <a:r>
              <a:rPr lang="en-US" dirty="0" err="1"/>
              <a:t>aturesendi</a:t>
            </a:r>
            <a:r>
              <a:rPr lang="en-US" dirty="0"/>
              <a:t> dolor </a:t>
            </a:r>
            <a:r>
              <a:rPr lang="en-US" dirty="0" err="1"/>
              <a:t>rectorenis</a:t>
            </a:r>
            <a:r>
              <a:rPr lang="en-US" dirty="0"/>
              <a:t> </a:t>
            </a:r>
            <a:r>
              <a:rPr lang="en-US" dirty="0" err="1"/>
              <a:t>eaqui</a:t>
            </a:r>
            <a:r>
              <a:rPr lang="en-US" dirty="0"/>
              <a:t> </a:t>
            </a:r>
            <a:r>
              <a:rPr lang="en-US" dirty="0" err="1"/>
              <a:t>te</a:t>
            </a:r>
            <a:r>
              <a:rPr lang="en-US" dirty="0"/>
              <a:t> </a:t>
            </a:r>
            <a:r>
              <a:rPr lang="en-US" dirty="0" err="1"/>
              <a:t>nem</a:t>
            </a:r>
            <a:r>
              <a:rPr lang="en-US" dirty="0"/>
              <a:t> </a:t>
            </a:r>
            <a:r>
              <a:rPr lang="en-US" dirty="0" err="1"/>
              <a:t>ossim</a:t>
            </a:r>
            <a:r>
              <a:rPr lang="en-US" dirty="0"/>
              <a:t> </a:t>
            </a:r>
            <a:r>
              <a:rPr lang="en-US" dirty="0" err="1"/>
              <a:t>faceatempore</a:t>
            </a:r>
            <a:r>
              <a:rPr lang="en-US" dirty="0"/>
              <a:t> </a:t>
            </a:r>
            <a:r>
              <a:rPr lang="en-US" dirty="0" err="1"/>
              <a:t>plaborecabo</a:t>
            </a:r>
            <a:r>
              <a:rPr lang="en-US" dirty="0"/>
              <a:t>. Et </a:t>
            </a:r>
            <a:r>
              <a:rPr lang="en-US" dirty="0" err="1"/>
              <a:t>milisti</a:t>
            </a:r>
            <a:r>
              <a:rPr lang="en-US" dirty="0"/>
              <a:t> </a:t>
            </a:r>
            <a:r>
              <a:rPr lang="en-US" dirty="0" err="1"/>
              <a:t>orerunt</a:t>
            </a:r>
            <a:r>
              <a:rPr lang="en-US" dirty="0"/>
              <a:t> </a:t>
            </a:r>
            <a:r>
              <a:rPr lang="en-US" dirty="0" err="1"/>
              <a:t>magnis</a:t>
            </a:r>
            <a:r>
              <a:rPr lang="en-US" dirty="0"/>
              <a:t> </a:t>
            </a:r>
            <a:r>
              <a:rPr lang="en-US" dirty="0" err="1"/>
              <a:t>repeles</a:t>
            </a:r>
            <a:r>
              <a:rPr lang="en-US" dirty="0"/>
              <a:t> </a:t>
            </a:r>
            <a:r>
              <a:rPr lang="en-US" dirty="0" err="1"/>
              <a:t>enime</a:t>
            </a:r>
            <a:r>
              <a:rPr lang="en-US" dirty="0"/>
              <a:t> </a:t>
            </a:r>
            <a:r>
              <a:rPr lang="en-US" dirty="0" err="1"/>
              <a:t>nostios</a:t>
            </a:r>
            <a:r>
              <a:rPr lang="en-US" dirty="0"/>
              <a:t> </a:t>
            </a:r>
            <a:r>
              <a:rPr lang="en-US" dirty="0" err="1"/>
              <a:t>dia</a:t>
            </a:r>
            <a:r>
              <a:rPr lang="en-US" dirty="0"/>
              <a:t> </a:t>
            </a:r>
            <a:r>
              <a:rPr lang="en-US" dirty="0" err="1"/>
              <a:t>quame</a:t>
            </a:r>
            <a:r>
              <a:rPr lang="en-US" dirty="0"/>
              <a:t> </a:t>
            </a:r>
            <a:r>
              <a:rPr lang="en-US" dirty="0" err="1"/>
              <a:t>nullace</a:t>
            </a:r>
            <a:r>
              <a:rPr lang="en-US" dirty="0"/>
              <a:t> </a:t>
            </a:r>
            <a:r>
              <a:rPr lang="en-US" dirty="0" err="1"/>
              <a:t>peligna</a:t>
            </a:r>
            <a:r>
              <a:rPr lang="en-US" dirty="0"/>
              <a:t> </a:t>
            </a:r>
            <a:r>
              <a:rPr lang="en-US" dirty="0" err="1"/>
              <a:t>turere</a:t>
            </a:r>
            <a:r>
              <a:rPr lang="en-US" dirty="0"/>
              <a:t> </a:t>
            </a:r>
            <a:r>
              <a:rPr lang="en-US" dirty="0" err="1"/>
              <a:t>perovit</a:t>
            </a:r>
            <a:r>
              <a:rPr lang="en-US" dirty="0"/>
              <a:t> </a:t>
            </a:r>
            <a:r>
              <a:rPr lang="en-US" dirty="0" err="1"/>
              <a:t>aut</a:t>
            </a:r>
            <a:r>
              <a:rPr lang="en-US" dirty="0"/>
              <a:t> lam et </a:t>
            </a:r>
            <a:r>
              <a:rPr lang="en-US" dirty="0" err="1"/>
              <a:t>aditiam</a:t>
            </a:r>
            <a:r>
              <a:rPr lang="en-US" dirty="0"/>
              <a:t> </a:t>
            </a:r>
            <a:r>
              <a:rPr lang="en-US" dirty="0" err="1"/>
              <a:t>ullia</a:t>
            </a:r>
            <a:r>
              <a:rPr lang="en-US" dirty="0"/>
              <a:t> </a:t>
            </a:r>
            <a:r>
              <a:rPr lang="en-US" dirty="0" err="1"/>
              <a:t>vel</a:t>
            </a:r>
            <a:r>
              <a:rPr lang="en-US" dirty="0"/>
              <a:t> </a:t>
            </a:r>
            <a:r>
              <a:rPr lang="en-US" dirty="0" err="1"/>
              <a:t>ipsam</a:t>
            </a:r>
            <a:r>
              <a:rPr lang="en-US" dirty="0"/>
              <a:t>.</a:t>
            </a:r>
          </a:p>
        </p:txBody>
      </p:sp>
    </p:spTree>
    <p:extLst>
      <p:ext uri="{BB962C8B-B14F-4D97-AF65-F5344CB8AC3E}">
        <p14:creationId xmlns:p14="http://schemas.microsoft.com/office/powerpoint/2010/main" val="3220382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2066355A-084C-D24E-9AD2-7E4FC41EA627}" type="slidenum">
              <a:rPr lang="en-US" smtClean="0"/>
              <a:t>‹#›</a:t>
            </a:fld>
            <a:endParaRPr lang="en-US"/>
          </a:p>
        </p:txBody>
      </p:sp>
      <p:sp>
        <p:nvSpPr>
          <p:cNvPr id="6" name="Title 1"/>
          <p:cNvSpPr>
            <a:spLocks noGrp="1"/>
          </p:cNvSpPr>
          <p:nvPr>
            <p:ph type="title" hasCustomPrompt="1"/>
          </p:nvPr>
        </p:nvSpPr>
        <p:spPr>
          <a:xfrm>
            <a:off x="743403" y="501107"/>
            <a:ext cx="6787344" cy="688348"/>
          </a:xfrm>
        </p:spPr>
        <p:txBody>
          <a:bodyPr anchor="t">
            <a:normAutofit/>
          </a:bodyPr>
          <a:lstStyle>
            <a:lvl1pPr>
              <a:defRPr sz="2800">
                <a:solidFill>
                  <a:schemeClr val="tx2"/>
                </a:solidFill>
              </a:defRPr>
            </a:lvl1pPr>
          </a:lstStyle>
          <a:p>
            <a:r>
              <a:rPr lang="en-US" dirty="0"/>
              <a:t>Heading goes here</a:t>
            </a:r>
          </a:p>
        </p:txBody>
      </p:sp>
    </p:spTree>
    <p:extLst>
      <p:ext uri="{BB962C8B-B14F-4D97-AF65-F5344CB8AC3E}">
        <p14:creationId xmlns:p14="http://schemas.microsoft.com/office/powerpoint/2010/main" val="1249224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 colum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2066355A-084C-D24E-9AD2-7E4FC41EA627}" type="slidenum">
              <a:rPr lang="en-US" smtClean="0"/>
              <a:t>‹#›</a:t>
            </a:fld>
            <a:endParaRPr lang="en-US"/>
          </a:p>
        </p:txBody>
      </p:sp>
      <p:sp>
        <p:nvSpPr>
          <p:cNvPr id="6" name="Title 1"/>
          <p:cNvSpPr>
            <a:spLocks noGrp="1"/>
          </p:cNvSpPr>
          <p:nvPr>
            <p:ph type="title" hasCustomPrompt="1"/>
          </p:nvPr>
        </p:nvSpPr>
        <p:spPr>
          <a:xfrm>
            <a:off x="743403" y="501107"/>
            <a:ext cx="6787344" cy="563143"/>
          </a:xfrm>
        </p:spPr>
        <p:txBody>
          <a:bodyPr anchor="t">
            <a:normAutofit/>
          </a:bodyPr>
          <a:lstStyle>
            <a:lvl1pPr>
              <a:defRPr sz="2800">
                <a:solidFill>
                  <a:schemeClr val="tx2"/>
                </a:solidFill>
              </a:defRPr>
            </a:lvl1pPr>
          </a:lstStyle>
          <a:p>
            <a:r>
              <a:rPr lang="en-US" dirty="0"/>
              <a:t>Heading goes here</a:t>
            </a:r>
          </a:p>
        </p:txBody>
      </p:sp>
      <p:sp>
        <p:nvSpPr>
          <p:cNvPr id="3" name="Picture Placeholder 2"/>
          <p:cNvSpPr>
            <a:spLocks noGrp="1"/>
          </p:cNvSpPr>
          <p:nvPr>
            <p:ph type="pic" sz="quarter" idx="13"/>
          </p:nvPr>
        </p:nvSpPr>
        <p:spPr>
          <a:xfrm>
            <a:off x="742950" y="1192615"/>
            <a:ext cx="1609291" cy="1261636"/>
          </a:xfrm>
        </p:spPr>
        <p:txBody>
          <a:bodyPr>
            <a:normAutofit/>
          </a:bodyPr>
          <a:lstStyle>
            <a:lvl1pPr marL="0" indent="0">
              <a:buNone/>
              <a:defRPr sz="1200"/>
            </a:lvl1pPr>
          </a:lstStyle>
          <a:p>
            <a:r>
              <a:rPr lang="en-US"/>
              <a:t>Click icon to add picture</a:t>
            </a:r>
            <a:endParaRPr lang="en-US" dirty="0"/>
          </a:p>
        </p:txBody>
      </p:sp>
      <p:sp>
        <p:nvSpPr>
          <p:cNvPr id="10" name="Picture Placeholder 2"/>
          <p:cNvSpPr>
            <a:spLocks noGrp="1"/>
          </p:cNvSpPr>
          <p:nvPr>
            <p:ph type="pic" sz="quarter" idx="14"/>
          </p:nvPr>
        </p:nvSpPr>
        <p:spPr>
          <a:xfrm>
            <a:off x="2609240" y="1192615"/>
            <a:ext cx="1609291" cy="1261636"/>
          </a:xfrm>
        </p:spPr>
        <p:txBody>
          <a:bodyPr>
            <a:normAutofit/>
          </a:bodyPr>
          <a:lstStyle>
            <a:lvl1pPr marL="0" indent="0">
              <a:buNone/>
              <a:defRPr sz="1200"/>
            </a:lvl1pPr>
          </a:lstStyle>
          <a:p>
            <a:r>
              <a:rPr lang="en-US"/>
              <a:t>Click icon to add picture</a:t>
            </a:r>
            <a:endParaRPr lang="en-US" dirty="0"/>
          </a:p>
        </p:txBody>
      </p:sp>
      <p:sp>
        <p:nvSpPr>
          <p:cNvPr id="11" name="Picture Placeholder 2"/>
          <p:cNvSpPr>
            <a:spLocks noGrp="1"/>
          </p:cNvSpPr>
          <p:nvPr>
            <p:ph type="pic" sz="quarter" idx="15"/>
          </p:nvPr>
        </p:nvSpPr>
        <p:spPr>
          <a:xfrm>
            <a:off x="4475530" y="1192615"/>
            <a:ext cx="1609291" cy="1261636"/>
          </a:xfrm>
        </p:spPr>
        <p:txBody>
          <a:bodyPr>
            <a:normAutofit/>
          </a:bodyPr>
          <a:lstStyle>
            <a:lvl1pPr marL="0" indent="0">
              <a:buNone/>
              <a:defRPr sz="1200"/>
            </a:lvl1pPr>
          </a:lstStyle>
          <a:p>
            <a:r>
              <a:rPr lang="en-US"/>
              <a:t>Click icon to add picture</a:t>
            </a:r>
            <a:endParaRPr lang="en-US" dirty="0"/>
          </a:p>
        </p:txBody>
      </p:sp>
      <p:sp>
        <p:nvSpPr>
          <p:cNvPr id="12" name="Picture Placeholder 2"/>
          <p:cNvSpPr>
            <a:spLocks noGrp="1"/>
          </p:cNvSpPr>
          <p:nvPr>
            <p:ph type="pic" sz="quarter" idx="16"/>
          </p:nvPr>
        </p:nvSpPr>
        <p:spPr>
          <a:xfrm>
            <a:off x="6341821" y="1192615"/>
            <a:ext cx="1609291" cy="1261636"/>
          </a:xfrm>
        </p:spPr>
        <p:txBody>
          <a:bodyPr>
            <a:normAutofit/>
          </a:bodyPr>
          <a:lstStyle>
            <a:lvl1pPr marL="0" indent="0">
              <a:buNone/>
              <a:defRPr sz="1200"/>
            </a:lvl1pPr>
          </a:lstStyle>
          <a:p>
            <a:r>
              <a:rPr lang="en-US"/>
              <a:t>Click icon to add picture</a:t>
            </a:r>
            <a:endParaRPr lang="en-US" dirty="0"/>
          </a:p>
        </p:txBody>
      </p:sp>
    </p:spTree>
    <p:extLst>
      <p:ext uri="{BB962C8B-B14F-4D97-AF65-F5344CB8AC3E}">
        <p14:creationId xmlns:p14="http://schemas.microsoft.com/office/powerpoint/2010/main" val="3212767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Gradi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4767263"/>
            <a:ext cx="2133600" cy="273844"/>
          </a:xfrm>
          <a:prstGeom prst="rect">
            <a:avLst/>
          </a:prstGeom>
        </p:spPr>
        <p:txBody>
          <a:bodyPr/>
          <a:lstStyle>
            <a:lvl1pPr>
              <a:defRPr>
                <a:solidFill>
                  <a:srgbClr val="FFFFFF"/>
                </a:solidFill>
              </a:defRPr>
            </a:lvl1pPr>
          </a:lstStyle>
          <a:p>
            <a:fld id="{2066355A-084C-D24E-9AD2-7E4FC41EA627}" type="slidenum">
              <a:rPr lang="en-US" smtClean="0"/>
              <a:pPr/>
              <a:t>‹#›</a:t>
            </a:fld>
            <a:endParaRPr lang="en-US" dirty="0"/>
          </a:p>
        </p:txBody>
      </p:sp>
      <p:sp>
        <p:nvSpPr>
          <p:cNvPr id="6" name="Title 1"/>
          <p:cNvSpPr>
            <a:spLocks noGrp="1"/>
          </p:cNvSpPr>
          <p:nvPr>
            <p:ph type="title" hasCustomPrompt="1"/>
          </p:nvPr>
        </p:nvSpPr>
        <p:spPr>
          <a:xfrm>
            <a:off x="743403" y="501107"/>
            <a:ext cx="6787344" cy="688348"/>
          </a:xfrm>
        </p:spPr>
        <p:txBody>
          <a:bodyPr anchor="t">
            <a:normAutofit/>
          </a:bodyPr>
          <a:lstStyle>
            <a:lvl1pPr>
              <a:defRPr sz="2800">
                <a:solidFill>
                  <a:schemeClr val="bg1"/>
                </a:solidFill>
              </a:defRPr>
            </a:lvl1pPr>
          </a:lstStyle>
          <a:p>
            <a:r>
              <a:rPr lang="en-US" dirty="0"/>
              <a:t>Heading goes here</a:t>
            </a:r>
          </a:p>
        </p:txBody>
      </p:sp>
    </p:spTree>
    <p:extLst>
      <p:ext uri="{BB962C8B-B14F-4D97-AF65-F5344CB8AC3E}">
        <p14:creationId xmlns:p14="http://schemas.microsoft.com/office/powerpoint/2010/main" val="169987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slide ">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2913" y="1804434"/>
            <a:ext cx="3361834" cy="643920"/>
          </a:xfrm>
        </p:spPr>
        <p:txBody>
          <a:bodyPr anchor="t"/>
          <a:lstStyle>
            <a:lvl1pPr>
              <a:defRPr b="1">
                <a:solidFill>
                  <a:schemeClr val="bg1"/>
                </a:solidFill>
              </a:defRPr>
            </a:lvl1pPr>
          </a:lstStyle>
          <a:p>
            <a:r>
              <a:rPr lang="en-AU" dirty="0"/>
              <a:t>Title slide</a:t>
            </a:r>
            <a:endParaRPr lang="en-US" dirty="0"/>
          </a:p>
        </p:txBody>
      </p:sp>
      <p:sp>
        <p:nvSpPr>
          <p:cNvPr id="4" name="Slide Number Placeholder 2"/>
          <p:cNvSpPr>
            <a:spLocks noGrp="1"/>
          </p:cNvSpPr>
          <p:nvPr>
            <p:ph type="sldNum" sz="quarter" idx="10"/>
          </p:nvPr>
        </p:nvSpPr>
        <p:spPr>
          <a:xfrm>
            <a:off x="7163310" y="4767263"/>
            <a:ext cx="1324797" cy="273844"/>
          </a:xfrm>
          <a:prstGeom prst="rect">
            <a:avLst/>
          </a:prstGeom>
        </p:spPr>
        <p:txBody>
          <a:bodyPr/>
          <a:lstStyle>
            <a:lvl1pPr>
              <a:defRPr sz="1000">
                <a:solidFill>
                  <a:schemeClr val="bg1"/>
                </a:solidFill>
              </a:defRPr>
            </a:lvl1pPr>
          </a:lstStyle>
          <a:p>
            <a:fld id="{2066355A-084C-D24E-9AD2-7E4FC41EA627}" type="slidenum">
              <a:rPr lang="en-US" smtClean="0"/>
              <a:pPr/>
              <a:t>‹#›</a:t>
            </a:fld>
            <a:endParaRPr lang="en-US" dirty="0"/>
          </a:p>
        </p:txBody>
      </p:sp>
      <p:sp>
        <p:nvSpPr>
          <p:cNvPr id="7" name="Text Placeholder 6"/>
          <p:cNvSpPr>
            <a:spLocks noGrp="1"/>
          </p:cNvSpPr>
          <p:nvPr>
            <p:ph type="body" sz="quarter" idx="11" hasCustomPrompt="1"/>
          </p:nvPr>
        </p:nvSpPr>
        <p:spPr>
          <a:xfrm>
            <a:off x="663575" y="2403899"/>
            <a:ext cx="3360738" cy="661988"/>
          </a:xfrm>
        </p:spPr>
        <p:txBody>
          <a:bodyPr>
            <a:noAutofit/>
          </a:bodyPr>
          <a:lstStyle>
            <a:lvl1pPr marL="0" indent="0">
              <a:buFontTx/>
              <a:buNone/>
              <a:defRPr sz="3800" b="1">
                <a:solidFill>
                  <a:srgbClr val="E1E43C"/>
                </a:solidFill>
                <a:latin typeface="+mj-lt"/>
              </a:defRPr>
            </a:lvl1pPr>
          </a:lstStyle>
          <a:p>
            <a:pPr lvl="0"/>
            <a:r>
              <a:rPr lang="en-AU" dirty="0"/>
              <a:t>Title slide</a:t>
            </a:r>
            <a:endParaRPr lang="en-US" dirty="0"/>
          </a:p>
        </p:txBody>
      </p:sp>
    </p:spTree>
    <p:extLst>
      <p:ext uri="{BB962C8B-B14F-4D97-AF65-F5344CB8AC3E}">
        <p14:creationId xmlns:p14="http://schemas.microsoft.com/office/powerpoint/2010/main" val="1987625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4"/>
          </p:nvPr>
        </p:nvSpPr>
        <p:spPr>
          <a:xfrm>
            <a:off x="7163310" y="4767263"/>
            <a:ext cx="1324797" cy="273844"/>
          </a:xfrm>
          <a:prstGeom prst="rect">
            <a:avLst/>
          </a:prstGeom>
        </p:spPr>
        <p:txBody>
          <a:bodyPr/>
          <a:lstStyle>
            <a:lvl1pPr algn="r">
              <a:defRPr sz="1000">
                <a:solidFill>
                  <a:schemeClr val="tx1"/>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9" r:id="rId2"/>
    <p:sldLayoutId id="2147493480" r:id="rId3"/>
    <p:sldLayoutId id="2147493467" r:id="rId4"/>
    <p:sldLayoutId id="2147493457" r:id="rId5"/>
    <p:sldLayoutId id="2147493462" r:id="rId6"/>
    <p:sldLayoutId id="2147493470" r:id="rId7"/>
    <p:sldLayoutId id="2147493468" r:id="rId8"/>
    <p:sldLayoutId id="2147493471" r:id="rId9"/>
    <p:sldLayoutId id="2147493472" r:id="rId10"/>
    <p:sldLayoutId id="2147493473" r:id="rId11"/>
    <p:sldLayoutId id="2147493474" r:id="rId12"/>
    <p:sldLayoutId id="2147493475" r:id="rId13"/>
    <p:sldLayoutId id="2147493479" r:id="rId14"/>
    <p:sldLayoutId id="2147493476" r:id="rId15"/>
    <p:sldLayoutId id="2147493477" r:id="rId16"/>
    <p:sldLayoutId id="2147493478" r:id="rId17"/>
    <p:sldLayoutId id="2147493460" r:id="rId18"/>
    <p:sldLayoutId id="2147493464" r:id="rId19"/>
    <p:sldLayoutId id="2147493483" r:id="rId20"/>
  </p:sldLayoutIdLst>
  <p:txStyles>
    <p:titleStyle>
      <a:lvl1pPr algn="l" defTabSz="457200" rtl="0" eaLnBrk="1" latinLnBrk="0" hangingPunct="1">
        <a:spcBef>
          <a:spcPct val="0"/>
        </a:spcBef>
        <a:buNone/>
        <a:defRPr sz="2800" kern="1200">
          <a:solidFill>
            <a:srgbClr val="8DC63F"/>
          </a:solidFill>
          <a:latin typeface="+mj-lt"/>
          <a:ea typeface="+mj-ea"/>
          <a:cs typeface="+mj-cs"/>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18" Type="http://schemas.openxmlformats.org/officeDocument/2006/relationships/image" Target="../media/image49.jpe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jpeg"/><Relationship Id="rId17" Type="http://schemas.openxmlformats.org/officeDocument/2006/relationships/image" Target="../media/image48.jpeg"/><Relationship Id="rId2" Type="http://schemas.openxmlformats.org/officeDocument/2006/relationships/notesSlide" Target="../notesSlides/notesSlide1.xml"/><Relationship Id="rId16" Type="http://schemas.openxmlformats.org/officeDocument/2006/relationships/image" Target="../media/image47.jpeg"/><Relationship Id="rId1" Type="http://schemas.openxmlformats.org/officeDocument/2006/relationships/slideLayout" Target="../slideLayouts/slideLayout20.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jpeg"/><Relationship Id="rId19" Type="http://schemas.openxmlformats.org/officeDocument/2006/relationships/image" Target="../media/image50.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7.jpg"/><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xml"/><Relationship Id="rId5" Type="http://schemas.openxmlformats.org/officeDocument/2006/relationships/image" Target="../media/image84.jpeg"/><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360B5-B57F-4183-A7CA-5C7D0C491021}"/>
              </a:ext>
            </a:extLst>
          </p:cNvPr>
          <p:cNvPicPr>
            <a:picLocks noChangeAspect="1"/>
          </p:cNvPicPr>
          <p:nvPr/>
        </p:nvPicPr>
        <p:blipFill>
          <a:blip r:embed="rId2"/>
          <a:stretch>
            <a:fillRect/>
          </a:stretch>
        </p:blipFill>
        <p:spPr>
          <a:xfrm>
            <a:off x="2180260" y="1433383"/>
            <a:ext cx="4900162" cy="2041734"/>
          </a:xfrm>
          <a:prstGeom prst="rect">
            <a:avLst/>
          </a:prstGeom>
        </p:spPr>
      </p:pic>
    </p:spTree>
    <p:extLst>
      <p:ext uri="{BB962C8B-B14F-4D97-AF65-F5344CB8AC3E}">
        <p14:creationId xmlns:p14="http://schemas.microsoft.com/office/powerpoint/2010/main" val="2535712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Rectangle 6"/>
          <p:cNvSpPr>
            <a:spLocks noChangeArrowheads="1"/>
          </p:cNvSpPr>
          <p:nvPr/>
        </p:nvSpPr>
        <p:spPr bwMode="auto">
          <a:xfrm>
            <a:off x="1278470" y="59472"/>
            <a:ext cx="6375592" cy="656034"/>
          </a:xfrm>
          <a:prstGeom prst="rect">
            <a:avLst/>
          </a:prstGeom>
          <a:noFill/>
          <a:ln w="9525" algn="ctr">
            <a:noFill/>
            <a:miter lim="800000"/>
            <a:headEnd/>
            <a:tailEnd/>
          </a:ln>
        </p:spPr>
        <p:txBody>
          <a:bodyPr anchor="ctr"/>
          <a:lstStyle/>
          <a:p>
            <a:pPr algn="ctr"/>
            <a:r>
              <a:rPr lang="en-NZ" b="1" dirty="0">
                <a:solidFill>
                  <a:srgbClr val="72B633"/>
                </a:solidFill>
                <a:latin typeface="+mj-lt"/>
              </a:rPr>
              <a:t>FRAMECAD</a:t>
            </a:r>
            <a:r>
              <a:rPr lang="en-NZ" b="1" dirty="0" smtClean="0">
                <a:solidFill>
                  <a:srgbClr val="72B633"/>
                </a:solidFill>
                <a:latin typeface="+mj-lt"/>
              </a:rPr>
              <a:t>® </a:t>
            </a:r>
            <a:r>
              <a:rPr lang="en-NZ" b="1" dirty="0" smtClean="0">
                <a:latin typeface="+mj-lt"/>
              </a:rPr>
              <a:t>- </a:t>
            </a:r>
            <a:r>
              <a:rPr lang="en-NZ" sz="2000" b="1" dirty="0" smtClean="0">
                <a:latin typeface="+mj-lt"/>
              </a:rPr>
              <a:t>LGS Construction Applications</a:t>
            </a:r>
            <a:endParaRPr lang="en-NZ" sz="2000" b="1" i="1" u="sng" dirty="0">
              <a:latin typeface="+mj-lt"/>
            </a:endParaRPr>
          </a:p>
        </p:txBody>
      </p:sp>
      <p:sp>
        <p:nvSpPr>
          <p:cNvPr id="9" name="Content Placeholder 2"/>
          <p:cNvSpPr>
            <a:spLocks noGrp="1"/>
          </p:cNvSpPr>
          <p:nvPr>
            <p:ph idx="1"/>
          </p:nvPr>
        </p:nvSpPr>
        <p:spPr>
          <a:xfrm>
            <a:off x="1223628" y="681540"/>
            <a:ext cx="4800600" cy="270030"/>
          </a:xfrm>
        </p:spPr>
        <p:txBody>
          <a:bodyPr>
            <a:noAutofit/>
          </a:bodyPr>
          <a:lstStyle/>
          <a:p>
            <a:pPr marL="0" indent="0">
              <a:buNone/>
            </a:pPr>
            <a:r>
              <a:rPr lang="en-NZ" sz="1500" b="1" dirty="0">
                <a:solidFill>
                  <a:schemeClr val="tx1">
                    <a:lumMod val="65000"/>
                    <a:lumOff val="35000"/>
                  </a:schemeClr>
                </a:solidFill>
              </a:rPr>
              <a:t>Residential</a:t>
            </a:r>
          </a:p>
          <a:p>
            <a:pPr>
              <a:buFont typeface="Wingdings" pitchFamily="2" charset="2"/>
              <a:buChar char="ü"/>
            </a:pPr>
            <a:endParaRPr lang="en-NZ" sz="2100" dirty="0">
              <a:solidFill>
                <a:schemeClr val="tx1">
                  <a:lumMod val="65000"/>
                  <a:lumOff val="35000"/>
                </a:schemeClr>
              </a:solidFill>
            </a:endParaRPr>
          </a:p>
          <a:p>
            <a:pPr>
              <a:buFont typeface="Wingdings" pitchFamily="2" charset="2"/>
              <a:buChar char="ü"/>
            </a:pPr>
            <a:endParaRPr lang="en-NZ" dirty="0">
              <a:solidFill>
                <a:schemeClr val="tx1">
                  <a:lumMod val="65000"/>
                  <a:lumOff val="35000"/>
                </a:schemeClr>
              </a:solidFill>
            </a:endParaRPr>
          </a:p>
          <a:p>
            <a:pPr marL="0" indent="0">
              <a:buNone/>
            </a:pPr>
            <a:endParaRPr lang="en-NZ" sz="2100" dirty="0">
              <a:solidFill>
                <a:schemeClr val="tx1">
                  <a:lumMod val="65000"/>
                  <a:lumOff val="35000"/>
                </a:schemeClr>
              </a:solidFill>
            </a:endParaRPr>
          </a:p>
          <a:p>
            <a:pPr>
              <a:buFont typeface="Wingdings" pitchFamily="2" charset="2"/>
              <a:buChar char="ü"/>
            </a:pPr>
            <a:endParaRPr lang="en-NZ" sz="1950" dirty="0">
              <a:solidFill>
                <a:schemeClr val="tx1">
                  <a:lumMod val="65000"/>
                  <a:lumOff val="35000"/>
                </a:schemeClr>
              </a:solidFill>
            </a:endParaRPr>
          </a:p>
          <a:p>
            <a:pPr marL="0" indent="0">
              <a:buNone/>
            </a:pPr>
            <a:endParaRPr lang="en-NZ" sz="2100" dirty="0">
              <a:solidFill>
                <a:schemeClr val="tx1">
                  <a:lumMod val="65000"/>
                  <a:lumOff val="35000"/>
                </a:schemeClr>
              </a:solidFill>
            </a:endParaRPr>
          </a:p>
          <a:p>
            <a:pPr>
              <a:buFont typeface="Wingdings" pitchFamily="2" charset="2"/>
              <a:buChar char="ü"/>
            </a:pPr>
            <a:endParaRPr lang="en-NZ" sz="2100" dirty="0">
              <a:solidFill>
                <a:schemeClr val="tx1">
                  <a:lumMod val="65000"/>
                  <a:lumOff val="35000"/>
                </a:schemeClr>
              </a:solidFill>
            </a:endParaRPr>
          </a:p>
          <a:p>
            <a:pPr marL="0" indent="0">
              <a:buNone/>
            </a:pPr>
            <a:endParaRPr lang="en-NZ" sz="2100" dirty="0">
              <a:solidFill>
                <a:schemeClr val="tx1">
                  <a:lumMod val="65000"/>
                  <a:lumOff val="35000"/>
                </a:schemeClr>
              </a:solidFill>
            </a:endParaRPr>
          </a:p>
        </p:txBody>
      </p:sp>
      <p:grpSp>
        <p:nvGrpSpPr>
          <p:cNvPr id="12" name="Group 11"/>
          <p:cNvGrpSpPr/>
          <p:nvPr/>
        </p:nvGrpSpPr>
        <p:grpSpPr>
          <a:xfrm>
            <a:off x="1583951" y="2005933"/>
            <a:ext cx="5908664" cy="764929"/>
            <a:chOff x="560104" y="2886174"/>
            <a:chExt cx="7878218" cy="1019905"/>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69" t="4609" r="6250" b="11961"/>
            <a:stretch/>
          </p:blipFill>
          <p:spPr bwMode="auto">
            <a:xfrm flipH="1">
              <a:off x="7614655" y="2886174"/>
              <a:ext cx="823667" cy="101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descr="C:\Documents and Settings\rob\My Documents\My Pictures\FRAMECAD\SFM Photos\Accom ME 0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20924" r="5213" b="10233"/>
            <a:stretch/>
          </p:blipFill>
          <p:spPr bwMode="auto">
            <a:xfrm>
              <a:off x="560104" y="2886175"/>
              <a:ext cx="1872094" cy="101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C:\Documents and Settings\Rob\My Documents\My Pictures\FRAMECAD\SFM Photos ext\Factory 0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0" t="3126" b="27476"/>
            <a:stretch/>
          </p:blipFill>
          <p:spPr bwMode="auto">
            <a:xfrm>
              <a:off x="2493293" y="2886174"/>
              <a:ext cx="1830823" cy="10199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Documents and Settings\Rob\My Documents\My Pictures\FRAMECAD\SFM Photos ext\FIAC in action 0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9145" b="8098"/>
            <a:stretch/>
          </p:blipFill>
          <p:spPr bwMode="auto">
            <a:xfrm>
              <a:off x="4408318" y="2886174"/>
              <a:ext cx="1344385" cy="10199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Documents and Settings\rob\My Documents\My Pictures\finished hameem.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96" b="8098"/>
            <a:stretch/>
          </p:blipFill>
          <p:spPr bwMode="auto">
            <a:xfrm>
              <a:off x="5849491" y="2886174"/>
              <a:ext cx="1693887" cy="101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p:cNvGrpSpPr/>
          <p:nvPr/>
        </p:nvGrpSpPr>
        <p:grpSpPr>
          <a:xfrm>
            <a:off x="1557053" y="3099270"/>
            <a:ext cx="5916623" cy="736613"/>
            <a:chOff x="549491" y="4414798"/>
            <a:chExt cx="7888831" cy="982150"/>
          </a:xfrm>
        </p:grpSpPr>
        <p:pic>
          <p:nvPicPr>
            <p:cNvPr id="20" name="Picture 12" descr="C:\Documents and Settings\Rob\My Documents\My Pictures\FRAMECAD\Rob Work Photos\2011 12 Afghanistan\DSC0085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9584" r="3909" b="20260"/>
            <a:stretch/>
          </p:blipFill>
          <p:spPr bwMode="auto">
            <a:xfrm>
              <a:off x="2719670" y="4414798"/>
              <a:ext cx="2508313" cy="98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rwanda school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38" t="22992" r="21334" b="20408"/>
            <a:stretch/>
          </p:blipFill>
          <p:spPr bwMode="auto">
            <a:xfrm>
              <a:off x="549491" y="4414798"/>
              <a:ext cx="2088231" cy="98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Documents and Settings\Rob\My Documents\My Pictures\FRAMECAD\SFM Photos ext\Hospital 002.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64" r="2524" b="13318"/>
            <a:stretch/>
          </p:blipFill>
          <p:spPr bwMode="auto">
            <a:xfrm>
              <a:off x="5285730" y="4414798"/>
              <a:ext cx="1606285" cy="9821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Documents and Settings\Rob\My Documents\My Pictures\FRAMECAD\Other Work Photos\2010 0920 G+1 School Iraq\IMG_1794.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45" r="906" b="13318"/>
            <a:stretch/>
          </p:blipFill>
          <p:spPr bwMode="auto">
            <a:xfrm>
              <a:off x="6927850" y="4414798"/>
              <a:ext cx="1510472" cy="98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p:cNvGrpSpPr/>
          <p:nvPr/>
        </p:nvGrpSpPr>
        <p:grpSpPr>
          <a:xfrm>
            <a:off x="1583952" y="951570"/>
            <a:ext cx="5887790" cy="738743"/>
            <a:chOff x="587935" y="1350706"/>
            <a:chExt cx="7850387" cy="984990"/>
          </a:xfrm>
        </p:grpSpPr>
        <p:pic>
          <p:nvPicPr>
            <p:cNvPr id="13" name="Picture 12" descr="C:\Documents and Settings\Rob\My Documents\My Pictures\FRAMECAD\SFM Photos ext\Multi Apartment ME 002.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9641" r="8801" b="30792"/>
            <a:stretch/>
          </p:blipFill>
          <p:spPr bwMode="auto">
            <a:xfrm>
              <a:off x="6022140" y="1350706"/>
              <a:ext cx="2416182" cy="98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Documents and Settings\Rob\My Documents\My Pictures\FRAMECAD\SFM Photos ext\Residential Villa 030.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00" t="13770" r="1" b="7513"/>
            <a:stretch/>
          </p:blipFill>
          <p:spPr bwMode="auto">
            <a:xfrm>
              <a:off x="4266743" y="1350707"/>
              <a:ext cx="1673409" cy="9849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Documents and Settings\Rob\My Documents\My Pictures\FRAMECAD\Other Work Photos\2010 0805 hoshmandsazeh\mehran\DSC01578.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16957" r="10072" b="7236"/>
            <a:stretch/>
          </p:blipFill>
          <p:spPr bwMode="auto">
            <a:xfrm>
              <a:off x="587935" y="1350707"/>
              <a:ext cx="2077995" cy="98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rob\Pictures\FRAMECAD\SFM Photos ext\aanzicht staalframe.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4737" t="10667" r="6038" b="18891"/>
            <a:stretch/>
          </p:blipFill>
          <p:spPr bwMode="auto">
            <a:xfrm>
              <a:off x="2753565" y="1350707"/>
              <a:ext cx="1477078" cy="9849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1555119" y="4196619"/>
            <a:ext cx="5916623" cy="688073"/>
            <a:chOff x="549491" y="5854844"/>
            <a:chExt cx="7888831" cy="917431"/>
          </a:xfrm>
        </p:grpSpPr>
        <p:pic>
          <p:nvPicPr>
            <p:cNvPr id="24" name="Picture 7" descr="C:\Documents and Settings\Rob\My Documents\My Pictures\FRAMECAD\Other Work Photos\2010 0315 SpaceMaker Dubai Yard\Copy of DSCN1868.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4492" t="26218" r="10290" b="8014"/>
            <a:stretch/>
          </p:blipFill>
          <p:spPr bwMode="auto">
            <a:xfrm>
              <a:off x="549491" y="5856046"/>
              <a:ext cx="2816222" cy="91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0618" t="24269" r="21198" b="593"/>
            <a:stretch/>
          </p:blipFill>
          <p:spPr bwMode="auto">
            <a:xfrm>
              <a:off x="4451125" y="5854844"/>
              <a:ext cx="2711675" cy="917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C:\Documents and Settings\Rob\My Documents\My Pictures\FRAMECAD\SFM Photos ext\Pod Bathroom 003.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4856" r="18768"/>
            <a:stretch/>
          </p:blipFill>
          <p:spPr bwMode="auto">
            <a:xfrm>
              <a:off x="3442492" y="5856045"/>
              <a:ext cx="933036" cy="9162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ob\Pictures\FRAMECAD\Rob Work Photos\2010 1021 Abu Hammeem AMB\DSCN3839.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1733"/>
            <a:stretch/>
          </p:blipFill>
          <p:spPr bwMode="auto">
            <a:xfrm>
              <a:off x="7236296" y="5854845"/>
              <a:ext cx="1202026" cy="91743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1278470" y="1705851"/>
            <a:ext cx="1287532" cy="323165"/>
          </a:xfrm>
          <a:prstGeom prst="rect">
            <a:avLst/>
          </a:prstGeom>
          <a:noFill/>
        </p:spPr>
        <p:txBody>
          <a:bodyPr wrap="none" rtlCol="0">
            <a:spAutoFit/>
          </a:bodyPr>
          <a:lstStyle/>
          <a:p>
            <a:r>
              <a:rPr lang="en-US" sz="1500" b="1" dirty="0">
                <a:solidFill>
                  <a:schemeClr val="tx1">
                    <a:lumMod val="65000"/>
                    <a:lumOff val="35000"/>
                  </a:schemeClr>
                </a:solidFill>
              </a:rPr>
              <a:t>Commercial</a:t>
            </a:r>
            <a:endParaRPr lang="en-NZ" sz="1500" b="1" dirty="0">
              <a:solidFill>
                <a:schemeClr val="tx1">
                  <a:lumMod val="65000"/>
                  <a:lumOff val="35000"/>
                </a:schemeClr>
              </a:solidFill>
            </a:endParaRPr>
          </a:p>
        </p:txBody>
      </p:sp>
      <p:sp>
        <p:nvSpPr>
          <p:cNvPr id="3" name="Rectangle 2"/>
          <p:cNvSpPr/>
          <p:nvPr/>
        </p:nvSpPr>
        <p:spPr>
          <a:xfrm>
            <a:off x="1295892" y="2799188"/>
            <a:ext cx="1271502" cy="323165"/>
          </a:xfrm>
          <a:prstGeom prst="rect">
            <a:avLst/>
          </a:prstGeom>
        </p:spPr>
        <p:txBody>
          <a:bodyPr wrap="none">
            <a:spAutoFit/>
          </a:bodyPr>
          <a:lstStyle/>
          <a:p>
            <a:r>
              <a:rPr lang="en-NZ" sz="1500" b="1" dirty="0">
                <a:solidFill>
                  <a:schemeClr val="tx1">
                    <a:lumMod val="65000"/>
                    <a:lumOff val="35000"/>
                  </a:schemeClr>
                </a:solidFill>
              </a:rPr>
              <a:t>Institutional</a:t>
            </a:r>
          </a:p>
        </p:txBody>
      </p:sp>
      <p:sp>
        <p:nvSpPr>
          <p:cNvPr id="10" name="Rectangle 9"/>
          <p:cNvSpPr/>
          <p:nvPr/>
        </p:nvSpPr>
        <p:spPr>
          <a:xfrm>
            <a:off x="1347572" y="3896536"/>
            <a:ext cx="867545" cy="323165"/>
          </a:xfrm>
          <a:prstGeom prst="rect">
            <a:avLst/>
          </a:prstGeom>
        </p:spPr>
        <p:txBody>
          <a:bodyPr wrap="none">
            <a:spAutoFit/>
          </a:bodyPr>
          <a:lstStyle/>
          <a:p>
            <a:r>
              <a:rPr lang="en-US" sz="1500" b="1" dirty="0">
                <a:solidFill>
                  <a:schemeClr val="tx1">
                    <a:lumMod val="65000"/>
                    <a:lumOff val="35000"/>
                  </a:schemeClr>
                </a:solidFill>
              </a:rPr>
              <a:t>Off Site</a:t>
            </a:r>
            <a:endParaRPr lang="en-NZ" sz="1500" b="1" dirty="0">
              <a:solidFill>
                <a:schemeClr val="tx1">
                  <a:lumMod val="65000"/>
                  <a:lumOff val="35000"/>
                </a:schemeClr>
              </a:solidFill>
            </a:endParaRPr>
          </a:p>
        </p:txBody>
      </p:sp>
    </p:spTree>
    <p:extLst>
      <p:ext uri="{BB962C8B-B14F-4D97-AF65-F5344CB8AC3E}">
        <p14:creationId xmlns:p14="http://schemas.microsoft.com/office/powerpoint/2010/main" val="3190094614"/>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Form Tile Systems </a:t>
            </a:r>
            <a:endParaRPr lang="en-US" b="1" dirty="0"/>
          </a:p>
        </p:txBody>
      </p:sp>
      <p:pic>
        <p:nvPicPr>
          <p:cNvPr id="4" name="Picture 1">
            <a:extLst>
              <a:ext uri="{FF2B5EF4-FFF2-40B4-BE49-F238E27FC236}">
                <a16:creationId xmlns:a16="http://schemas.microsoft.com/office/drawing/2014/main" id="{C4167872-8989-4A0C-A37E-85C222A49DC9}"/>
              </a:ext>
            </a:extLst>
          </p:cNvPr>
          <p:cNvPicPr>
            <a:picLocks noGrp="1" noChangeAspect="1" noChangeArrowheads="1"/>
          </p:cNvPicPr>
          <p:nvPr>
            <p:ph idx="1"/>
          </p:nvPr>
        </p:nvPicPr>
        <p:blipFill rotWithShape="1">
          <a:blip r:embed="rId2" cstate="print"/>
          <a:srcRect l="916" t="1487" r="-916" b="10407"/>
          <a:stretch/>
        </p:blipFill>
        <p:spPr bwMode="auto">
          <a:xfrm>
            <a:off x="657225" y="1578844"/>
            <a:ext cx="2609850" cy="1376304"/>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3285802" y="1586082"/>
            <a:ext cx="5339213" cy="3097130"/>
          </a:xfrm>
          <a:prstGeom prst="rect">
            <a:avLst/>
          </a:prstGeom>
        </p:spPr>
      </p:pic>
      <p:pic>
        <p:nvPicPr>
          <p:cNvPr id="6" name="Picture 5"/>
          <p:cNvPicPr>
            <a:picLocks noChangeAspect="1"/>
          </p:cNvPicPr>
          <p:nvPr/>
        </p:nvPicPr>
        <p:blipFill rotWithShape="1">
          <a:blip r:embed="rId4"/>
          <a:srcRect l="18538" t="6568" r="9384" b="-5995"/>
          <a:stretch/>
        </p:blipFill>
        <p:spPr>
          <a:xfrm>
            <a:off x="657225" y="2919283"/>
            <a:ext cx="2609850" cy="1921400"/>
          </a:xfrm>
          <a:prstGeom prst="rect">
            <a:avLst/>
          </a:prstGeom>
        </p:spPr>
      </p:pic>
    </p:spTree>
    <p:extLst>
      <p:ext uri="{BB962C8B-B14F-4D97-AF65-F5344CB8AC3E}">
        <p14:creationId xmlns:p14="http://schemas.microsoft.com/office/powerpoint/2010/main" val="3278224006"/>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708" y="205979"/>
            <a:ext cx="8489092" cy="857250"/>
          </a:xfrm>
        </p:spPr>
        <p:txBody>
          <a:bodyPr>
            <a:noAutofit/>
          </a:bodyPr>
          <a:lstStyle/>
          <a:p>
            <a:pPr algn="ctr"/>
            <a:r>
              <a:rPr lang="en-US" sz="2400" b="1" dirty="0" smtClean="0"/>
              <a:t>How </a:t>
            </a:r>
            <a:r>
              <a:rPr lang="en-US" sz="2400" b="1" dirty="0" err="1" smtClean="0"/>
              <a:t>Formtile</a:t>
            </a:r>
            <a:r>
              <a:rPr lang="en-US" sz="2400" b="1" dirty="0" smtClean="0"/>
              <a:t> System improve LGSF Constructions</a:t>
            </a:r>
            <a:endParaRPr lang="en-US" sz="2400" b="1" dirty="0"/>
          </a:p>
        </p:txBody>
      </p:sp>
      <p:sp>
        <p:nvSpPr>
          <p:cNvPr id="3" name="Content Placeholder 2"/>
          <p:cNvSpPr>
            <a:spLocks noGrp="1"/>
          </p:cNvSpPr>
          <p:nvPr>
            <p:ph idx="1"/>
          </p:nvPr>
        </p:nvSpPr>
        <p:spPr>
          <a:xfrm>
            <a:off x="457200" y="1200150"/>
            <a:ext cx="8229600" cy="3767265"/>
          </a:xfrm>
        </p:spPr>
        <p:txBody>
          <a:bodyPr>
            <a:normAutofit fontScale="92500" lnSpcReduction="20000"/>
          </a:bodyPr>
          <a:lstStyle/>
          <a:p>
            <a:pPr>
              <a:buFont typeface="Wingdings" panose="05000000000000000000" pitchFamily="2" charset="2"/>
              <a:buChar char="ü"/>
            </a:pPr>
            <a:r>
              <a:rPr lang="en-US" sz="2400" b="1" dirty="0" smtClean="0"/>
              <a:t>Stronger Walls</a:t>
            </a:r>
            <a:r>
              <a:rPr lang="en-US" sz="2400" dirty="0" smtClean="0"/>
              <a:t> and Floors using Concrete Boards</a:t>
            </a:r>
          </a:p>
          <a:p>
            <a:pPr>
              <a:buFont typeface="Wingdings" panose="05000000000000000000" pitchFamily="2" charset="2"/>
              <a:buChar char="ü"/>
            </a:pPr>
            <a:r>
              <a:rPr lang="en-US" sz="2400" dirty="0" smtClean="0"/>
              <a:t>Infill with Lightweight Concrete/Regular </a:t>
            </a:r>
            <a:r>
              <a:rPr lang="en-US" sz="2400" dirty="0" smtClean="0"/>
              <a:t>Concrete</a:t>
            </a:r>
          </a:p>
          <a:p>
            <a:pPr>
              <a:buFont typeface="Wingdings" panose="05000000000000000000" pitchFamily="2" charset="2"/>
              <a:buChar char="ü"/>
            </a:pPr>
            <a:r>
              <a:rPr lang="en-US" sz="2400" dirty="0" smtClean="0"/>
              <a:t>Convinces the Indian Customers expectation of “</a:t>
            </a:r>
            <a:r>
              <a:rPr lang="en-US" sz="2400" b="1" u="sng" dirty="0" smtClean="0"/>
              <a:t>Solid Walls</a:t>
            </a:r>
            <a:r>
              <a:rPr lang="en-US" sz="2400" dirty="0" smtClean="0"/>
              <a:t>”</a:t>
            </a:r>
            <a:endParaRPr lang="en-US" sz="2400" dirty="0" smtClean="0"/>
          </a:p>
          <a:p>
            <a:pPr>
              <a:buFont typeface="Wingdings" panose="05000000000000000000" pitchFamily="2" charset="2"/>
              <a:buChar char="ü"/>
            </a:pPr>
            <a:r>
              <a:rPr lang="en-US" sz="2400" dirty="0" smtClean="0"/>
              <a:t>Passes the “</a:t>
            </a:r>
            <a:r>
              <a:rPr lang="en-US" sz="2400" b="1" dirty="0" smtClean="0"/>
              <a:t>Knock Test</a:t>
            </a:r>
            <a:r>
              <a:rPr lang="en-US" sz="2400" dirty="0" smtClean="0"/>
              <a:t>” on the walls – No Hollow Sound!</a:t>
            </a:r>
          </a:p>
          <a:p>
            <a:pPr>
              <a:buFont typeface="Wingdings" panose="05000000000000000000" pitchFamily="2" charset="2"/>
              <a:buChar char="ü"/>
            </a:pPr>
            <a:r>
              <a:rPr lang="en-US" sz="2400" dirty="0" smtClean="0"/>
              <a:t>Any kind of Nailing, Drilling, Hanging Loads are possible</a:t>
            </a:r>
            <a:r>
              <a:rPr lang="en-US" sz="2400" dirty="0" smtClean="0"/>
              <a:t>.</a:t>
            </a:r>
          </a:p>
          <a:p>
            <a:pPr>
              <a:buFont typeface="Wingdings" panose="05000000000000000000" pitchFamily="2" charset="2"/>
              <a:buChar char="ü"/>
            </a:pPr>
            <a:r>
              <a:rPr lang="en-US" sz="2400" dirty="0" smtClean="0"/>
              <a:t>Sustainable - All Materials Namely, </a:t>
            </a:r>
            <a:r>
              <a:rPr lang="en-US" sz="2400" b="1" u="sng" dirty="0" smtClean="0"/>
              <a:t>Steel, Cement and Sand</a:t>
            </a:r>
            <a:r>
              <a:rPr lang="en-US" sz="2400" dirty="0" smtClean="0"/>
              <a:t> are easily available locally.</a:t>
            </a:r>
            <a:endParaRPr lang="en-US" sz="2400" dirty="0" smtClean="0"/>
          </a:p>
          <a:p>
            <a:pPr>
              <a:buFont typeface="Wingdings" panose="05000000000000000000" pitchFamily="2" charset="2"/>
              <a:buChar char="ü"/>
            </a:pPr>
            <a:r>
              <a:rPr lang="en-US" sz="2400" b="1" dirty="0" smtClean="0"/>
              <a:t>Easy Acceptance</a:t>
            </a:r>
            <a:r>
              <a:rPr lang="en-US" sz="2400" dirty="0" smtClean="0"/>
              <a:t>: The Finished building looks and feels exactly like a Concrete Building</a:t>
            </a:r>
          </a:p>
          <a:p>
            <a:pPr>
              <a:buFont typeface="Wingdings" panose="05000000000000000000" pitchFamily="2" charset="2"/>
              <a:buChar char="ü"/>
            </a:pPr>
            <a:r>
              <a:rPr lang="en-US" sz="2400" dirty="0" smtClean="0"/>
              <a:t>Better Thermal, Acoustic properties and Fire Ratings</a:t>
            </a:r>
          </a:p>
          <a:p>
            <a:pPr>
              <a:buFont typeface="Wingdings" panose="05000000000000000000" pitchFamily="2" charset="2"/>
              <a:buChar char="ü"/>
            </a:pPr>
            <a:r>
              <a:rPr lang="en-US" sz="2400" dirty="0" smtClean="0"/>
              <a:t>No Problems with Pests and Rats</a:t>
            </a:r>
          </a:p>
          <a:p>
            <a:endParaRPr lang="en-US" dirty="0"/>
          </a:p>
        </p:txBody>
      </p:sp>
    </p:spTree>
    <p:extLst>
      <p:ext uri="{BB962C8B-B14F-4D97-AF65-F5344CB8AC3E}">
        <p14:creationId xmlns:p14="http://schemas.microsoft.com/office/powerpoint/2010/main" val="3880788335"/>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CFMI – </a:t>
            </a:r>
            <a:r>
              <a:rPr lang="en-US" b="1" dirty="0" err="1" smtClean="0"/>
              <a:t>Formtile</a:t>
            </a:r>
            <a:r>
              <a:rPr lang="en-US" b="1" dirty="0" smtClean="0"/>
              <a:t> Construction Technology</a:t>
            </a:r>
            <a:endParaRPr lang="en-US" b="1" dirty="0"/>
          </a:p>
        </p:txBody>
      </p:sp>
      <p:sp>
        <p:nvSpPr>
          <p:cNvPr id="3" name="Text Placeholder 2"/>
          <p:cNvSpPr>
            <a:spLocks noGrp="1"/>
          </p:cNvSpPr>
          <p:nvPr>
            <p:ph type="body" sz="quarter" idx="11"/>
          </p:nvPr>
        </p:nvSpPr>
        <p:spPr>
          <a:xfrm>
            <a:off x="628779" y="1142796"/>
            <a:ext cx="5401318" cy="3497367"/>
          </a:xfrm>
        </p:spPr>
        <p:txBody>
          <a:bodyPr>
            <a:normAutofit fontScale="92500" lnSpcReduction="20000"/>
          </a:bodyPr>
          <a:lstStyle/>
          <a:p>
            <a:pPr marL="285750" indent="-285750">
              <a:buFont typeface="Wingdings" panose="05000000000000000000" pitchFamily="2" charset="2"/>
              <a:buChar char="v"/>
            </a:pPr>
            <a:r>
              <a:rPr lang="en-US" dirty="0" smtClean="0"/>
              <a:t>Technology Originated from Philippines</a:t>
            </a:r>
          </a:p>
          <a:p>
            <a:pPr marL="285750" indent="-285750">
              <a:buFont typeface="Wingdings" panose="05000000000000000000" pitchFamily="2" charset="2"/>
              <a:buChar char="v"/>
            </a:pPr>
            <a:r>
              <a:rPr lang="en-US" dirty="0" smtClean="0"/>
              <a:t>Used in Philippines, Africa, Nepal, Bangladesh, Israel and USA. </a:t>
            </a:r>
          </a:p>
          <a:p>
            <a:pPr marL="285750" indent="-285750">
              <a:buFont typeface="Wingdings" panose="05000000000000000000" pitchFamily="2" charset="2"/>
              <a:buChar char="v"/>
            </a:pPr>
            <a:r>
              <a:rPr lang="en-US" dirty="0" smtClean="0"/>
              <a:t>Successfully implemented various Low cost housing projects, Mid Segment and Premier Segment Projects with Form Tile Constructions</a:t>
            </a:r>
          </a:p>
          <a:p>
            <a:pPr marL="285750" indent="-285750">
              <a:buFont typeface="Wingdings" panose="05000000000000000000" pitchFamily="2" charset="2"/>
              <a:buChar char="v"/>
            </a:pPr>
            <a:r>
              <a:rPr lang="en-US" dirty="0" smtClean="0"/>
              <a:t>More than </a:t>
            </a:r>
            <a:r>
              <a:rPr lang="en-US" b="1" u="sng" dirty="0" smtClean="0"/>
              <a:t>20,000 Houses </a:t>
            </a:r>
            <a:r>
              <a:rPr lang="en-US" dirty="0" smtClean="0"/>
              <a:t>built with Form tiles in Philippines. </a:t>
            </a:r>
          </a:p>
          <a:p>
            <a:pPr marL="285750" indent="-285750">
              <a:buFont typeface="Wingdings" panose="05000000000000000000" pitchFamily="2" charset="2"/>
              <a:buChar char="v"/>
            </a:pPr>
            <a:r>
              <a:rPr lang="en-US" dirty="0" smtClean="0"/>
              <a:t>Fast Automated Production of Form Tiles </a:t>
            </a:r>
          </a:p>
          <a:p>
            <a:pPr marL="285750" indent="-285750">
              <a:buFont typeface="Wingdings" panose="05000000000000000000" pitchFamily="2" charset="2"/>
              <a:buChar char="v"/>
            </a:pPr>
            <a:r>
              <a:rPr lang="en-US" dirty="0" smtClean="0"/>
              <a:t>One Machine can produce </a:t>
            </a:r>
            <a:r>
              <a:rPr lang="en-US" b="1" dirty="0" smtClean="0"/>
              <a:t>10,000 Boards/day</a:t>
            </a:r>
          </a:p>
          <a:p>
            <a:pPr marL="285750" indent="-285750">
              <a:buFont typeface="Wingdings" panose="05000000000000000000" pitchFamily="2" charset="2"/>
              <a:buChar char="v"/>
            </a:pPr>
            <a:r>
              <a:rPr lang="en-US" dirty="0" smtClean="0"/>
              <a:t>With Double side Cladding, this is equivalent to </a:t>
            </a:r>
            <a:r>
              <a:rPr lang="en-US" b="1" dirty="0" smtClean="0"/>
              <a:t>12,000 </a:t>
            </a:r>
            <a:r>
              <a:rPr lang="en-US" b="1" dirty="0" err="1" smtClean="0"/>
              <a:t>Sqft</a:t>
            </a:r>
            <a:r>
              <a:rPr lang="en-US" b="1" dirty="0" smtClean="0"/>
              <a:t> of Wall Area per day</a:t>
            </a:r>
          </a:p>
          <a:p>
            <a:pPr marL="285750" indent="-285750">
              <a:buFont typeface="Wingdings" panose="05000000000000000000" pitchFamily="2" charset="2"/>
              <a:buChar char="v"/>
            </a:pPr>
            <a:r>
              <a:rPr lang="en-US" dirty="0" smtClean="0"/>
              <a:t>Easily available Raw Materials – Cement and Sand</a:t>
            </a:r>
          </a:p>
          <a:p>
            <a:pPr marL="285750" indent="-285750">
              <a:buFont typeface="Wingdings" panose="05000000000000000000" pitchFamily="2" charset="2"/>
              <a:buChar char="v"/>
            </a:pPr>
            <a:r>
              <a:rPr lang="en-US" dirty="0" smtClean="0"/>
              <a:t>Scalable with Multiple machines</a:t>
            </a:r>
          </a:p>
          <a:p>
            <a:pPr marL="285750" indent="-285750">
              <a:buFont typeface="Wingdings" panose="05000000000000000000" pitchFamily="2" charset="2"/>
              <a:buChar char="v"/>
            </a:pPr>
            <a:endParaRPr lang="en-US" dirty="0"/>
          </a:p>
        </p:txBody>
      </p:sp>
      <p:pic>
        <p:nvPicPr>
          <p:cNvPr id="6" name="Picture 5"/>
          <p:cNvPicPr>
            <a:picLocks noChangeAspect="1"/>
          </p:cNvPicPr>
          <p:nvPr/>
        </p:nvPicPr>
        <p:blipFill rotWithShape="1">
          <a:blip r:embed="rId2"/>
          <a:srcRect l="11733" r="5402" b="4494"/>
          <a:stretch/>
        </p:blipFill>
        <p:spPr>
          <a:xfrm>
            <a:off x="6030097" y="1142796"/>
            <a:ext cx="2792627" cy="1810469"/>
          </a:xfrm>
          <a:prstGeom prst="rect">
            <a:avLst/>
          </a:prstGeom>
        </p:spPr>
      </p:pic>
      <p:pic>
        <p:nvPicPr>
          <p:cNvPr id="7" name="Picture 6"/>
          <p:cNvPicPr>
            <a:picLocks noChangeAspect="1"/>
          </p:cNvPicPr>
          <p:nvPr/>
        </p:nvPicPr>
        <p:blipFill>
          <a:blip r:embed="rId3"/>
          <a:stretch>
            <a:fillRect/>
          </a:stretch>
        </p:blipFill>
        <p:spPr>
          <a:xfrm>
            <a:off x="6030097" y="3112237"/>
            <a:ext cx="2745325" cy="1780494"/>
          </a:xfrm>
          <a:prstGeom prst="rect">
            <a:avLst/>
          </a:prstGeom>
        </p:spPr>
      </p:pic>
    </p:spTree>
    <p:extLst>
      <p:ext uri="{BB962C8B-B14F-4D97-AF65-F5344CB8AC3E}">
        <p14:creationId xmlns:p14="http://schemas.microsoft.com/office/powerpoint/2010/main" val="460158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FF0DF9-9DB6-41E0-B21C-62F9CB481EFC}"/>
              </a:ext>
            </a:extLst>
          </p:cNvPr>
          <p:cNvSpPr>
            <a:spLocks noGrp="1"/>
          </p:cNvSpPr>
          <p:nvPr>
            <p:ph type="body" sz="quarter" idx="11"/>
          </p:nvPr>
        </p:nvSpPr>
        <p:spPr>
          <a:xfrm>
            <a:off x="752348" y="900933"/>
            <a:ext cx="6787342" cy="3140245"/>
          </a:xfrm>
        </p:spPr>
        <p:txBody>
          <a:bodyPr/>
          <a:lstStyle/>
          <a:p>
            <a:pPr algn="ctr"/>
            <a:r>
              <a:rPr lang="en-US" dirty="0"/>
              <a:t>New Innovations in Cladding Panels and Infill Insulation</a:t>
            </a:r>
          </a:p>
          <a:p>
            <a:pPr algn="ctr"/>
            <a:r>
              <a:rPr lang="en-US" dirty="0"/>
              <a:t>For Light Gauge Steel Constructions</a:t>
            </a:r>
          </a:p>
          <a:p>
            <a:pPr algn="ctr"/>
            <a:endParaRPr lang="en-US" dirty="0"/>
          </a:p>
          <a:p>
            <a:pPr algn="ctr"/>
            <a:endParaRPr lang="en-US" dirty="0"/>
          </a:p>
          <a:p>
            <a:pPr algn="ctr"/>
            <a:endParaRPr lang="en-US" dirty="0"/>
          </a:p>
          <a:p>
            <a:endParaRPr lang="en-US" dirty="0"/>
          </a:p>
        </p:txBody>
      </p:sp>
      <p:sp>
        <p:nvSpPr>
          <p:cNvPr id="4" name="Rectangle 6">
            <a:extLst>
              <a:ext uri="{FF2B5EF4-FFF2-40B4-BE49-F238E27FC236}">
                <a16:creationId xmlns:a16="http://schemas.microsoft.com/office/drawing/2014/main" id="{9308C823-8128-49E9-BE95-02E8C87ADC9C}"/>
              </a:ext>
            </a:extLst>
          </p:cNvPr>
          <p:cNvSpPr txBox="1">
            <a:spLocks noGrp="1" noChangeArrowheads="1"/>
          </p:cNvSpPr>
          <p:nvPr>
            <p:ph type="title"/>
          </p:nvPr>
        </p:nvSpPr>
        <p:spPr>
          <a:xfrm>
            <a:off x="347159" y="213545"/>
            <a:ext cx="6788150" cy="687388"/>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smtClean="0">
                <a:ln>
                  <a:noFill/>
                </a:ln>
                <a:effectLst/>
                <a:uLnTx/>
                <a:uFillTx/>
                <a:ea typeface="SimSun" pitchFamily="2" charset="-122"/>
                <a:cs typeface="+mj-cs"/>
              </a:rPr>
              <a:t>Concrete </a:t>
            </a:r>
            <a:r>
              <a:rPr kumimoji="0" lang="en-US" altLang="zh-CN" sz="3600" b="1" i="0" u="none" strike="noStrike" kern="1200" cap="none" spc="0" normalizeH="0" baseline="0" noProof="0" dirty="0" err="1" smtClean="0">
                <a:ln>
                  <a:noFill/>
                </a:ln>
                <a:effectLst/>
                <a:uLnTx/>
                <a:uFillTx/>
                <a:ea typeface="SimSun" pitchFamily="2" charset="-122"/>
                <a:cs typeface="+mj-cs"/>
              </a:rPr>
              <a:t>Formtile</a:t>
            </a:r>
            <a:r>
              <a:rPr kumimoji="0" lang="en-US" altLang="zh-CN" sz="3600" b="1" i="0" u="none" strike="noStrike" kern="1200" cap="none" spc="0" normalizeH="0" baseline="0" noProof="0" dirty="0" smtClean="0">
                <a:ln>
                  <a:noFill/>
                </a:ln>
                <a:effectLst/>
                <a:uLnTx/>
                <a:uFillTx/>
                <a:ea typeface="SimSun" pitchFamily="2" charset="-122"/>
                <a:cs typeface="+mj-cs"/>
              </a:rPr>
              <a:t> Constructions </a:t>
            </a:r>
            <a:endParaRPr kumimoji="0" lang="en-US" altLang="zh-CN" sz="3600" b="1" i="0" u="none" strike="noStrike" kern="1200" cap="none" spc="0" normalizeH="0" baseline="0" noProof="0" dirty="0">
              <a:ln>
                <a:noFill/>
              </a:ln>
              <a:effectLst/>
              <a:uLnTx/>
              <a:uFillTx/>
              <a:ea typeface="SimSun" pitchFamily="2" charset="-122"/>
              <a:cs typeface="+mj-cs"/>
            </a:endParaRPr>
          </a:p>
        </p:txBody>
      </p:sp>
      <p:pic>
        <p:nvPicPr>
          <p:cNvPr id="5" name="Picture 2" descr="C:\Users\New User\Pictures\Soluna Pictures\April 2016 Photos\20160311_142146.jpg">
            <a:extLst>
              <a:ext uri="{FF2B5EF4-FFF2-40B4-BE49-F238E27FC236}">
                <a16:creationId xmlns:a16="http://schemas.microsoft.com/office/drawing/2014/main" id="{F029A636-ED95-442B-AD2D-2E92875A9384}"/>
              </a:ext>
            </a:extLst>
          </p:cNvPr>
          <p:cNvPicPr>
            <a:picLocks noChangeAspect="1" noChangeArrowheads="1"/>
          </p:cNvPicPr>
          <p:nvPr/>
        </p:nvPicPr>
        <p:blipFill>
          <a:blip r:embed="rId2" cstate="print"/>
          <a:srcRect/>
          <a:stretch>
            <a:fillRect/>
          </a:stretch>
        </p:blipFill>
        <p:spPr bwMode="auto">
          <a:xfrm>
            <a:off x="347159" y="1841828"/>
            <a:ext cx="2746918" cy="2019089"/>
          </a:xfrm>
          <a:prstGeom prst="rect">
            <a:avLst/>
          </a:prstGeom>
          <a:noFill/>
        </p:spPr>
      </p:pic>
      <p:pic>
        <p:nvPicPr>
          <p:cNvPr id="7" name="Picture 6">
            <a:extLst>
              <a:ext uri="{FF2B5EF4-FFF2-40B4-BE49-F238E27FC236}">
                <a16:creationId xmlns:a16="http://schemas.microsoft.com/office/drawing/2014/main" id="{AFFC359A-57FD-47E6-A2CA-5180FC2681F5}"/>
              </a:ext>
            </a:extLst>
          </p:cNvPr>
          <p:cNvPicPr>
            <a:picLocks noChangeAspect="1"/>
          </p:cNvPicPr>
          <p:nvPr/>
        </p:nvPicPr>
        <p:blipFill>
          <a:blip r:embed="rId3"/>
          <a:stretch>
            <a:fillRect/>
          </a:stretch>
        </p:blipFill>
        <p:spPr>
          <a:xfrm>
            <a:off x="3192307" y="1841828"/>
            <a:ext cx="2746918" cy="2007505"/>
          </a:xfrm>
          <a:prstGeom prst="rect">
            <a:avLst/>
          </a:prstGeom>
        </p:spPr>
      </p:pic>
      <p:sp>
        <p:nvSpPr>
          <p:cNvPr id="8" name="TextBox 7">
            <a:extLst>
              <a:ext uri="{FF2B5EF4-FFF2-40B4-BE49-F238E27FC236}">
                <a16:creationId xmlns:a16="http://schemas.microsoft.com/office/drawing/2014/main" id="{918D3CA5-61C5-49A5-A363-D2A6B829DC24}"/>
              </a:ext>
            </a:extLst>
          </p:cNvPr>
          <p:cNvSpPr txBox="1"/>
          <p:nvPr/>
        </p:nvSpPr>
        <p:spPr>
          <a:xfrm>
            <a:off x="347159" y="4041178"/>
            <a:ext cx="2475570" cy="707886"/>
          </a:xfrm>
          <a:prstGeom prst="rect">
            <a:avLst/>
          </a:prstGeom>
          <a:noFill/>
        </p:spPr>
        <p:txBody>
          <a:bodyPr wrap="square" rtlCol="0">
            <a:spAutoFit/>
          </a:bodyPr>
          <a:lstStyle/>
          <a:p>
            <a:pPr algn="ctr"/>
            <a:r>
              <a:rPr lang="en-US" sz="2000" dirty="0" smtClean="0">
                <a:solidFill>
                  <a:schemeClr val="tx1">
                    <a:lumMod val="65000"/>
                    <a:lumOff val="35000"/>
                  </a:schemeClr>
                </a:solidFill>
              </a:rPr>
              <a:t>Form Tile Panel</a:t>
            </a:r>
            <a:endParaRPr lang="en-US" sz="2000" dirty="0">
              <a:solidFill>
                <a:schemeClr val="tx1">
                  <a:lumMod val="65000"/>
                  <a:lumOff val="35000"/>
                </a:schemeClr>
              </a:solidFill>
            </a:endParaRPr>
          </a:p>
          <a:p>
            <a:pPr algn="ctr"/>
            <a:r>
              <a:rPr lang="en-US" sz="2000" dirty="0">
                <a:solidFill>
                  <a:schemeClr val="tx1">
                    <a:lumMod val="65000"/>
                    <a:lumOff val="35000"/>
                  </a:schemeClr>
                </a:solidFill>
              </a:rPr>
              <a:t>Cladding System</a:t>
            </a:r>
            <a:endParaRPr lang="en-NZ" sz="2000" dirty="0">
              <a:solidFill>
                <a:schemeClr val="tx1">
                  <a:lumMod val="65000"/>
                  <a:lumOff val="35000"/>
                </a:schemeClr>
              </a:solidFill>
            </a:endParaRPr>
          </a:p>
        </p:txBody>
      </p:sp>
      <p:sp>
        <p:nvSpPr>
          <p:cNvPr id="9" name="TextBox 8">
            <a:extLst>
              <a:ext uri="{FF2B5EF4-FFF2-40B4-BE49-F238E27FC236}">
                <a16:creationId xmlns:a16="http://schemas.microsoft.com/office/drawing/2014/main" id="{2DEA6178-C566-4B56-A978-507085714267}"/>
              </a:ext>
            </a:extLst>
          </p:cNvPr>
          <p:cNvSpPr txBox="1"/>
          <p:nvPr/>
        </p:nvSpPr>
        <p:spPr>
          <a:xfrm>
            <a:off x="3192307" y="4082342"/>
            <a:ext cx="3012687" cy="707886"/>
          </a:xfrm>
          <a:prstGeom prst="rect">
            <a:avLst/>
          </a:prstGeom>
          <a:noFill/>
        </p:spPr>
        <p:txBody>
          <a:bodyPr wrap="square" rtlCol="0">
            <a:spAutoFit/>
          </a:bodyPr>
          <a:lstStyle/>
          <a:p>
            <a:pPr algn="ctr"/>
            <a:r>
              <a:rPr lang="en-US" sz="2000" dirty="0" smtClean="0">
                <a:solidFill>
                  <a:schemeClr val="tx1">
                    <a:lumMod val="65000"/>
                    <a:lumOff val="35000"/>
                  </a:schemeClr>
                </a:solidFill>
              </a:rPr>
              <a:t>Lightweight </a:t>
            </a:r>
            <a:r>
              <a:rPr lang="en-US" sz="2000" dirty="0">
                <a:solidFill>
                  <a:schemeClr val="tx1">
                    <a:lumMod val="65000"/>
                    <a:lumOff val="35000"/>
                  </a:schemeClr>
                </a:solidFill>
              </a:rPr>
              <a:t>Concrete Infill Insulation</a:t>
            </a:r>
            <a:endParaRPr lang="en-NZ" sz="2000" dirty="0">
              <a:solidFill>
                <a:schemeClr val="tx1">
                  <a:lumMod val="65000"/>
                  <a:lumOff val="35000"/>
                </a:schemeClr>
              </a:solidFill>
            </a:endParaRPr>
          </a:p>
        </p:txBody>
      </p:sp>
      <p:pic>
        <p:nvPicPr>
          <p:cNvPr id="10" name="Picture 9">
            <a:extLst>
              <a:ext uri="{FF2B5EF4-FFF2-40B4-BE49-F238E27FC236}">
                <a16:creationId xmlns:a16="http://schemas.microsoft.com/office/drawing/2014/main" id="{A244BC46-1E9F-4CE4-859F-9BC17CF8513B}"/>
              </a:ext>
            </a:extLst>
          </p:cNvPr>
          <p:cNvPicPr>
            <a:picLocks noChangeAspect="1"/>
          </p:cNvPicPr>
          <p:nvPr/>
        </p:nvPicPr>
        <p:blipFill>
          <a:blip r:embed="rId4"/>
          <a:stretch>
            <a:fillRect/>
          </a:stretch>
        </p:blipFill>
        <p:spPr>
          <a:xfrm>
            <a:off x="6982470" y="-73664"/>
            <a:ext cx="2286000" cy="952500"/>
          </a:xfrm>
          <a:prstGeom prst="rect">
            <a:avLst/>
          </a:prstGeom>
        </p:spPr>
      </p:pic>
      <p:pic>
        <p:nvPicPr>
          <p:cNvPr id="2" name="Picture 1"/>
          <p:cNvPicPr>
            <a:picLocks noChangeAspect="1"/>
          </p:cNvPicPr>
          <p:nvPr/>
        </p:nvPicPr>
        <p:blipFill rotWithShape="1">
          <a:blip r:embed="rId5"/>
          <a:srcRect l="19852" r="15585"/>
          <a:stretch/>
        </p:blipFill>
        <p:spPr>
          <a:xfrm>
            <a:off x="6036939" y="1841828"/>
            <a:ext cx="2600434" cy="2019089"/>
          </a:xfrm>
          <a:prstGeom prst="rect">
            <a:avLst/>
          </a:prstGeom>
        </p:spPr>
      </p:pic>
      <p:sp>
        <p:nvSpPr>
          <p:cNvPr id="11" name="TextBox 10">
            <a:extLst>
              <a:ext uri="{FF2B5EF4-FFF2-40B4-BE49-F238E27FC236}">
                <a16:creationId xmlns:a16="http://schemas.microsoft.com/office/drawing/2014/main" id="{2DEA6178-C566-4B56-A978-507085714267}"/>
              </a:ext>
            </a:extLst>
          </p:cNvPr>
          <p:cNvSpPr txBox="1"/>
          <p:nvPr/>
        </p:nvSpPr>
        <p:spPr>
          <a:xfrm>
            <a:off x="5830812" y="4102657"/>
            <a:ext cx="3012687" cy="400110"/>
          </a:xfrm>
          <a:prstGeom prst="rect">
            <a:avLst/>
          </a:prstGeom>
          <a:noFill/>
        </p:spPr>
        <p:txBody>
          <a:bodyPr wrap="square" rtlCol="0">
            <a:spAutoFit/>
          </a:bodyPr>
          <a:lstStyle/>
          <a:p>
            <a:pPr algn="ctr"/>
            <a:r>
              <a:rPr lang="en-US" sz="2000" dirty="0" smtClean="0">
                <a:solidFill>
                  <a:schemeClr val="tx1">
                    <a:lumMod val="65000"/>
                    <a:lumOff val="35000"/>
                  </a:schemeClr>
                </a:solidFill>
              </a:rPr>
              <a:t>Stucco Finishing</a:t>
            </a:r>
            <a:endParaRPr lang="en-NZ" sz="2000" dirty="0">
              <a:solidFill>
                <a:schemeClr val="tx1">
                  <a:lumMod val="65000"/>
                  <a:lumOff val="35000"/>
                </a:schemeClr>
              </a:solidFill>
            </a:endParaRPr>
          </a:p>
        </p:txBody>
      </p:sp>
    </p:spTree>
    <p:extLst>
      <p:ext uri="{BB962C8B-B14F-4D97-AF65-F5344CB8AC3E}">
        <p14:creationId xmlns:p14="http://schemas.microsoft.com/office/powerpoint/2010/main" val="451646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5D11C-11F1-414B-836E-CF61F5703C08}"/>
              </a:ext>
            </a:extLst>
          </p:cNvPr>
          <p:cNvSpPr>
            <a:spLocks noGrp="1"/>
          </p:cNvSpPr>
          <p:nvPr>
            <p:ph type="title"/>
          </p:nvPr>
        </p:nvSpPr>
        <p:spPr>
          <a:xfrm>
            <a:off x="370540" y="501107"/>
            <a:ext cx="6787344" cy="688348"/>
          </a:xfrm>
        </p:spPr>
        <p:txBody>
          <a:bodyPr>
            <a:normAutofit/>
          </a:bodyPr>
          <a:lstStyle/>
          <a:p>
            <a:pPr algn="ctr"/>
            <a:r>
              <a:rPr lang="en-US" b="1" dirty="0" err="1" smtClean="0"/>
              <a:t>Formtile</a:t>
            </a:r>
            <a:r>
              <a:rPr lang="en-US" b="1" dirty="0" smtClean="0"/>
              <a:t> </a:t>
            </a:r>
            <a:r>
              <a:rPr lang="en-US" b="1" dirty="0"/>
              <a:t>Panels for Wall Cladding</a:t>
            </a:r>
          </a:p>
        </p:txBody>
      </p:sp>
      <p:sp>
        <p:nvSpPr>
          <p:cNvPr id="4" name="Content Placeholder 2">
            <a:extLst>
              <a:ext uri="{FF2B5EF4-FFF2-40B4-BE49-F238E27FC236}">
                <a16:creationId xmlns:a16="http://schemas.microsoft.com/office/drawing/2014/main" id="{A9FEDB70-999B-4222-B059-91F90CF7DC77}"/>
              </a:ext>
            </a:extLst>
          </p:cNvPr>
          <p:cNvSpPr>
            <a:spLocks noGrp="1"/>
          </p:cNvSpPr>
          <p:nvPr>
            <p:ph type="body" sz="quarter" idx="11"/>
          </p:nvPr>
        </p:nvSpPr>
        <p:spPr>
          <a:xfrm>
            <a:off x="548289" y="1097164"/>
            <a:ext cx="6786563" cy="3737653"/>
          </a:xfrm>
        </p:spPr>
        <p:txBody>
          <a:bodyPr>
            <a:normAutofit/>
          </a:bodyPr>
          <a:lstStyle/>
          <a:p>
            <a:pPr marL="285750" indent="-285750">
              <a:buFont typeface="Wingdings" panose="05000000000000000000" pitchFamily="2" charset="2"/>
              <a:buChar char="v"/>
            </a:pPr>
            <a:r>
              <a:rPr lang="en-US" dirty="0" smtClean="0">
                <a:solidFill>
                  <a:srgbClr val="002060"/>
                </a:solidFill>
              </a:rPr>
              <a:t>Very Strong Concrete Wall Cladding</a:t>
            </a:r>
          </a:p>
          <a:p>
            <a:pPr marL="285750" indent="-285750">
              <a:buFont typeface="Wingdings" panose="05000000000000000000" pitchFamily="2" charset="2"/>
              <a:buChar char="v"/>
            </a:pPr>
            <a:r>
              <a:rPr lang="en-US" dirty="0" smtClean="0">
                <a:solidFill>
                  <a:srgbClr val="002060"/>
                </a:solidFill>
              </a:rPr>
              <a:t>Dimensions</a:t>
            </a:r>
            <a:r>
              <a:rPr lang="en-US" dirty="0">
                <a:solidFill>
                  <a:srgbClr val="002060"/>
                </a:solidFill>
              </a:rPr>
              <a:t>: 300mm x 800mm x 25mm</a:t>
            </a:r>
          </a:p>
          <a:p>
            <a:pPr marL="285750" indent="-285750">
              <a:buFont typeface="Wingdings" panose="05000000000000000000" pitchFamily="2" charset="2"/>
              <a:buChar char="v"/>
            </a:pPr>
            <a:r>
              <a:rPr lang="en-US" dirty="0">
                <a:solidFill>
                  <a:srgbClr val="002060"/>
                </a:solidFill>
              </a:rPr>
              <a:t>Weight of Each Board: Approx 9.5Kg</a:t>
            </a:r>
          </a:p>
          <a:p>
            <a:pPr marL="285750" indent="-285750">
              <a:buFont typeface="Wingdings" panose="05000000000000000000" pitchFamily="2" charset="2"/>
              <a:buChar char="v"/>
            </a:pPr>
            <a:r>
              <a:rPr lang="en-US" dirty="0">
                <a:solidFill>
                  <a:srgbClr val="002060"/>
                </a:solidFill>
              </a:rPr>
              <a:t>Density: 2400kg/m3</a:t>
            </a:r>
          </a:p>
          <a:p>
            <a:pPr marL="285750" indent="-285750">
              <a:buFont typeface="Wingdings" panose="05000000000000000000" pitchFamily="2" charset="2"/>
              <a:buChar char="v"/>
            </a:pPr>
            <a:r>
              <a:rPr lang="en-US" dirty="0">
                <a:solidFill>
                  <a:srgbClr val="002060"/>
                </a:solidFill>
              </a:rPr>
              <a:t>Board Thickness: </a:t>
            </a:r>
            <a:r>
              <a:rPr lang="en-US" dirty="0" smtClean="0">
                <a:solidFill>
                  <a:srgbClr val="002060"/>
                </a:solidFill>
              </a:rPr>
              <a:t>25mm</a:t>
            </a:r>
          </a:p>
          <a:p>
            <a:pPr marL="285750" indent="-285750">
              <a:buFont typeface="Wingdings" panose="05000000000000000000" pitchFamily="2" charset="2"/>
              <a:buChar char="v"/>
            </a:pPr>
            <a:r>
              <a:rPr lang="en-US" dirty="0" smtClean="0">
                <a:solidFill>
                  <a:srgbClr val="002060"/>
                </a:solidFill>
              </a:rPr>
              <a:t>1500/2000 PSI Impact Strength</a:t>
            </a:r>
            <a:endParaRPr lang="en-US" dirty="0">
              <a:solidFill>
                <a:srgbClr val="002060"/>
              </a:solidFill>
            </a:endParaRPr>
          </a:p>
          <a:p>
            <a:pPr marL="285750" indent="-285750">
              <a:buFont typeface="Wingdings" panose="05000000000000000000" pitchFamily="2" charset="2"/>
              <a:buChar char="v"/>
            </a:pPr>
            <a:r>
              <a:rPr lang="en-US" dirty="0">
                <a:solidFill>
                  <a:srgbClr val="002060"/>
                </a:solidFill>
              </a:rPr>
              <a:t>Fastened to Frames with Self Drilling </a:t>
            </a:r>
            <a:r>
              <a:rPr lang="en-US" dirty="0" smtClean="0">
                <a:solidFill>
                  <a:srgbClr val="002060"/>
                </a:solidFill>
              </a:rPr>
              <a:t>Screws</a:t>
            </a:r>
          </a:p>
          <a:p>
            <a:pPr marL="285750" indent="-285750">
              <a:buFont typeface="Wingdings" panose="05000000000000000000" pitchFamily="2" charset="2"/>
              <a:buChar char="v"/>
            </a:pPr>
            <a:r>
              <a:rPr lang="en-US" dirty="0" smtClean="0">
                <a:solidFill>
                  <a:srgbClr val="002060"/>
                </a:solidFill>
              </a:rPr>
              <a:t>Staggered Assembly of Boards</a:t>
            </a:r>
            <a:endParaRPr lang="en-US" dirty="0">
              <a:solidFill>
                <a:srgbClr val="002060"/>
              </a:solidFill>
            </a:endParaRPr>
          </a:p>
          <a:p>
            <a:pPr marL="285750" indent="-285750">
              <a:buFont typeface="Wingdings" panose="05000000000000000000" pitchFamily="2" charset="2"/>
              <a:buChar char="v"/>
            </a:pPr>
            <a:r>
              <a:rPr lang="en-US" dirty="0" smtClean="0">
                <a:solidFill>
                  <a:srgbClr val="002060"/>
                </a:solidFill>
              </a:rPr>
              <a:t>Cheap and Easily </a:t>
            </a:r>
            <a:r>
              <a:rPr lang="en-US" dirty="0">
                <a:solidFill>
                  <a:srgbClr val="002060"/>
                </a:solidFill>
              </a:rPr>
              <a:t>available Raw Materials: </a:t>
            </a:r>
          </a:p>
          <a:p>
            <a:r>
              <a:rPr lang="en-US" dirty="0">
                <a:solidFill>
                  <a:srgbClr val="002060"/>
                </a:solidFill>
              </a:rPr>
              <a:t> </a:t>
            </a:r>
            <a:r>
              <a:rPr lang="en-US" dirty="0" smtClean="0">
                <a:solidFill>
                  <a:srgbClr val="002060"/>
                </a:solidFill>
              </a:rPr>
              <a:t>    - </a:t>
            </a:r>
            <a:r>
              <a:rPr lang="en-US" b="1" dirty="0">
                <a:solidFill>
                  <a:srgbClr val="002060"/>
                </a:solidFill>
              </a:rPr>
              <a:t>Just</a:t>
            </a:r>
            <a:r>
              <a:rPr lang="en-US" dirty="0">
                <a:solidFill>
                  <a:srgbClr val="002060"/>
                </a:solidFill>
              </a:rPr>
              <a:t> </a:t>
            </a:r>
            <a:r>
              <a:rPr lang="en-US" b="1" dirty="0">
                <a:solidFill>
                  <a:srgbClr val="002060"/>
                </a:solidFill>
              </a:rPr>
              <a:t>Cement, Sand and </a:t>
            </a:r>
            <a:r>
              <a:rPr lang="en-US" b="1" dirty="0" smtClean="0">
                <a:solidFill>
                  <a:srgbClr val="002060"/>
                </a:solidFill>
              </a:rPr>
              <a:t>Water</a:t>
            </a:r>
            <a:endParaRPr lang="en-US" dirty="0" smtClean="0">
              <a:solidFill>
                <a:srgbClr val="002060"/>
              </a:solidFill>
            </a:endParaRPr>
          </a:p>
          <a:p>
            <a:pPr marL="285750" indent="-285750">
              <a:buFont typeface="Wingdings" panose="05000000000000000000" pitchFamily="2" charset="2"/>
              <a:buChar char="v"/>
            </a:pPr>
            <a:r>
              <a:rPr lang="en-US" dirty="0" err="1" smtClean="0">
                <a:solidFill>
                  <a:srgbClr val="002060"/>
                </a:solidFill>
              </a:rPr>
              <a:t>Coloured</a:t>
            </a:r>
            <a:r>
              <a:rPr lang="en-US" dirty="0" smtClean="0">
                <a:solidFill>
                  <a:srgbClr val="002060"/>
                </a:solidFill>
              </a:rPr>
              <a:t> Boards also can be produced</a:t>
            </a: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a:buNone/>
            </a:pPr>
            <a:endParaRPr lang="en-US" dirty="0">
              <a:solidFill>
                <a:srgbClr val="002060"/>
              </a:solidFill>
            </a:endParaRPr>
          </a:p>
        </p:txBody>
      </p:sp>
      <p:pic>
        <p:nvPicPr>
          <p:cNvPr id="5" name="Picture 1">
            <a:extLst>
              <a:ext uri="{FF2B5EF4-FFF2-40B4-BE49-F238E27FC236}">
                <a16:creationId xmlns:a16="http://schemas.microsoft.com/office/drawing/2014/main" id="{C4167872-8989-4A0C-A37E-85C222A49DC9}"/>
              </a:ext>
            </a:extLst>
          </p:cNvPr>
          <p:cNvPicPr>
            <a:picLocks noChangeAspect="1" noChangeArrowheads="1"/>
          </p:cNvPicPr>
          <p:nvPr/>
        </p:nvPicPr>
        <p:blipFill rotWithShape="1">
          <a:blip r:embed="rId2" cstate="print"/>
          <a:srcRect l="916" t="1487" r="-916" b="10407"/>
          <a:stretch/>
        </p:blipFill>
        <p:spPr bwMode="auto">
          <a:xfrm>
            <a:off x="5564683" y="1028380"/>
            <a:ext cx="2376237" cy="1290278"/>
          </a:xfrm>
          <a:prstGeom prst="rect">
            <a:avLst/>
          </a:prstGeom>
          <a:noFill/>
          <a:ln w="9525">
            <a:noFill/>
            <a:miter lim="800000"/>
            <a:headEnd/>
            <a:tailEnd/>
          </a:ln>
        </p:spPr>
      </p:pic>
      <p:pic>
        <p:nvPicPr>
          <p:cNvPr id="6" name="Picture 2">
            <a:extLst>
              <a:ext uri="{FF2B5EF4-FFF2-40B4-BE49-F238E27FC236}">
                <a16:creationId xmlns:a16="http://schemas.microsoft.com/office/drawing/2014/main" id="{47AD7A28-0F95-49BE-8D2B-66FD2D73E02F}"/>
              </a:ext>
            </a:extLst>
          </p:cNvPr>
          <p:cNvPicPr>
            <a:picLocks noChangeAspect="1" noChangeArrowheads="1"/>
          </p:cNvPicPr>
          <p:nvPr/>
        </p:nvPicPr>
        <p:blipFill>
          <a:blip r:embed="rId3" cstate="print"/>
          <a:srcRect/>
          <a:stretch>
            <a:fillRect/>
          </a:stretch>
        </p:blipFill>
        <p:spPr bwMode="auto">
          <a:xfrm>
            <a:off x="5564682" y="2296112"/>
            <a:ext cx="2376238" cy="1343804"/>
          </a:xfrm>
          <a:prstGeom prst="rect">
            <a:avLst/>
          </a:prstGeom>
          <a:noFill/>
          <a:ln w="9525">
            <a:noFill/>
            <a:miter lim="800000"/>
            <a:headEnd/>
            <a:tailEnd/>
          </a:ln>
        </p:spPr>
      </p:pic>
      <p:pic>
        <p:nvPicPr>
          <p:cNvPr id="7" name="Picture 6">
            <a:extLst>
              <a:ext uri="{FF2B5EF4-FFF2-40B4-BE49-F238E27FC236}">
                <a16:creationId xmlns:a16="http://schemas.microsoft.com/office/drawing/2014/main" id="{28233BE7-A7A5-47CE-A61B-13020E2EF9A7}"/>
              </a:ext>
            </a:extLst>
          </p:cNvPr>
          <p:cNvPicPr>
            <a:picLocks noChangeAspect="1"/>
          </p:cNvPicPr>
          <p:nvPr/>
        </p:nvPicPr>
        <p:blipFill>
          <a:blip r:embed="rId4"/>
          <a:stretch>
            <a:fillRect/>
          </a:stretch>
        </p:blipFill>
        <p:spPr>
          <a:xfrm>
            <a:off x="6858000" y="28001"/>
            <a:ext cx="2286000" cy="952500"/>
          </a:xfrm>
          <a:prstGeom prst="rect">
            <a:avLst/>
          </a:prstGeom>
        </p:spPr>
      </p:pic>
      <p:pic>
        <p:nvPicPr>
          <p:cNvPr id="3" name="Picture 2"/>
          <p:cNvPicPr>
            <a:picLocks noChangeAspect="1"/>
          </p:cNvPicPr>
          <p:nvPr/>
        </p:nvPicPr>
        <p:blipFill>
          <a:blip r:embed="rId5"/>
          <a:stretch>
            <a:fillRect/>
          </a:stretch>
        </p:blipFill>
        <p:spPr>
          <a:xfrm>
            <a:off x="5564681" y="3638522"/>
            <a:ext cx="2376239" cy="1194901"/>
          </a:xfrm>
          <a:prstGeom prst="rect">
            <a:avLst/>
          </a:prstGeom>
        </p:spPr>
      </p:pic>
    </p:spTree>
    <p:extLst>
      <p:ext uri="{BB962C8B-B14F-4D97-AF65-F5344CB8AC3E}">
        <p14:creationId xmlns:p14="http://schemas.microsoft.com/office/powerpoint/2010/main" val="2660993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480C-9B0D-49AC-BA51-2E3DA8ED5AE4}"/>
              </a:ext>
            </a:extLst>
          </p:cNvPr>
          <p:cNvSpPr>
            <a:spLocks noGrp="1"/>
          </p:cNvSpPr>
          <p:nvPr>
            <p:ph type="title"/>
          </p:nvPr>
        </p:nvSpPr>
        <p:spPr>
          <a:xfrm>
            <a:off x="752475" y="331878"/>
            <a:ext cx="6105525" cy="688348"/>
          </a:xfrm>
        </p:spPr>
        <p:txBody>
          <a:bodyPr>
            <a:normAutofit/>
          </a:bodyPr>
          <a:lstStyle/>
          <a:p>
            <a:pPr algn="ctr"/>
            <a:r>
              <a:rPr lang="en-US" b="1" dirty="0" smtClean="0"/>
              <a:t>Light </a:t>
            </a:r>
            <a:r>
              <a:rPr lang="en-US" b="1" dirty="0"/>
              <a:t>weight Concrete </a:t>
            </a:r>
            <a:r>
              <a:rPr lang="en-US" b="1" dirty="0" smtClean="0"/>
              <a:t>Insulation</a:t>
            </a:r>
            <a:endParaRPr lang="en-US" b="1" dirty="0"/>
          </a:p>
        </p:txBody>
      </p:sp>
      <p:sp>
        <p:nvSpPr>
          <p:cNvPr id="4" name="Text Placeholder 3">
            <a:extLst>
              <a:ext uri="{FF2B5EF4-FFF2-40B4-BE49-F238E27FC236}">
                <a16:creationId xmlns:a16="http://schemas.microsoft.com/office/drawing/2014/main" id="{2BA3B24A-7067-4276-9FA0-E287C7CF7BF3}"/>
              </a:ext>
            </a:extLst>
          </p:cNvPr>
          <p:cNvSpPr txBox="1">
            <a:spLocks noGrp="1"/>
          </p:cNvSpPr>
          <p:nvPr>
            <p:ph type="body" sz="quarter" idx="11"/>
          </p:nvPr>
        </p:nvSpPr>
        <p:spPr>
          <a:xfrm>
            <a:off x="839562" y="1007349"/>
            <a:ext cx="4472668" cy="3724096"/>
          </a:xfrm>
          <a:prstGeom prst="rect">
            <a:avLst/>
          </a:prstGeom>
          <a:noFill/>
        </p:spPr>
        <p:txBody>
          <a:bodyPr wrap="square" rtlCol="0">
            <a:spAutoFit/>
          </a:bodyPr>
          <a:lstStyle/>
          <a:p>
            <a:pPr>
              <a:buFont typeface="Wingdings" pitchFamily="2" charset="2"/>
              <a:buChar char="v"/>
            </a:pPr>
            <a:r>
              <a:rPr lang="en-US" sz="2000" dirty="0" smtClean="0"/>
              <a:t> Light </a:t>
            </a:r>
            <a:r>
              <a:rPr lang="en-US" sz="2000" dirty="0"/>
              <a:t>Weight Concrete System</a:t>
            </a:r>
          </a:p>
          <a:p>
            <a:pPr>
              <a:buFont typeface="Wingdings" pitchFamily="2" charset="2"/>
              <a:buChar char="v"/>
            </a:pPr>
            <a:r>
              <a:rPr lang="en-US" sz="2000" dirty="0" smtClean="0"/>
              <a:t> Ingredients – </a:t>
            </a:r>
            <a:r>
              <a:rPr lang="en-US" sz="2000" b="1" dirty="0" smtClean="0"/>
              <a:t>Cement, Sand, </a:t>
            </a:r>
          </a:p>
          <a:p>
            <a:r>
              <a:rPr lang="en-US" sz="2000" b="1" dirty="0"/>
              <a:t> </a:t>
            </a:r>
            <a:r>
              <a:rPr lang="en-US" sz="2000" b="1" dirty="0" smtClean="0"/>
              <a:t>    Water and Foaming Agent</a:t>
            </a:r>
          </a:p>
          <a:p>
            <a:pPr>
              <a:buFont typeface="Wingdings" pitchFamily="2" charset="2"/>
              <a:buChar char="v"/>
            </a:pPr>
            <a:r>
              <a:rPr lang="en-US" sz="2000" dirty="0" smtClean="0"/>
              <a:t> 400kg/m3 </a:t>
            </a:r>
            <a:r>
              <a:rPr lang="en-US" sz="2000" dirty="0"/>
              <a:t>to </a:t>
            </a:r>
            <a:r>
              <a:rPr lang="en-US" sz="2000" dirty="0" smtClean="0"/>
              <a:t>600kg/m3 </a:t>
            </a:r>
            <a:r>
              <a:rPr lang="en-US" sz="2000" dirty="0"/>
              <a:t>Densities</a:t>
            </a:r>
          </a:p>
          <a:p>
            <a:pPr>
              <a:buFont typeface="Wingdings" pitchFamily="2" charset="2"/>
              <a:buChar char="v"/>
            </a:pPr>
            <a:r>
              <a:rPr lang="en-US" sz="2000" dirty="0" smtClean="0"/>
              <a:t> 500</a:t>
            </a:r>
            <a:r>
              <a:rPr lang="en-US" sz="2000" dirty="0"/>
              <a:t>% Better thermal insulation </a:t>
            </a:r>
          </a:p>
          <a:p>
            <a:pPr>
              <a:buFont typeface="Wingdings" pitchFamily="2" charset="2"/>
              <a:buChar char="v"/>
            </a:pPr>
            <a:r>
              <a:rPr lang="en-US" sz="2000" dirty="0" smtClean="0"/>
              <a:t> 4 </a:t>
            </a:r>
            <a:r>
              <a:rPr lang="en-US" sz="2000" dirty="0"/>
              <a:t>Hour Fire Rating</a:t>
            </a:r>
          </a:p>
          <a:p>
            <a:pPr>
              <a:buFont typeface="Wingdings" pitchFamily="2" charset="2"/>
              <a:buChar char="v"/>
            </a:pPr>
            <a:r>
              <a:rPr lang="en-US" sz="2000" dirty="0" smtClean="0"/>
              <a:t> Superior </a:t>
            </a:r>
            <a:r>
              <a:rPr lang="en-US" sz="2000" dirty="0"/>
              <a:t>Acoustic Performance</a:t>
            </a:r>
          </a:p>
          <a:p>
            <a:pPr>
              <a:buFont typeface="Wingdings" pitchFamily="2" charset="2"/>
              <a:buChar char="v"/>
            </a:pPr>
            <a:r>
              <a:rPr lang="en-US" sz="2000" dirty="0" smtClean="0"/>
              <a:t> Solid </a:t>
            </a:r>
            <a:r>
              <a:rPr lang="en-US" sz="2000" dirty="0"/>
              <a:t>walls – No Hollow sound!</a:t>
            </a:r>
          </a:p>
          <a:p>
            <a:pPr>
              <a:buFont typeface="Wingdings" pitchFamily="2" charset="2"/>
              <a:buChar char="v"/>
            </a:pPr>
            <a:r>
              <a:rPr lang="en-US" sz="2000" dirty="0"/>
              <a:t> </a:t>
            </a:r>
            <a:r>
              <a:rPr lang="en-US" sz="2000" dirty="0" smtClean="0"/>
              <a:t>Light weight Concrete Reduces    </a:t>
            </a:r>
          </a:p>
          <a:p>
            <a:r>
              <a:rPr lang="en-US" sz="2000" dirty="0"/>
              <a:t> </a:t>
            </a:r>
            <a:r>
              <a:rPr lang="en-US" sz="2000" dirty="0" smtClean="0"/>
              <a:t>   the LGS Steel Consumption</a:t>
            </a:r>
            <a:endParaRPr lang="en-US" sz="2000" dirty="0"/>
          </a:p>
        </p:txBody>
      </p:sp>
      <p:pic>
        <p:nvPicPr>
          <p:cNvPr id="5" name="Picture 4">
            <a:extLst>
              <a:ext uri="{FF2B5EF4-FFF2-40B4-BE49-F238E27FC236}">
                <a16:creationId xmlns:a16="http://schemas.microsoft.com/office/drawing/2014/main" id="{2C440C1B-5DC2-4529-93C9-2A0BD3C1667A}"/>
              </a:ext>
            </a:extLst>
          </p:cNvPr>
          <p:cNvPicPr>
            <a:picLocks noChangeAspect="1"/>
          </p:cNvPicPr>
          <p:nvPr/>
        </p:nvPicPr>
        <p:blipFill>
          <a:blip r:embed="rId2"/>
          <a:stretch>
            <a:fillRect/>
          </a:stretch>
        </p:blipFill>
        <p:spPr>
          <a:xfrm>
            <a:off x="5097957" y="2886120"/>
            <a:ext cx="3638269" cy="1717561"/>
          </a:xfrm>
          <a:prstGeom prst="rect">
            <a:avLst/>
          </a:prstGeom>
        </p:spPr>
      </p:pic>
      <p:pic>
        <p:nvPicPr>
          <p:cNvPr id="6" name="Picture 5">
            <a:extLst>
              <a:ext uri="{FF2B5EF4-FFF2-40B4-BE49-F238E27FC236}">
                <a16:creationId xmlns:a16="http://schemas.microsoft.com/office/drawing/2014/main" id="{1BE8AD70-929D-44EC-99B6-38EF2FF6D657}"/>
              </a:ext>
            </a:extLst>
          </p:cNvPr>
          <p:cNvPicPr>
            <a:picLocks noChangeAspect="1"/>
          </p:cNvPicPr>
          <p:nvPr/>
        </p:nvPicPr>
        <p:blipFill>
          <a:blip r:embed="rId3"/>
          <a:stretch>
            <a:fillRect/>
          </a:stretch>
        </p:blipFill>
        <p:spPr>
          <a:xfrm>
            <a:off x="6858000" y="29803"/>
            <a:ext cx="2286000" cy="952500"/>
          </a:xfrm>
          <a:prstGeom prst="rect">
            <a:avLst/>
          </a:prstGeom>
        </p:spPr>
      </p:pic>
      <p:pic>
        <p:nvPicPr>
          <p:cNvPr id="3" name="Picture 2"/>
          <p:cNvPicPr>
            <a:picLocks noChangeAspect="1"/>
          </p:cNvPicPr>
          <p:nvPr/>
        </p:nvPicPr>
        <p:blipFill rotWithShape="1">
          <a:blip r:embed="rId4"/>
          <a:srcRect l="29086" t="-2892" r="24275" b="2892"/>
          <a:stretch/>
        </p:blipFill>
        <p:spPr>
          <a:xfrm>
            <a:off x="5097958" y="982303"/>
            <a:ext cx="1525263" cy="1839571"/>
          </a:xfrm>
          <a:prstGeom prst="rect">
            <a:avLst/>
          </a:prstGeom>
        </p:spPr>
      </p:pic>
      <p:pic>
        <p:nvPicPr>
          <p:cNvPr id="7" name="Picture 6"/>
          <p:cNvPicPr>
            <a:picLocks noChangeAspect="1"/>
          </p:cNvPicPr>
          <p:nvPr/>
        </p:nvPicPr>
        <p:blipFill rotWithShape="1">
          <a:blip r:embed="rId5"/>
          <a:srcRect t="11548" r="18072" b="25153"/>
          <a:stretch/>
        </p:blipFill>
        <p:spPr>
          <a:xfrm>
            <a:off x="6678827" y="1007348"/>
            <a:ext cx="2057399" cy="1814525"/>
          </a:xfrm>
          <a:prstGeom prst="rect">
            <a:avLst/>
          </a:prstGeom>
        </p:spPr>
      </p:pic>
    </p:spTree>
    <p:extLst>
      <p:ext uri="{BB962C8B-B14F-4D97-AF65-F5344CB8AC3E}">
        <p14:creationId xmlns:p14="http://schemas.microsoft.com/office/powerpoint/2010/main" val="1903610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915B-40D3-448E-A7E4-B9352D91D756}"/>
              </a:ext>
            </a:extLst>
          </p:cNvPr>
          <p:cNvSpPr>
            <a:spLocks noGrp="1"/>
          </p:cNvSpPr>
          <p:nvPr>
            <p:ph type="title"/>
          </p:nvPr>
        </p:nvSpPr>
        <p:spPr>
          <a:xfrm>
            <a:off x="876487" y="157662"/>
            <a:ext cx="6787344" cy="688348"/>
          </a:xfrm>
        </p:spPr>
        <p:txBody>
          <a:bodyPr/>
          <a:lstStyle/>
          <a:p>
            <a:pPr algn="ctr"/>
            <a:r>
              <a:rPr lang="en-US" b="1" dirty="0"/>
              <a:t>Mid Segment Residential Projects </a:t>
            </a:r>
          </a:p>
        </p:txBody>
      </p:sp>
      <p:sp>
        <p:nvSpPr>
          <p:cNvPr id="3" name="Text Placeholder 2">
            <a:extLst>
              <a:ext uri="{FF2B5EF4-FFF2-40B4-BE49-F238E27FC236}">
                <a16:creationId xmlns:a16="http://schemas.microsoft.com/office/drawing/2014/main" id="{6353E550-C2EF-48E9-8913-1DAD6B0163B1}"/>
              </a:ext>
            </a:extLst>
          </p:cNvPr>
          <p:cNvSpPr>
            <a:spLocks noGrp="1"/>
          </p:cNvSpPr>
          <p:nvPr>
            <p:ph type="body" sz="quarter" idx="11"/>
          </p:nvPr>
        </p:nvSpPr>
        <p:spPr/>
        <p:txBody>
          <a:bodyPr/>
          <a:lstStyle/>
          <a:p>
            <a:endParaRPr lang="en-US" dirty="0"/>
          </a:p>
        </p:txBody>
      </p:sp>
      <p:pic>
        <p:nvPicPr>
          <p:cNvPr id="4" name="Picture 3">
            <a:extLst>
              <a:ext uri="{FF2B5EF4-FFF2-40B4-BE49-F238E27FC236}">
                <a16:creationId xmlns:a16="http://schemas.microsoft.com/office/drawing/2014/main" id="{D6B77063-DDB6-448A-9817-0ED2F9A87B38}"/>
              </a:ext>
            </a:extLst>
          </p:cNvPr>
          <p:cNvPicPr/>
          <p:nvPr/>
        </p:nvPicPr>
        <p:blipFill>
          <a:blip r:embed="rId2" cstate="print"/>
          <a:srcRect l="26003" t="26250" r="19678" b="16250"/>
          <a:stretch>
            <a:fillRect/>
          </a:stretch>
        </p:blipFill>
        <p:spPr bwMode="auto">
          <a:xfrm>
            <a:off x="685800" y="642438"/>
            <a:ext cx="7772400" cy="4343400"/>
          </a:xfrm>
          <a:prstGeom prst="rect">
            <a:avLst/>
          </a:prstGeom>
          <a:noFill/>
          <a:ln w="9525">
            <a:noFill/>
            <a:miter lim="800000"/>
            <a:headEnd/>
            <a:tailEnd/>
          </a:ln>
        </p:spPr>
      </p:pic>
    </p:spTree>
    <p:extLst>
      <p:ext uri="{BB962C8B-B14F-4D97-AF65-F5344CB8AC3E}">
        <p14:creationId xmlns:p14="http://schemas.microsoft.com/office/powerpoint/2010/main" val="36111190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254F-9F3F-4093-9B40-548CCD452822}"/>
              </a:ext>
            </a:extLst>
          </p:cNvPr>
          <p:cNvSpPr>
            <a:spLocks noGrp="1"/>
          </p:cNvSpPr>
          <p:nvPr>
            <p:ph type="title"/>
          </p:nvPr>
        </p:nvSpPr>
        <p:spPr>
          <a:xfrm>
            <a:off x="752348" y="225899"/>
            <a:ext cx="6787344" cy="688348"/>
          </a:xfrm>
        </p:spPr>
        <p:txBody>
          <a:bodyPr/>
          <a:lstStyle/>
          <a:p>
            <a:pPr algn="ctr"/>
            <a:r>
              <a:rPr lang="en-US" b="1" dirty="0"/>
              <a:t>Low Cost Row Housing Projects</a:t>
            </a:r>
          </a:p>
        </p:txBody>
      </p:sp>
      <p:sp>
        <p:nvSpPr>
          <p:cNvPr id="3" name="Text Placeholder 2">
            <a:extLst>
              <a:ext uri="{FF2B5EF4-FFF2-40B4-BE49-F238E27FC236}">
                <a16:creationId xmlns:a16="http://schemas.microsoft.com/office/drawing/2014/main" id="{3E058385-A6D0-4A12-80B2-346558B47ADC}"/>
              </a:ext>
            </a:extLst>
          </p:cNvPr>
          <p:cNvSpPr>
            <a:spLocks noGrp="1"/>
          </p:cNvSpPr>
          <p:nvPr>
            <p:ph type="body" sz="quarter" idx="11"/>
          </p:nvPr>
        </p:nvSpPr>
        <p:spPr/>
        <p:txBody>
          <a:bodyPr/>
          <a:lstStyle/>
          <a:p>
            <a:endParaRPr lang="en-US" dirty="0"/>
          </a:p>
        </p:txBody>
      </p:sp>
      <p:pic>
        <p:nvPicPr>
          <p:cNvPr id="4" name="Picture 3">
            <a:extLst>
              <a:ext uri="{FF2B5EF4-FFF2-40B4-BE49-F238E27FC236}">
                <a16:creationId xmlns:a16="http://schemas.microsoft.com/office/drawing/2014/main" id="{AD4113C4-AC78-4D83-AA83-3287E5B2A70B}"/>
              </a:ext>
            </a:extLst>
          </p:cNvPr>
          <p:cNvPicPr/>
          <p:nvPr/>
        </p:nvPicPr>
        <p:blipFill>
          <a:blip r:embed="rId2" cstate="print"/>
          <a:srcRect l="20381" t="27500" r="23192" b="36250"/>
          <a:stretch>
            <a:fillRect/>
          </a:stretch>
        </p:blipFill>
        <p:spPr bwMode="auto">
          <a:xfrm>
            <a:off x="381000" y="773848"/>
            <a:ext cx="8229600" cy="4038600"/>
          </a:xfrm>
          <a:prstGeom prst="rect">
            <a:avLst/>
          </a:prstGeom>
          <a:noFill/>
          <a:ln w="9525">
            <a:noFill/>
            <a:miter lim="800000"/>
            <a:headEnd/>
            <a:tailEnd/>
          </a:ln>
        </p:spPr>
      </p:pic>
    </p:spTree>
    <p:extLst>
      <p:ext uri="{BB962C8B-B14F-4D97-AF65-F5344CB8AC3E}">
        <p14:creationId xmlns:p14="http://schemas.microsoft.com/office/powerpoint/2010/main" val="27150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254F-9F3F-4093-9B40-548CCD452822}"/>
              </a:ext>
            </a:extLst>
          </p:cNvPr>
          <p:cNvSpPr>
            <a:spLocks noGrp="1"/>
          </p:cNvSpPr>
          <p:nvPr>
            <p:ph type="title"/>
          </p:nvPr>
        </p:nvSpPr>
        <p:spPr>
          <a:xfrm>
            <a:off x="752348" y="225899"/>
            <a:ext cx="6787344" cy="688348"/>
          </a:xfrm>
        </p:spPr>
        <p:txBody>
          <a:bodyPr/>
          <a:lstStyle/>
          <a:p>
            <a:pPr algn="ctr"/>
            <a:r>
              <a:rPr lang="en-US" b="1" dirty="0"/>
              <a:t>Low Cost Row Housing Projects</a:t>
            </a:r>
          </a:p>
        </p:txBody>
      </p:sp>
      <p:sp>
        <p:nvSpPr>
          <p:cNvPr id="3" name="Text Placeholder 2">
            <a:extLst>
              <a:ext uri="{FF2B5EF4-FFF2-40B4-BE49-F238E27FC236}">
                <a16:creationId xmlns:a16="http://schemas.microsoft.com/office/drawing/2014/main" id="{3E058385-A6D0-4A12-80B2-346558B47ADC}"/>
              </a:ext>
            </a:extLst>
          </p:cNvPr>
          <p:cNvSpPr>
            <a:spLocks noGrp="1"/>
          </p:cNvSpPr>
          <p:nvPr>
            <p:ph type="body" sz="quarter" idx="11"/>
          </p:nvPr>
        </p:nvSpPr>
        <p:spPr/>
        <p:txBody>
          <a:bodyPr/>
          <a:lstStyle/>
          <a:p>
            <a:endParaRPr lang="en-US" dirty="0"/>
          </a:p>
        </p:txBody>
      </p:sp>
      <p:pic>
        <p:nvPicPr>
          <p:cNvPr id="5" name="Picture 4">
            <a:extLst>
              <a:ext uri="{FF2B5EF4-FFF2-40B4-BE49-F238E27FC236}">
                <a16:creationId xmlns:a16="http://schemas.microsoft.com/office/drawing/2014/main" id="{841A0032-C86C-458E-AD96-A0D97C5FCB5C}"/>
              </a:ext>
            </a:extLst>
          </p:cNvPr>
          <p:cNvPicPr/>
          <p:nvPr/>
        </p:nvPicPr>
        <p:blipFill>
          <a:blip r:embed="rId2" cstate="print"/>
          <a:srcRect l="20381" t="26250" r="19678" b="20000"/>
          <a:stretch>
            <a:fillRect/>
          </a:stretch>
        </p:blipFill>
        <p:spPr bwMode="auto">
          <a:xfrm>
            <a:off x="560696" y="813379"/>
            <a:ext cx="8001000" cy="4191000"/>
          </a:xfrm>
          <a:prstGeom prst="rect">
            <a:avLst/>
          </a:prstGeom>
          <a:noFill/>
          <a:ln w="9525">
            <a:noFill/>
            <a:miter lim="800000"/>
            <a:headEnd/>
            <a:tailEnd/>
          </a:ln>
        </p:spPr>
      </p:pic>
    </p:spTree>
    <p:extLst>
      <p:ext uri="{BB962C8B-B14F-4D97-AF65-F5344CB8AC3E}">
        <p14:creationId xmlns:p14="http://schemas.microsoft.com/office/powerpoint/2010/main" val="4061977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D9225C-27CA-448F-8F3E-9873811DE562}"/>
              </a:ext>
            </a:extLst>
          </p:cNvPr>
          <p:cNvSpPr>
            <a:spLocks noGrp="1"/>
          </p:cNvSpPr>
          <p:nvPr>
            <p:ph type="body" sz="quarter" idx="11"/>
          </p:nvPr>
        </p:nvSpPr>
        <p:spPr>
          <a:xfrm>
            <a:off x="282082" y="518984"/>
            <a:ext cx="7810885" cy="4624516"/>
          </a:xfrm>
        </p:spPr>
        <p:txBody>
          <a:bodyPr>
            <a:normAutofit fontScale="92500" lnSpcReduction="20000"/>
          </a:bodyPr>
          <a:lstStyle/>
          <a:p>
            <a:pPr lvl="1" indent="0" algn="ctr">
              <a:buNone/>
            </a:pPr>
            <a:r>
              <a:rPr lang="en-US" sz="2800" b="1" u="sng" dirty="0" smtClean="0"/>
              <a:t>Goals of the GHTC Program</a:t>
            </a:r>
            <a:endParaRPr lang="en-US" sz="1600" b="1" u="sng" dirty="0" smtClean="0"/>
          </a:p>
          <a:p>
            <a:pPr lvl="1" indent="0">
              <a:buNone/>
            </a:pPr>
            <a:endParaRPr lang="en-US" sz="2000" b="1" dirty="0" smtClean="0"/>
          </a:p>
          <a:p>
            <a:pPr marL="1028700" lvl="1">
              <a:buFont typeface="Wingdings" panose="05000000000000000000" pitchFamily="2" charset="2"/>
              <a:buChar char="Ø"/>
            </a:pPr>
            <a:r>
              <a:rPr lang="en-US" sz="2000" b="1" dirty="0" smtClean="0"/>
              <a:t>Proven Technology</a:t>
            </a:r>
          </a:p>
          <a:p>
            <a:pPr marL="1028700" lvl="1">
              <a:buFont typeface="Wingdings" panose="05000000000000000000" pitchFamily="2" charset="2"/>
              <a:buChar char="Ø"/>
            </a:pPr>
            <a:r>
              <a:rPr lang="en-US" sz="2000" b="1" dirty="0" smtClean="0"/>
              <a:t>Demonstrable</a:t>
            </a:r>
          </a:p>
          <a:p>
            <a:pPr marL="1028700" lvl="1">
              <a:buFont typeface="Wingdings" panose="05000000000000000000" pitchFamily="2" charset="2"/>
              <a:buChar char="Ø"/>
            </a:pPr>
            <a:r>
              <a:rPr lang="en-US" sz="2000" b="1" dirty="0" smtClean="0"/>
              <a:t>Sustainable</a:t>
            </a:r>
          </a:p>
          <a:p>
            <a:pPr marL="1028700" lvl="1">
              <a:buFont typeface="Wingdings" panose="05000000000000000000" pitchFamily="2" charset="2"/>
              <a:buChar char="Ø"/>
            </a:pPr>
            <a:r>
              <a:rPr lang="en-US" sz="2000" b="1" dirty="0" smtClean="0"/>
              <a:t>Disaster Resilient</a:t>
            </a:r>
          </a:p>
          <a:p>
            <a:pPr marL="1028700" lvl="1">
              <a:buFont typeface="Wingdings" panose="05000000000000000000" pitchFamily="2" charset="2"/>
              <a:buChar char="Ø"/>
            </a:pPr>
            <a:r>
              <a:rPr lang="en-US" sz="2000" b="1" dirty="0" smtClean="0"/>
              <a:t>Cost Effective</a:t>
            </a:r>
          </a:p>
          <a:p>
            <a:pPr marL="1028700" lvl="1">
              <a:buFont typeface="Wingdings" panose="05000000000000000000" pitchFamily="2" charset="2"/>
              <a:buChar char="Ø"/>
            </a:pPr>
            <a:r>
              <a:rPr lang="en-US" sz="2000" b="1" dirty="0" smtClean="0"/>
              <a:t>Fast Construction Process</a:t>
            </a:r>
          </a:p>
          <a:p>
            <a:pPr marL="1028700" lvl="1">
              <a:buFont typeface="Wingdings" panose="05000000000000000000" pitchFamily="2" charset="2"/>
              <a:buChar char="Ø"/>
            </a:pPr>
            <a:r>
              <a:rPr lang="en-US" sz="2000" b="1" dirty="0" smtClean="0"/>
              <a:t>High Quality of Construction</a:t>
            </a:r>
          </a:p>
          <a:p>
            <a:pPr marL="1028700" lvl="1">
              <a:buFont typeface="Wingdings" panose="05000000000000000000" pitchFamily="2" charset="2"/>
              <a:buChar char="Ø"/>
            </a:pPr>
            <a:r>
              <a:rPr lang="en-US" sz="2000" b="1" dirty="0" smtClean="0"/>
              <a:t>Suitability to the Diverse Geo Climatic Conditions of India</a:t>
            </a:r>
          </a:p>
          <a:p>
            <a:pPr marL="1028700" lvl="1">
              <a:buFont typeface="Wingdings" panose="05000000000000000000" pitchFamily="2" charset="2"/>
              <a:buChar char="Ø"/>
            </a:pPr>
            <a:r>
              <a:rPr lang="en-US" sz="2000" b="1" dirty="0" smtClean="0"/>
              <a:t>Meets Stringent Environmental, Societal, Quality and Economic Standards</a:t>
            </a:r>
          </a:p>
          <a:p>
            <a:pPr marL="1028700" lvl="1">
              <a:buFont typeface="Wingdings" panose="05000000000000000000" pitchFamily="2" charset="2"/>
              <a:buChar char="Ø"/>
            </a:pPr>
            <a:r>
              <a:rPr lang="en-US" sz="2000" b="1" dirty="0" smtClean="0"/>
              <a:t>Building Platforms for Knowledge Sharing</a:t>
            </a:r>
            <a:endParaRPr lang="en-US" sz="2000" b="1" dirty="0"/>
          </a:p>
          <a:p>
            <a:pPr marL="1028700" lvl="1">
              <a:buFont typeface="Wingdings" panose="05000000000000000000" pitchFamily="2" charset="2"/>
              <a:buChar char="Ø"/>
            </a:pPr>
            <a:r>
              <a:rPr lang="en-US" sz="2000" b="1" dirty="0" smtClean="0"/>
              <a:t>Development of Domestic Technology Research</a:t>
            </a:r>
          </a:p>
        </p:txBody>
      </p:sp>
      <p:pic>
        <p:nvPicPr>
          <p:cNvPr id="6" name="Picture 5">
            <a:extLst>
              <a:ext uri="{FF2B5EF4-FFF2-40B4-BE49-F238E27FC236}">
                <a16:creationId xmlns:a16="http://schemas.microsoft.com/office/drawing/2014/main" id="{FCB360B5-B57F-4183-A7CA-5C7D0C491021}"/>
              </a:ext>
            </a:extLst>
          </p:cNvPr>
          <p:cNvPicPr>
            <a:picLocks noChangeAspect="1"/>
          </p:cNvPicPr>
          <p:nvPr/>
        </p:nvPicPr>
        <p:blipFill>
          <a:blip r:embed="rId2"/>
          <a:stretch>
            <a:fillRect/>
          </a:stretch>
        </p:blipFill>
        <p:spPr>
          <a:xfrm>
            <a:off x="6949967" y="-111210"/>
            <a:ext cx="2286000" cy="952500"/>
          </a:xfrm>
          <a:prstGeom prst="rect">
            <a:avLst/>
          </a:prstGeom>
        </p:spPr>
      </p:pic>
    </p:spTree>
    <p:extLst>
      <p:ext uri="{BB962C8B-B14F-4D97-AF65-F5344CB8AC3E}">
        <p14:creationId xmlns:p14="http://schemas.microsoft.com/office/powerpoint/2010/main" val="3947337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254F-9F3F-4093-9B40-548CCD452822}"/>
              </a:ext>
            </a:extLst>
          </p:cNvPr>
          <p:cNvSpPr>
            <a:spLocks noGrp="1"/>
          </p:cNvSpPr>
          <p:nvPr>
            <p:ph type="title"/>
          </p:nvPr>
        </p:nvSpPr>
        <p:spPr>
          <a:xfrm>
            <a:off x="752348" y="83856"/>
            <a:ext cx="6787344" cy="688348"/>
          </a:xfrm>
        </p:spPr>
        <p:txBody>
          <a:bodyPr>
            <a:normAutofit/>
          </a:bodyPr>
          <a:lstStyle/>
          <a:p>
            <a:pPr algn="ctr"/>
            <a:r>
              <a:rPr lang="en-US" b="1" dirty="0"/>
              <a:t>Mass Housing Projects</a:t>
            </a:r>
          </a:p>
        </p:txBody>
      </p:sp>
      <p:sp>
        <p:nvSpPr>
          <p:cNvPr id="3" name="Text Placeholder 2">
            <a:extLst>
              <a:ext uri="{FF2B5EF4-FFF2-40B4-BE49-F238E27FC236}">
                <a16:creationId xmlns:a16="http://schemas.microsoft.com/office/drawing/2014/main" id="{3E058385-A6D0-4A12-80B2-346558B47ADC}"/>
              </a:ext>
            </a:extLst>
          </p:cNvPr>
          <p:cNvSpPr>
            <a:spLocks noGrp="1"/>
          </p:cNvSpPr>
          <p:nvPr>
            <p:ph type="body" sz="quarter" idx="11"/>
          </p:nvPr>
        </p:nvSpPr>
        <p:spPr/>
        <p:txBody>
          <a:bodyPr/>
          <a:lstStyle/>
          <a:p>
            <a:r>
              <a:rPr lang="en-US" dirty="0"/>
              <a:t>  </a:t>
            </a:r>
          </a:p>
        </p:txBody>
      </p:sp>
      <p:pic>
        <p:nvPicPr>
          <p:cNvPr id="6" name="Picture 5" descr="C:\Users\New User\Documents\Philippines\Pinnacle Building System Demo\JJM Photos\NHA - Typhoon Yolanda Housing2.jpg">
            <a:extLst>
              <a:ext uri="{FF2B5EF4-FFF2-40B4-BE49-F238E27FC236}">
                <a16:creationId xmlns:a16="http://schemas.microsoft.com/office/drawing/2014/main" id="{3FF3C9A5-D9AF-449F-B917-11E3AD82F8A4}"/>
              </a:ext>
            </a:extLst>
          </p:cNvPr>
          <p:cNvPicPr/>
          <p:nvPr/>
        </p:nvPicPr>
        <p:blipFill>
          <a:blip r:embed="rId2" cstate="print"/>
          <a:srcRect l="13000" r="28000" b="10706"/>
          <a:stretch>
            <a:fillRect/>
          </a:stretch>
        </p:blipFill>
        <p:spPr bwMode="auto">
          <a:xfrm>
            <a:off x="4572001" y="667860"/>
            <a:ext cx="3886200" cy="2057400"/>
          </a:xfrm>
          <a:prstGeom prst="rect">
            <a:avLst/>
          </a:prstGeom>
          <a:noFill/>
          <a:ln w="9525">
            <a:noFill/>
            <a:miter lim="800000"/>
            <a:headEnd/>
            <a:tailEnd/>
          </a:ln>
        </p:spPr>
      </p:pic>
      <p:pic>
        <p:nvPicPr>
          <p:cNvPr id="7" name="Picture 2" descr="E:\2015\Phil Project Compressed Photos\NHA - Typhoon Yolanda Housing.jpg">
            <a:extLst>
              <a:ext uri="{FF2B5EF4-FFF2-40B4-BE49-F238E27FC236}">
                <a16:creationId xmlns:a16="http://schemas.microsoft.com/office/drawing/2014/main" id="{41A667A9-0971-4319-A053-76E1CFE90F1E}"/>
              </a:ext>
            </a:extLst>
          </p:cNvPr>
          <p:cNvPicPr>
            <a:picLocks noChangeAspect="1" noChangeArrowheads="1"/>
          </p:cNvPicPr>
          <p:nvPr/>
        </p:nvPicPr>
        <p:blipFill>
          <a:blip r:embed="rId3" cstate="print"/>
          <a:srcRect/>
          <a:stretch>
            <a:fillRect/>
          </a:stretch>
        </p:blipFill>
        <p:spPr bwMode="auto">
          <a:xfrm>
            <a:off x="457201" y="744060"/>
            <a:ext cx="3810000" cy="1981200"/>
          </a:xfrm>
          <a:prstGeom prst="rect">
            <a:avLst/>
          </a:prstGeom>
          <a:noFill/>
        </p:spPr>
      </p:pic>
      <p:pic>
        <p:nvPicPr>
          <p:cNvPr id="8" name="Picture 3">
            <a:extLst>
              <a:ext uri="{FF2B5EF4-FFF2-40B4-BE49-F238E27FC236}">
                <a16:creationId xmlns:a16="http://schemas.microsoft.com/office/drawing/2014/main" id="{21C8A44B-3A82-445F-A3D1-760262ADE882}"/>
              </a:ext>
            </a:extLst>
          </p:cNvPr>
          <p:cNvPicPr>
            <a:picLocks noChangeAspect="1" noChangeArrowheads="1"/>
          </p:cNvPicPr>
          <p:nvPr/>
        </p:nvPicPr>
        <p:blipFill>
          <a:blip r:embed="rId4" cstate="print"/>
          <a:srcRect/>
          <a:stretch>
            <a:fillRect/>
          </a:stretch>
        </p:blipFill>
        <p:spPr bwMode="auto">
          <a:xfrm>
            <a:off x="457202" y="3030060"/>
            <a:ext cx="3943351" cy="2057400"/>
          </a:xfrm>
          <a:prstGeom prst="rect">
            <a:avLst/>
          </a:prstGeom>
          <a:noFill/>
          <a:ln w="9525">
            <a:noFill/>
            <a:miter lim="800000"/>
            <a:headEnd/>
            <a:tailEnd/>
          </a:ln>
        </p:spPr>
      </p:pic>
      <p:pic>
        <p:nvPicPr>
          <p:cNvPr id="9" name="Picture 4">
            <a:extLst>
              <a:ext uri="{FF2B5EF4-FFF2-40B4-BE49-F238E27FC236}">
                <a16:creationId xmlns:a16="http://schemas.microsoft.com/office/drawing/2014/main" id="{D0378309-A846-468E-81D3-1D06B9B81445}"/>
              </a:ext>
            </a:extLst>
          </p:cNvPr>
          <p:cNvPicPr>
            <a:picLocks noChangeAspect="1" noChangeArrowheads="1"/>
          </p:cNvPicPr>
          <p:nvPr/>
        </p:nvPicPr>
        <p:blipFill>
          <a:blip r:embed="rId5" cstate="print"/>
          <a:srcRect/>
          <a:stretch>
            <a:fillRect/>
          </a:stretch>
        </p:blipFill>
        <p:spPr bwMode="auto">
          <a:xfrm>
            <a:off x="4611682" y="2953860"/>
            <a:ext cx="3922719" cy="2069108"/>
          </a:xfrm>
          <a:prstGeom prst="rect">
            <a:avLst/>
          </a:prstGeom>
          <a:noFill/>
          <a:ln w="9525">
            <a:noFill/>
            <a:miter lim="800000"/>
            <a:headEnd/>
            <a:tailEnd/>
          </a:ln>
        </p:spPr>
      </p:pic>
    </p:spTree>
    <p:extLst>
      <p:ext uri="{BB962C8B-B14F-4D97-AF65-F5344CB8AC3E}">
        <p14:creationId xmlns:p14="http://schemas.microsoft.com/office/powerpoint/2010/main" val="2009491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254F-9F3F-4093-9B40-548CCD452822}"/>
              </a:ext>
            </a:extLst>
          </p:cNvPr>
          <p:cNvSpPr>
            <a:spLocks noGrp="1"/>
          </p:cNvSpPr>
          <p:nvPr>
            <p:ph type="title"/>
          </p:nvPr>
        </p:nvSpPr>
        <p:spPr>
          <a:xfrm>
            <a:off x="752348" y="83856"/>
            <a:ext cx="6787344" cy="688348"/>
          </a:xfrm>
        </p:spPr>
        <p:txBody>
          <a:bodyPr>
            <a:normAutofit/>
          </a:bodyPr>
          <a:lstStyle/>
          <a:p>
            <a:pPr algn="ctr"/>
            <a:r>
              <a:rPr lang="en-US" b="1" dirty="0"/>
              <a:t>Mass Housing Projects</a:t>
            </a:r>
          </a:p>
        </p:txBody>
      </p:sp>
      <p:sp>
        <p:nvSpPr>
          <p:cNvPr id="3" name="Text Placeholder 2">
            <a:extLst>
              <a:ext uri="{FF2B5EF4-FFF2-40B4-BE49-F238E27FC236}">
                <a16:creationId xmlns:a16="http://schemas.microsoft.com/office/drawing/2014/main" id="{3E058385-A6D0-4A12-80B2-346558B47ADC}"/>
              </a:ext>
            </a:extLst>
          </p:cNvPr>
          <p:cNvSpPr>
            <a:spLocks noGrp="1"/>
          </p:cNvSpPr>
          <p:nvPr>
            <p:ph type="body" sz="quarter" idx="11"/>
          </p:nvPr>
        </p:nvSpPr>
        <p:spPr/>
        <p:txBody>
          <a:bodyPr/>
          <a:lstStyle/>
          <a:p>
            <a:r>
              <a:rPr lang="en-US" dirty="0"/>
              <a:t>  </a:t>
            </a:r>
          </a:p>
        </p:txBody>
      </p:sp>
      <p:pic>
        <p:nvPicPr>
          <p:cNvPr id="10" name="Picture 5">
            <a:extLst>
              <a:ext uri="{FF2B5EF4-FFF2-40B4-BE49-F238E27FC236}">
                <a16:creationId xmlns:a16="http://schemas.microsoft.com/office/drawing/2014/main" id="{9976621A-72F2-411E-AB00-2043D7A35CC2}"/>
              </a:ext>
            </a:extLst>
          </p:cNvPr>
          <p:cNvPicPr>
            <a:picLocks noChangeAspect="1" noChangeArrowheads="1"/>
          </p:cNvPicPr>
          <p:nvPr/>
        </p:nvPicPr>
        <p:blipFill>
          <a:blip r:embed="rId2" cstate="print"/>
          <a:srcRect/>
          <a:stretch>
            <a:fillRect/>
          </a:stretch>
        </p:blipFill>
        <p:spPr bwMode="auto">
          <a:xfrm>
            <a:off x="900260" y="892532"/>
            <a:ext cx="3016187" cy="1595225"/>
          </a:xfrm>
          <a:prstGeom prst="rect">
            <a:avLst/>
          </a:prstGeom>
          <a:noFill/>
          <a:ln w="9525">
            <a:noFill/>
            <a:miter lim="800000"/>
            <a:headEnd/>
            <a:tailEnd/>
          </a:ln>
        </p:spPr>
      </p:pic>
      <p:pic>
        <p:nvPicPr>
          <p:cNvPr id="11" name="Picture 3">
            <a:extLst>
              <a:ext uri="{FF2B5EF4-FFF2-40B4-BE49-F238E27FC236}">
                <a16:creationId xmlns:a16="http://schemas.microsoft.com/office/drawing/2014/main" id="{FB2CEFEB-8875-45E8-8F28-A3B694E1CF63}"/>
              </a:ext>
            </a:extLst>
          </p:cNvPr>
          <p:cNvPicPr>
            <a:picLocks noChangeAspect="1" noChangeArrowheads="1"/>
          </p:cNvPicPr>
          <p:nvPr/>
        </p:nvPicPr>
        <p:blipFill>
          <a:blip r:embed="rId3" cstate="print"/>
          <a:srcRect/>
          <a:stretch>
            <a:fillRect/>
          </a:stretch>
        </p:blipFill>
        <p:spPr bwMode="auto">
          <a:xfrm>
            <a:off x="4678532" y="824375"/>
            <a:ext cx="3241909" cy="1615165"/>
          </a:xfrm>
          <a:prstGeom prst="rect">
            <a:avLst/>
          </a:prstGeom>
          <a:noFill/>
          <a:ln w="9525">
            <a:noFill/>
            <a:miter lim="800000"/>
            <a:headEnd/>
            <a:tailEnd/>
          </a:ln>
        </p:spPr>
      </p:pic>
      <p:pic>
        <p:nvPicPr>
          <p:cNvPr id="12" name="Picture 4">
            <a:extLst>
              <a:ext uri="{FF2B5EF4-FFF2-40B4-BE49-F238E27FC236}">
                <a16:creationId xmlns:a16="http://schemas.microsoft.com/office/drawing/2014/main" id="{2C5B28ED-EA6D-4FBD-9DCD-385B66A7A83A}"/>
              </a:ext>
            </a:extLst>
          </p:cNvPr>
          <p:cNvPicPr>
            <a:picLocks noChangeAspect="1" noChangeArrowheads="1"/>
          </p:cNvPicPr>
          <p:nvPr/>
        </p:nvPicPr>
        <p:blipFill>
          <a:blip r:embed="rId4" cstate="print"/>
          <a:srcRect/>
          <a:stretch>
            <a:fillRect/>
          </a:stretch>
        </p:blipFill>
        <p:spPr bwMode="auto">
          <a:xfrm>
            <a:off x="900260" y="2656649"/>
            <a:ext cx="2977753" cy="1712890"/>
          </a:xfrm>
          <a:prstGeom prst="rect">
            <a:avLst/>
          </a:prstGeom>
          <a:noFill/>
          <a:ln w="9525">
            <a:noFill/>
            <a:miter lim="800000"/>
            <a:headEnd/>
            <a:tailEnd/>
          </a:ln>
        </p:spPr>
      </p:pic>
      <p:pic>
        <p:nvPicPr>
          <p:cNvPr id="13" name="Picture 6">
            <a:extLst>
              <a:ext uri="{FF2B5EF4-FFF2-40B4-BE49-F238E27FC236}">
                <a16:creationId xmlns:a16="http://schemas.microsoft.com/office/drawing/2014/main" id="{D742DA30-ABA6-44D7-BBC8-045A68A58DC6}"/>
              </a:ext>
            </a:extLst>
          </p:cNvPr>
          <p:cNvPicPr>
            <a:picLocks noChangeAspect="1" noChangeArrowheads="1"/>
          </p:cNvPicPr>
          <p:nvPr/>
        </p:nvPicPr>
        <p:blipFill>
          <a:blip r:embed="rId5" cstate="print"/>
          <a:srcRect/>
          <a:stretch>
            <a:fillRect/>
          </a:stretch>
        </p:blipFill>
        <p:spPr bwMode="auto">
          <a:xfrm>
            <a:off x="4678532" y="2683430"/>
            <a:ext cx="3241909" cy="1686109"/>
          </a:xfrm>
          <a:prstGeom prst="rect">
            <a:avLst/>
          </a:prstGeom>
          <a:noFill/>
          <a:ln w="9525">
            <a:noFill/>
            <a:miter lim="800000"/>
            <a:headEnd/>
            <a:tailEnd/>
          </a:ln>
        </p:spPr>
      </p:pic>
    </p:spTree>
    <p:extLst>
      <p:ext uri="{BB962C8B-B14F-4D97-AF65-F5344CB8AC3E}">
        <p14:creationId xmlns:p14="http://schemas.microsoft.com/office/powerpoint/2010/main" val="301656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380A7-6C46-4DF5-8355-3B2B01FC271A}"/>
              </a:ext>
            </a:extLst>
          </p:cNvPr>
          <p:cNvSpPr>
            <a:spLocks noGrp="1"/>
          </p:cNvSpPr>
          <p:nvPr>
            <p:ph type="title"/>
          </p:nvPr>
        </p:nvSpPr>
        <p:spPr>
          <a:xfrm>
            <a:off x="752348" y="125872"/>
            <a:ext cx="6787344" cy="688348"/>
          </a:xfrm>
        </p:spPr>
        <p:txBody>
          <a:bodyPr/>
          <a:lstStyle/>
          <a:p>
            <a:pPr algn="ctr"/>
            <a:r>
              <a:rPr lang="en-US" b="1" dirty="0"/>
              <a:t>Premium Segment Houses</a:t>
            </a:r>
          </a:p>
        </p:txBody>
      </p:sp>
      <p:sp>
        <p:nvSpPr>
          <p:cNvPr id="3" name="Text Placeholder 2">
            <a:extLst>
              <a:ext uri="{FF2B5EF4-FFF2-40B4-BE49-F238E27FC236}">
                <a16:creationId xmlns:a16="http://schemas.microsoft.com/office/drawing/2014/main" id="{8E3BD799-9E51-4CBD-A2CC-6CFB3112CCDB}"/>
              </a:ext>
            </a:extLst>
          </p:cNvPr>
          <p:cNvSpPr>
            <a:spLocks noGrp="1"/>
          </p:cNvSpPr>
          <p:nvPr>
            <p:ph type="body" sz="quarter" idx="11"/>
          </p:nvPr>
        </p:nvSpPr>
        <p:spPr/>
        <p:txBody>
          <a:bodyPr/>
          <a:lstStyle/>
          <a:p>
            <a:r>
              <a:rPr lang="en-US" dirty="0"/>
              <a:t> </a:t>
            </a:r>
          </a:p>
        </p:txBody>
      </p:sp>
      <p:pic>
        <p:nvPicPr>
          <p:cNvPr id="4" name="Picture 2" descr="E:\2017\20170406_145421.jpg">
            <a:extLst>
              <a:ext uri="{FF2B5EF4-FFF2-40B4-BE49-F238E27FC236}">
                <a16:creationId xmlns:a16="http://schemas.microsoft.com/office/drawing/2014/main" id="{6D25D743-13E1-4310-86B0-AA211CC5C317}"/>
              </a:ext>
            </a:extLst>
          </p:cNvPr>
          <p:cNvPicPr>
            <a:picLocks noChangeAspect="1" noChangeArrowheads="1"/>
          </p:cNvPicPr>
          <p:nvPr/>
        </p:nvPicPr>
        <p:blipFill>
          <a:blip r:embed="rId2" cstate="print"/>
          <a:srcRect/>
          <a:stretch>
            <a:fillRect/>
          </a:stretch>
        </p:blipFill>
        <p:spPr bwMode="auto">
          <a:xfrm>
            <a:off x="815110" y="907287"/>
            <a:ext cx="3185419" cy="1872222"/>
          </a:xfrm>
          <a:prstGeom prst="rect">
            <a:avLst/>
          </a:prstGeom>
          <a:noFill/>
        </p:spPr>
      </p:pic>
      <p:pic>
        <p:nvPicPr>
          <p:cNvPr id="6" name="Picture 5" descr="E:\2017\20170308_121844.jpg">
            <a:extLst>
              <a:ext uri="{FF2B5EF4-FFF2-40B4-BE49-F238E27FC236}">
                <a16:creationId xmlns:a16="http://schemas.microsoft.com/office/drawing/2014/main" id="{A3BA4F6B-2C54-4C73-9D89-180387F4AF3B}"/>
              </a:ext>
            </a:extLst>
          </p:cNvPr>
          <p:cNvPicPr>
            <a:picLocks noChangeAspect="1" noChangeArrowheads="1"/>
          </p:cNvPicPr>
          <p:nvPr/>
        </p:nvPicPr>
        <p:blipFill>
          <a:blip r:embed="rId3" cstate="print">
            <a:lum contrast="62000"/>
          </a:blip>
          <a:srcRect l="3088" t="36471" r="57353" b="32353"/>
          <a:stretch>
            <a:fillRect/>
          </a:stretch>
        </p:blipFill>
        <p:spPr bwMode="auto">
          <a:xfrm>
            <a:off x="5143472" y="931242"/>
            <a:ext cx="3086128" cy="1824313"/>
          </a:xfrm>
          <a:prstGeom prst="rect">
            <a:avLst/>
          </a:prstGeom>
          <a:noFill/>
        </p:spPr>
      </p:pic>
      <p:pic>
        <p:nvPicPr>
          <p:cNvPr id="7" name="Picture 6" descr="E:\2017\20170308_122616.jpg">
            <a:extLst>
              <a:ext uri="{FF2B5EF4-FFF2-40B4-BE49-F238E27FC236}">
                <a16:creationId xmlns:a16="http://schemas.microsoft.com/office/drawing/2014/main" id="{989B6EE5-6D7C-414B-BC54-2F85F79E4290}"/>
              </a:ext>
            </a:extLst>
          </p:cNvPr>
          <p:cNvPicPr>
            <a:picLocks noChangeAspect="1" noChangeArrowheads="1"/>
          </p:cNvPicPr>
          <p:nvPr/>
        </p:nvPicPr>
        <p:blipFill>
          <a:blip r:embed="rId4" cstate="print">
            <a:lum bright="-3000" contrast="19000"/>
          </a:blip>
          <a:srcRect r="12574"/>
          <a:stretch>
            <a:fillRect/>
          </a:stretch>
        </p:blipFill>
        <p:spPr bwMode="auto">
          <a:xfrm>
            <a:off x="5117229" y="2873783"/>
            <a:ext cx="3086128" cy="2019465"/>
          </a:xfrm>
          <a:prstGeom prst="rect">
            <a:avLst/>
          </a:prstGeom>
          <a:noFill/>
        </p:spPr>
      </p:pic>
      <p:pic>
        <p:nvPicPr>
          <p:cNvPr id="8" name="Picture 7"/>
          <p:cNvPicPr>
            <a:picLocks noChangeAspect="1"/>
          </p:cNvPicPr>
          <p:nvPr/>
        </p:nvPicPr>
        <p:blipFill rotWithShape="1">
          <a:blip r:embed="rId5"/>
          <a:srcRect r="16960"/>
          <a:stretch/>
        </p:blipFill>
        <p:spPr>
          <a:xfrm>
            <a:off x="815110" y="3054383"/>
            <a:ext cx="3299689" cy="1838866"/>
          </a:xfrm>
          <a:prstGeom prst="rect">
            <a:avLst/>
          </a:prstGeom>
        </p:spPr>
      </p:pic>
    </p:spTree>
    <p:extLst>
      <p:ext uri="{BB962C8B-B14F-4D97-AF65-F5344CB8AC3E}">
        <p14:creationId xmlns:p14="http://schemas.microsoft.com/office/powerpoint/2010/main" val="2511188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EBD6-CB08-4372-BD67-26AF5ADBAB61}"/>
              </a:ext>
            </a:extLst>
          </p:cNvPr>
          <p:cNvSpPr>
            <a:spLocks noGrp="1"/>
          </p:cNvSpPr>
          <p:nvPr>
            <p:ph type="title"/>
          </p:nvPr>
        </p:nvSpPr>
        <p:spPr>
          <a:xfrm>
            <a:off x="752348" y="258524"/>
            <a:ext cx="6787344" cy="688348"/>
          </a:xfrm>
        </p:spPr>
        <p:txBody>
          <a:bodyPr/>
          <a:lstStyle/>
          <a:p>
            <a:pPr algn="ctr"/>
            <a:r>
              <a:rPr lang="en-US" b="1" dirty="0"/>
              <a:t>Gated Community Projects</a:t>
            </a:r>
          </a:p>
        </p:txBody>
      </p:sp>
      <p:sp>
        <p:nvSpPr>
          <p:cNvPr id="3" name="Text Placeholder 2">
            <a:extLst>
              <a:ext uri="{FF2B5EF4-FFF2-40B4-BE49-F238E27FC236}">
                <a16:creationId xmlns:a16="http://schemas.microsoft.com/office/drawing/2014/main" id="{9238DE11-2787-4874-BB47-605F9DE10DC9}"/>
              </a:ext>
            </a:extLst>
          </p:cNvPr>
          <p:cNvSpPr>
            <a:spLocks noGrp="1"/>
          </p:cNvSpPr>
          <p:nvPr>
            <p:ph type="body" sz="quarter" idx="11"/>
          </p:nvPr>
        </p:nvSpPr>
        <p:spPr/>
        <p:txBody>
          <a:bodyPr/>
          <a:lstStyle/>
          <a:p>
            <a:endParaRPr lang="en-US" dirty="0"/>
          </a:p>
        </p:txBody>
      </p:sp>
      <p:pic>
        <p:nvPicPr>
          <p:cNvPr id="4" name="Picture 2" descr="C:\Users\New User\Documents\Philippines\Pinnacle Building System Demo\JJM Photos\Nuvali-Homes.jpg">
            <a:extLst>
              <a:ext uri="{FF2B5EF4-FFF2-40B4-BE49-F238E27FC236}">
                <a16:creationId xmlns:a16="http://schemas.microsoft.com/office/drawing/2014/main" id="{A7CB5866-EBDF-4406-83F3-0D47846AB124}"/>
              </a:ext>
            </a:extLst>
          </p:cNvPr>
          <p:cNvPicPr>
            <a:picLocks noChangeAspect="1" noChangeArrowheads="1"/>
          </p:cNvPicPr>
          <p:nvPr/>
        </p:nvPicPr>
        <p:blipFill>
          <a:blip r:embed="rId2" cstate="print"/>
          <a:srcRect r="3200"/>
          <a:stretch>
            <a:fillRect/>
          </a:stretch>
        </p:blipFill>
        <p:spPr bwMode="auto">
          <a:xfrm>
            <a:off x="122068" y="1189455"/>
            <a:ext cx="5791200" cy="3810070"/>
          </a:xfrm>
          <a:prstGeom prst="rect">
            <a:avLst/>
          </a:prstGeom>
          <a:noFill/>
        </p:spPr>
      </p:pic>
      <p:pic>
        <p:nvPicPr>
          <p:cNvPr id="5" name="Picture 3" descr="C:\Users\New User\Documents\Philippines\Pinnacle Building System Demo\JJM Photos\Ridgeview Estates Avida.jpg">
            <a:extLst>
              <a:ext uri="{FF2B5EF4-FFF2-40B4-BE49-F238E27FC236}">
                <a16:creationId xmlns:a16="http://schemas.microsoft.com/office/drawing/2014/main" id="{F69EAD44-D634-41F4-A118-FD8A20B6861A}"/>
              </a:ext>
            </a:extLst>
          </p:cNvPr>
          <p:cNvPicPr>
            <a:picLocks noChangeAspect="1" noChangeArrowheads="1"/>
          </p:cNvPicPr>
          <p:nvPr/>
        </p:nvPicPr>
        <p:blipFill>
          <a:blip r:embed="rId3" cstate="print"/>
          <a:srcRect/>
          <a:stretch>
            <a:fillRect/>
          </a:stretch>
        </p:blipFill>
        <p:spPr bwMode="auto">
          <a:xfrm>
            <a:off x="5989468" y="3170725"/>
            <a:ext cx="2819400" cy="1884748"/>
          </a:xfrm>
          <a:prstGeom prst="rect">
            <a:avLst/>
          </a:prstGeom>
          <a:noFill/>
        </p:spPr>
      </p:pic>
      <p:pic>
        <p:nvPicPr>
          <p:cNvPr id="6" name="Picture 5" descr="C:\Users\New User\Documents\Philippines\Pinnacle Building System Demo\JJM Photos\Cerise Avida Village Nuvali.jpg">
            <a:extLst>
              <a:ext uri="{FF2B5EF4-FFF2-40B4-BE49-F238E27FC236}">
                <a16:creationId xmlns:a16="http://schemas.microsoft.com/office/drawing/2014/main" id="{09D31883-5EA8-4CF9-B839-5322AEDB5ABA}"/>
              </a:ext>
            </a:extLst>
          </p:cNvPr>
          <p:cNvPicPr>
            <a:picLocks noChangeAspect="1" noChangeArrowheads="1"/>
          </p:cNvPicPr>
          <p:nvPr/>
        </p:nvPicPr>
        <p:blipFill>
          <a:blip r:embed="rId4" cstate="print"/>
          <a:srcRect/>
          <a:stretch>
            <a:fillRect/>
          </a:stretch>
        </p:blipFill>
        <p:spPr bwMode="auto">
          <a:xfrm>
            <a:off x="5989468" y="1189525"/>
            <a:ext cx="2819400" cy="1905000"/>
          </a:xfrm>
          <a:prstGeom prst="rect">
            <a:avLst/>
          </a:prstGeom>
          <a:noFill/>
        </p:spPr>
      </p:pic>
    </p:spTree>
    <p:extLst>
      <p:ext uri="{BB962C8B-B14F-4D97-AF65-F5344CB8AC3E}">
        <p14:creationId xmlns:p14="http://schemas.microsoft.com/office/powerpoint/2010/main" val="807555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25F3F-76C2-404F-B9D6-2EE9CE3694A4}"/>
              </a:ext>
            </a:extLst>
          </p:cNvPr>
          <p:cNvSpPr>
            <a:spLocks noGrp="1"/>
          </p:cNvSpPr>
          <p:nvPr>
            <p:ph type="title"/>
          </p:nvPr>
        </p:nvSpPr>
        <p:spPr>
          <a:xfrm>
            <a:off x="841057" y="169293"/>
            <a:ext cx="6787344" cy="688348"/>
          </a:xfrm>
        </p:spPr>
        <p:txBody>
          <a:bodyPr/>
          <a:lstStyle/>
          <a:p>
            <a:pPr algn="ctr"/>
            <a:r>
              <a:rPr lang="en-US" b="1" dirty="0"/>
              <a:t>Residential Buildings</a:t>
            </a:r>
          </a:p>
        </p:txBody>
      </p:sp>
      <p:sp>
        <p:nvSpPr>
          <p:cNvPr id="3" name="Text Placeholder 2">
            <a:extLst>
              <a:ext uri="{FF2B5EF4-FFF2-40B4-BE49-F238E27FC236}">
                <a16:creationId xmlns:a16="http://schemas.microsoft.com/office/drawing/2014/main" id="{560C71DA-A0A5-445F-86F8-30261A8227D7}"/>
              </a:ext>
            </a:extLst>
          </p:cNvPr>
          <p:cNvSpPr>
            <a:spLocks noGrp="1"/>
          </p:cNvSpPr>
          <p:nvPr>
            <p:ph type="body" sz="quarter" idx="11"/>
          </p:nvPr>
        </p:nvSpPr>
        <p:spPr/>
        <p:txBody>
          <a:bodyPr/>
          <a:lstStyle/>
          <a:p>
            <a:r>
              <a:rPr lang="en-US" dirty="0"/>
              <a:t> </a:t>
            </a:r>
          </a:p>
        </p:txBody>
      </p:sp>
      <p:pic>
        <p:nvPicPr>
          <p:cNvPr id="4" name="Picture 3" descr="Image may contain: house, tree, plant, sky and outdoor">
            <a:extLst>
              <a:ext uri="{FF2B5EF4-FFF2-40B4-BE49-F238E27FC236}">
                <a16:creationId xmlns:a16="http://schemas.microsoft.com/office/drawing/2014/main" id="{EE6F3655-8832-4FC8-864E-C7F97ECB2E29}"/>
              </a:ext>
            </a:extLst>
          </p:cNvPr>
          <p:cNvPicPr/>
          <p:nvPr/>
        </p:nvPicPr>
        <p:blipFill>
          <a:blip r:embed="rId2" cstate="print"/>
          <a:srcRect b="1333"/>
          <a:stretch>
            <a:fillRect/>
          </a:stretch>
        </p:blipFill>
        <p:spPr bwMode="auto">
          <a:xfrm>
            <a:off x="4427784" y="984243"/>
            <a:ext cx="3111906" cy="1775233"/>
          </a:xfrm>
          <a:prstGeom prst="rect">
            <a:avLst/>
          </a:prstGeom>
          <a:noFill/>
          <a:ln w="9525">
            <a:noFill/>
            <a:miter lim="800000"/>
            <a:headEnd/>
            <a:tailEnd/>
          </a:ln>
        </p:spPr>
      </p:pic>
      <p:pic>
        <p:nvPicPr>
          <p:cNvPr id="5" name="Picture 4" descr="Image may contain: sky, house and outdoor">
            <a:extLst>
              <a:ext uri="{FF2B5EF4-FFF2-40B4-BE49-F238E27FC236}">
                <a16:creationId xmlns:a16="http://schemas.microsoft.com/office/drawing/2014/main" id="{7F7DC378-799A-4C51-AD9B-78F42F27350F}"/>
              </a:ext>
            </a:extLst>
          </p:cNvPr>
          <p:cNvPicPr/>
          <p:nvPr/>
        </p:nvPicPr>
        <p:blipFill>
          <a:blip r:embed="rId3" cstate="print"/>
          <a:srcRect/>
          <a:stretch>
            <a:fillRect/>
          </a:stretch>
        </p:blipFill>
        <p:spPr bwMode="auto">
          <a:xfrm>
            <a:off x="941409" y="973871"/>
            <a:ext cx="2925192" cy="1847850"/>
          </a:xfrm>
          <a:prstGeom prst="rect">
            <a:avLst/>
          </a:prstGeom>
          <a:noFill/>
          <a:ln w="9525">
            <a:noFill/>
            <a:miter lim="800000"/>
            <a:headEnd/>
            <a:tailEnd/>
          </a:ln>
        </p:spPr>
      </p:pic>
      <p:pic>
        <p:nvPicPr>
          <p:cNvPr id="6" name="Picture 5" descr="Image may contain: indoor">
            <a:extLst>
              <a:ext uri="{FF2B5EF4-FFF2-40B4-BE49-F238E27FC236}">
                <a16:creationId xmlns:a16="http://schemas.microsoft.com/office/drawing/2014/main" id="{DA45734B-B54A-4354-BF8C-D1343885CE7D}"/>
              </a:ext>
            </a:extLst>
          </p:cNvPr>
          <p:cNvPicPr/>
          <p:nvPr/>
        </p:nvPicPr>
        <p:blipFill>
          <a:blip r:embed="rId4" cstate="print"/>
          <a:srcRect/>
          <a:stretch>
            <a:fillRect/>
          </a:stretch>
        </p:blipFill>
        <p:spPr bwMode="auto">
          <a:xfrm>
            <a:off x="941409" y="2937951"/>
            <a:ext cx="2925192" cy="1847850"/>
          </a:xfrm>
          <a:prstGeom prst="rect">
            <a:avLst/>
          </a:prstGeom>
          <a:noFill/>
          <a:ln w="9525">
            <a:noFill/>
            <a:miter lim="800000"/>
            <a:headEnd/>
            <a:tailEnd/>
          </a:ln>
        </p:spPr>
      </p:pic>
      <p:pic>
        <p:nvPicPr>
          <p:cNvPr id="7" name="Picture 6" descr="Image may contain: outdoor">
            <a:extLst>
              <a:ext uri="{FF2B5EF4-FFF2-40B4-BE49-F238E27FC236}">
                <a16:creationId xmlns:a16="http://schemas.microsoft.com/office/drawing/2014/main" id="{FE47A213-AB92-43E5-8BD7-1042AAC09FAC}"/>
              </a:ext>
            </a:extLst>
          </p:cNvPr>
          <p:cNvPicPr/>
          <p:nvPr/>
        </p:nvPicPr>
        <p:blipFill>
          <a:blip r:embed="rId5" cstate="print"/>
          <a:srcRect/>
          <a:stretch>
            <a:fillRect/>
          </a:stretch>
        </p:blipFill>
        <p:spPr bwMode="auto">
          <a:xfrm>
            <a:off x="4411303" y="2937951"/>
            <a:ext cx="3111906" cy="1845049"/>
          </a:xfrm>
          <a:prstGeom prst="rect">
            <a:avLst/>
          </a:prstGeom>
          <a:noFill/>
          <a:ln w="9525">
            <a:noFill/>
            <a:miter lim="800000"/>
            <a:headEnd/>
            <a:tailEnd/>
          </a:ln>
        </p:spPr>
      </p:pic>
    </p:spTree>
    <p:extLst>
      <p:ext uri="{BB962C8B-B14F-4D97-AF65-F5344CB8AC3E}">
        <p14:creationId xmlns:p14="http://schemas.microsoft.com/office/powerpoint/2010/main" val="35900963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28E5D-39B9-474E-A552-23CE665B6CDA}"/>
              </a:ext>
            </a:extLst>
          </p:cNvPr>
          <p:cNvSpPr>
            <a:spLocks noGrp="1"/>
          </p:cNvSpPr>
          <p:nvPr>
            <p:ph type="title"/>
          </p:nvPr>
        </p:nvSpPr>
        <p:spPr>
          <a:xfrm>
            <a:off x="903201" y="189362"/>
            <a:ext cx="6787344" cy="688348"/>
          </a:xfrm>
        </p:spPr>
        <p:txBody>
          <a:bodyPr/>
          <a:lstStyle/>
          <a:p>
            <a:pPr algn="ctr"/>
            <a:r>
              <a:rPr lang="en-US" b="1" dirty="0" smtClean="0"/>
              <a:t>Commercial </a:t>
            </a:r>
            <a:r>
              <a:rPr lang="en-US" b="1" dirty="0"/>
              <a:t>Buildings</a:t>
            </a:r>
          </a:p>
        </p:txBody>
      </p:sp>
      <p:sp>
        <p:nvSpPr>
          <p:cNvPr id="3" name="Text Placeholder 2">
            <a:extLst>
              <a:ext uri="{FF2B5EF4-FFF2-40B4-BE49-F238E27FC236}">
                <a16:creationId xmlns:a16="http://schemas.microsoft.com/office/drawing/2014/main" id="{43564126-21BA-4B0A-B6F4-6585FEDEE17B}"/>
              </a:ext>
            </a:extLst>
          </p:cNvPr>
          <p:cNvSpPr>
            <a:spLocks noGrp="1"/>
          </p:cNvSpPr>
          <p:nvPr>
            <p:ph type="body" sz="quarter" idx="11"/>
          </p:nvPr>
        </p:nvSpPr>
        <p:spPr>
          <a:xfrm>
            <a:off x="752348" y="1330513"/>
            <a:ext cx="6787342" cy="2781194"/>
          </a:xfrm>
        </p:spPr>
        <p:txBody>
          <a:bodyPr/>
          <a:lstStyle/>
          <a:p>
            <a:r>
              <a:rPr lang="en-US" dirty="0"/>
              <a:t> </a:t>
            </a:r>
          </a:p>
        </p:txBody>
      </p:sp>
      <p:pic>
        <p:nvPicPr>
          <p:cNvPr id="8" name="Picture 7"/>
          <p:cNvPicPr>
            <a:picLocks noChangeAspect="1"/>
          </p:cNvPicPr>
          <p:nvPr/>
        </p:nvPicPr>
        <p:blipFill>
          <a:blip r:embed="rId2"/>
          <a:stretch>
            <a:fillRect/>
          </a:stretch>
        </p:blipFill>
        <p:spPr>
          <a:xfrm>
            <a:off x="3258805" y="773963"/>
            <a:ext cx="2820719" cy="1709382"/>
          </a:xfrm>
          <a:prstGeom prst="rect">
            <a:avLst/>
          </a:prstGeom>
        </p:spPr>
      </p:pic>
      <p:pic>
        <p:nvPicPr>
          <p:cNvPr id="9" name="Picture 8"/>
          <p:cNvPicPr>
            <a:picLocks noChangeAspect="1"/>
          </p:cNvPicPr>
          <p:nvPr/>
        </p:nvPicPr>
        <p:blipFill>
          <a:blip r:embed="rId3"/>
          <a:stretch>
            <a:fillRect/>
          </a:stretch>
        </p:blipFill>
        <p:spPr>
          <a:xfrm>
            <a:off x="218070" y="762321"/>
            <a:ext cx="2909289" cy="1721024"/>
          </a:xfrm>
          <a:prstGeom prst="rect">
            <a:avLst/>
          </a:prstGeom>
        </p:spPr>
      </p:pic>
      <p:pic>
        <p:nvPicPr>
          <p:cNvPr id="10" name="Picture 9"/>
          <p:cNvPicPr>
            <a:picLocks noChangeAspect="1"/>
          </p:cNvPicPr>
          <p:nvPr/>
        </p:nvPicPr>
        <p:blipFill rotWithShape="1">
          <a:blip r:embed="rId4"/>
          <a:srcRect l="-1016" t="-2000" r="1016" b="14219"/>
          <a:stretch/>
        </p:blipFill>
        <p:spPr>
          <a:xfrm>
            <a:off x="6210970" y="618852"/>
            <a:ext cx="2671948" cy="4169682"/>
          </a:xfrm>
          <a:prstGeom prst="rect">
            <a:avLst/>
          </a:prstGeom>
        </p:spPr>
      </p:pic>
      <p:pic>
        <p:nvPicPr>
          <p:cNvPr id="11" name="Picture 10"/>
          <p:cNvPicPr>
            <a:picLocks noChangeAspect="1"/>
          </p:cNvPicPr>
          <p:nvPr/>
        </p:nvPicPr>
        <p:blipFill rotWithShape="1">
          <a:blip r:embed="rId5"/>
          <a:srcRect t="9483" b="15839"/>
          <a:stretch/>
        </p:blipFill>
        <p:spPr>
          <a:xfrm>
            <a:off x="218070" y="2517514"/>
            <a:ext cx="5861454" cy="2271020"/>
          </a:xfrm>
          <a:prstGeom prst="rect">
            <a:avLst/>
          </a:prstGeom>
        </p:spPr>
      </p:pic>
    </p:spTree>
    <p:extLst>
      <p:ext uri="{BB962C8B-B14F-4D97-AF65-F5344CB8AC3E}">
        <p14:creationId xmlns:p14="http://schemas.microsoft.com/office/powerpoint/2010/main" val="30782645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3403" y="156933"/>
            <a:ext cx="6787344" cy="688348"/>
          </a:xfrm>
        </p:spPr>
        <p:txBody>
          <a:bodyPr/>
          <a:lstStyle/>
          <a:p>
            <a:pPr algn="ctr"/>
            <a:r>
              <a:rPr lang="en-US" b="1" u="sng" dirty="0" smtClean="0"/>
              <a:t>Certifications</a:t>
            </a:r>
            <a:endParaRPr lang="en-US" b="1" u="sng" dirty="0"/>
          </a:p>
        </p:txBody>
      </p:sp>
      <p:sp>
        <p:nvSpPr>
          <p:cNvPr id="3" name="Text Placeholder 2"/>
          <p:cNvSpPr>
            <a:spLocks noGrp="1"/>
          </p:cNvSpPr>
          <p:nvPr>
            <p:ph type="body" sz="quarter" idx="11"/>
          </p:nvPr>
        </p:nvSpPr>
        <p:spPr>
          <a:xfrm>
            <a:off x="752348" y="1037562"/>
            <a:ext cx="6787342" cy="3707432"/>
          </a:xfrm>
        </p:spPr>
        <p:txBody>
          <a:bodyPr>
            <a:noAutofit/>
          </a:bodyPr>
          <a:lstStyle/>
          <a:p>
            <a:pPr marL="285750" indent="-285750">
              <a:buFont typeface="Wingdings" panose="05000000000000000000" pitchFamily="2" charset="2"/>
              <a:buChar char="v"/>
            </a:pPr>
            <a:r>
              <a:rPr lang="en-US" sz="2200" dirty="0" smtClean="0"/>
              <a:t>The </a:t>
            </a:r>
            <a:r>
              <a:rPr lang="en-US" sz="2200" dirty="0" err="1" smtClean="0"/>
              <a:t>Formtile</a:t>
            </a:r>
            <a:r>
              <a:rPr lang="en-US" sz="2200" dirty="0" smtClean="0"/>
              <a:t> Systems are approved by the National Housing Authority (NHA) of Philippines</a:t>
            </a:r>
          </a:p>
          <a:p>
            <a:pPr marL="285750" indent="-285750">
              <a:buFont typeface="Wingdings" panose="05000000000000000000" pitchFamily="2" charset="2"/>
              <a:buChar char="v"/>
            </a:pPr>
            <a:r>
              <a:rPr lang="en-US" sz="2200" dirty="0" smtClean="0"/>
              <a:t>CFMI Form Tiles Construction Systems are selected by AITECH in the list of Accredited Construction Technologies (Similar to GHTC in India)</a:t>
            </a:r>
          </a:p>
          <a:p>
            <a:pPr marL="285750" indent="-285750">
              <a:buFont typeface="Wingdings" panose="05000000000000000000" pitchFamily="2" charset="2"/>
              <a:buChar char="v"/>
            </a:pPr>
            <a:r>
              <a:rPr lang="en-US" sz="2200" dirty="0" smtClean="0"/>
              <a:t>Fire Testing reports available</a:t>
            </a:r>
          </a:p>
          <a:p>
            <a:pPr marL="285750" indent="-285750">
              <a:buFont typeface="Wingdings" panose="05000000000000000000" pitchFamily="2" charset="2"/>
              <a:buChar char="v"/>
            </a:pPr>
            <a:r>
              <a:rPr lang="en-US" sz="2200" dirty="0" smtClean="0"/>
              <a:t>Acoustic Testing reports available</a:t>
            </a:r>
          </a:p>
          <a:p>
            <a:pPr marL="285750" indent="-285750">
              <a:buFont typeface="Wingdings" panose="05000000000000000000" pitchFamily="2" charset="2"/>
              <a:buChar char="v"/>
            </a:pPr>
            <a:r>
              <a:rPr lang="en-US" sz="2200" dirty="0" err="1" smtClean="0"/>
              <a:t>Formtile</a:t>
            </a:r>
            <a:r>
              <a:rPr lang="en-US" sz="2200" dirty="0" smtClean="0"/>
              <a:t> Constructions is a Patented Technology </a:t>
            </a:r>
          </a:p>
        </p:txBody>
      </p:sp>
    </p:spTree>
    <p:extLst>
      <p:ext uri="{BB962C8B-B14F-4D97-AF65-F5344CB8AC3E}">
        <p14:creationId xmlns:p14="http://schemas.microsoft.com/office/powerpoint/2010/main" val="4000979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5989" y="501107"/>
            <a:ext cx="8266669" cy="688348"/>
          </a:xfrm>
        </p:spPr>
        <p:txBody>
          <a:bodyPr>
            <a:normAutofit/>
          </a:bodyPr>
          <a:lstStyle/>
          <a:p>
            <a:pPr algn="ctr"/>
            <a:r>
              <a:rPr lang="en-US" b="1" dirty="0" smtClean="0"/>
              <a:t>How </a:t>
            </a:r>
            <a:r>
              <a:rPr lang="en-US" b="1" dirty="0" err="1" smtClean="0"/>
              <a:t>Formtile</a:t>
            </a:r>
            <a:r>
              <a:rPr lang="en-US" b="1" dirty="0" smtClean="0"/>
              <a:t> Systems is Best suitable for India</a:t>
            </a:r>
            <a:endParaRPr lang="en-US" b="1" dirty="0"/>
          </a:p>
        </p:txBody>
      </p:sp>
      <p:sp>
        <p:nvSpPr>
          <p:cNvPr id="3" name="Text Placeholder 2"/>
          <p:cNvSpPr>
            <a:spLocks noGrp="1"/>
          </p:cNvSpPr>
          <p:nvPr>
            <p:ph type="body" sz="quarter" idx="11"/>
          </p:nvPr>
        </p:nvSpPr>
        <p:spPr>
          <a:xfrm>
            <a:off x="752347" y="1259983"/>
            <a:ext cx="8008593" cy="3237875"/>
          </a:xfrm>
        </p:spPr>
        <p:txBody>
          <a:bodyPr>
            <a:normAutofit fontScale="92500"/>
          </a:bodyPr>
          <a:lstStyle/>
          <a:p>
            <a:pPr marL="285750" indent="-285750">
              <a:buFont typeface="Wingdings" panose="05000000000000000000" pitchFamily="2" charset="2"/>
              <a:buChar char="v"/>
            </a:pPr>
            <a:r>
              <a:rPr lang="en-US" sz="2400" dirty="0" smtClean="0"/>
              <a:t>Indians want a Strong Wall with no Hollow Sound</a:t>
            </a:r>
          </a:p>
          <a:p>
            <a:pPr marL="285750" indent="-285750">
              <a:buFont typeface="Wingdings" panose="05000000000000000000" pitchFamily="2" charset="2"/>
              <a:buChar char="v"/>
            </a:pPr>
            <a:r>
              <a:rPr lang="en-US" sz="2400" dirty="0" smtClean="0"/>
              <a:t>Nailing Drilling, Loads on Walls should not be a problem</a:t>
            </a:r>
          </a:p>
          <a:p>
            <a:pPr marL="285750" indent="-285750">
              <a:buFont typeface="Wingdings" panose="05000000000000000000" pitchFamily="2" charset="2"/>
              <a:buChar char="v"/>
            </a:pPr>
            <a:r>
              <a:rPr lang="en-US" sz="2400" dirty="0" smtClean="0"/>
              <a:t>Can be suitable for various Geo-Climatic Conditions </a:t>
            </a:r>
          </a:p>
          <a:p>
            <a:r>
              <a:rPr lang="en-US" sz="2400" dirty="0"/>
              <a:t> </a:t>
            </a:r>
            <a:r>
              <a:rPr lang="en-US" sz="2400" dirty="0" smtClean="0"/>
              <a:t>    – Hot, Cold, Rain, Earthquake, Snow, Coastal, Hilly regions.</a:t>
            </a:r>
          </a:p>
          <a:p>
            <a:pPr marL="285750" indent="-285750">
              <a:buFont typeface="Wingdings" panose="05000000000000000000" pitchFamily="2" charset="2"/>
              <a:buChar char="v"/>
            </a:pPr>
            <a:r>
              <a:rPr lang="en-US" sz="2400" dirty="0" smtClean="0"/>
              <a:t>Safe from Burglary/Theft issues due to Concrete Walls</a:t>
            </a:r>
          </a:p>
          <a:p>
            <a:pPr marL="285750" indent="-285750">
              <a:buFont typeface="Wingdings" panose="05000000000000000000" pitchFamily="2" charset="2"/>
              <a:buChar char="v"/>
            </a:pPr>
            <a:r>
              <a:rPr lang="en-US" sz="2400" dirty="0"/>
              <a:t> </a:t>
            </a:r>
            <a:r>
              <a:rPr lang="en-US" sz="2400" dirty="0" smtClean="0"/>
              <a:t>High Speed of construction for Mass housing projects are possible with </a:t>
            </a:r>
            <a:r>
              <a:rPr lang="en-US" sz="2400" dirty="0" err="1" smtClean="0"/>
              <a:t>Formtile</a:t>
            </a:r>
            <a:r>
              <a:rPr lang="en-US" sz="2400" dirty="0" smtClean="0"/>
              <a:t>-LGS Combination – Highly Efficient </a:t>
            </a:r>
          </a:p>
          <a:p>
            <a:pPr marL="285750" indent="-285750">
              <a:buFont typeface="Wingdings" panose="05000000000000000000" pitchFamily="2" charset="2"/>
              <a:buChar char="v"/>
            </a:pPr>
            <a:endParaRPr lang="en-US" dirty="0" smtClean="0"/>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3043436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D3B7-238C-458F-A823-8CE7A463E1AC}"/>
              </a:ext>
            </a:extLst>
          </p:cNvPr>
          <p:cNvSpPr>
            <a:spLocks noGrp="1"/>
          </p:cNvSpPr>
          <p:nvPr>
            <p:ph type="title"/>
          </p:nvPr>
        </p:nvSpPr>
        <p:spPr>
          <a:xfrm>
            <a:off x="965345" y="326450"/>
            <a:ext cx="6787344" cy="688348"/>
          </a:xfrm>
        </p:spPr>
        <p:txBody>
          <a:bodyPr>
            <a:normAutofit fontScale="90000"/>
          </a:bodyPr>
          <a:lstStyle/>
          <a:p>
            <a:pPr algn="ctr"/>
            <a:r>
              <a:rPr lang="en-US" sz="4000" b="1" dirty="0" smtClean="0"/>
              <a:t>Frequently asked Questions</a:t>
            </a:r>
            <a:endParaRPr lang="en-US" b="1" dirty="0"/>
          </a:p>
        </p:txBody>
      </p:sp>
      <p:sp>
        <p:nvSpPr>
          <p:cNvPr id="5" name="Text Placeholder 2">
            <a:extLst>
              <a:ext uri="{FF2B5EF4-FFF2-40B4-BE49-F238E27FC236}">
                <a16:creationId xmlns:a16="http://schemas.microsoft.com/office/drawing/2014/main" id="{1DD9225C-27CA-448F-8F3E-9873811DE562}"/>
              </a:ext>
            </a:extLst>
          </p:cNvPr>
          <p:cNvSpPr>
            <a:spLocks noGrp="1"/>
          </p:cNvSpPr>
          <p:nvPr>
            <p:ph type="body" sz="quarter" idx="11"/>
          </p:nvPr>
        </p:nvSpPr>
        <p:spPr>
          <a:xfrm>
            <a:off x="420130" y="803188"/>
            <a:ext cx="8365524" cy="4188941"/>
          </a:xfrm>
        </p:spPr>
        <p:txBody>
          <a:bodyPr>
            <a:normAutofit fontScale="32500" lnSpcReduction="20000"/>
          </a:bodyPr>
          <a:lstStyle/>
          <a:p>
            <a:pPr lvl="1" indent="0">
              <a:buNone/>
            </a:pPr>
            <a:endParaRPr lang="en-US" sz="2800" dirty="0"/>
          </a:p>
          <a:p>
            <a:pPr marL="1028700" lvl="1">
              <a:buFont typeface="Wingdings" panose="05000000000000000000" pitchFamily="2" charset="2"/>
              <a:buChar char="Ø"/>
            </a:pPr>
            <a:r>
              <a:rPr lang="en-US" sz="5600" dirty="0" smtClean="0"/>
              <a:t>How many floors can be built with this Technology?</a:t>
            </a:r>
          </a:p>
          <a:p>
            <a:pPr lvl="1" indent="0">
              <a:buNone/>
            </a:pPr>
            <a:r>
              <a:rPr lang="en-US" sz="5600" dirty="0"/>
              <a:t> </a:t>
            </a:r>
            <a:r>
              <a:rPr lang="en-US" sz="5600" dirty="0" smtClean="0"/>
              <a:t>     Number of floors depend on the Gauge thickness of the LGS Steel used. </a:t>
            </a:r>
          </a:p>
          <a:p>
            <a:pPr lvl="1" indent="0">
              <a:buNone/>
            </a:pPr>
            <a:r>
              <a:rPr lang="en-US" sz="5600" dirty="0"/>
              <a:t> </a:t>
            </a:r>
            <a:r>
              <a:rPr lang="en-US" sz="5600" dirty="0" smtClean="0"/>
              <a:t>     1.2mm Gauge - 1 to 3 </a:t>
            </a:r>
            <a:r>
              <a:rPr lang="en-US" sz="5600" dirty="0" err="1" smtClean="0"/>
              <a:t>storeyed</a:t>
            </a:r>
            <a:r>
              <a:rPr lang="en-US" sz="5600" dirty="0" smtClean="0"/>
              <a:t> buildings. 1.6mm Gauge – 1 to 5 </a:t>
            </a:r>
            <a:r>
              <a:rPr lang="en-US" sz="5600" dirty="0" err="1" smtClean="0"/>
              <a:t>storeyed</a:t>
            </a:r>
            <a:r>
              <a:rPr lang="en-US" sz="5600" dirty="0" smtClean="0"/>
              <a:t> buildings. </a:t>
            </a:r>
          </a:p>
          <a:p>
            <a:pPr lvl="1" indent="0">
              <a:buNone/>
            </a:pPr>
            <a:r>
              <a:rPr lang="en-US" sz="5600" dirty="0"/>
              <a:t> </a:t>
            </a:r>
            <a:r>
              <a:rPr lang="en-US" sz="5600" dirty="0" smtClean="0"/>
              <a:t>     2mm – 1 to 8 storied buildings. </a:t>
            </a:r>
          </a:p>
          <a:p>
            <a:pPr lvl="1" indent="0">
              <a:buNone/>
            </a:pPr>
            <a:r>
              <a:rPr lang="en-US" sz="5600" dirty="0"/>
              <a:t> </a:t>
            </a:r>
            <a:r>
              <a:rPr lang="en-US" sz="5600" dirty="0" smtClean="0"/>
              <a:t>     If you use Hot rolled steel in conjunction with LGS and build a Hybrid structure, </a:t>
            </a:r>
          </a:p>
          <a:p>
            <a:pPr lvl="1" indent="0">
              <a:buNone/>
            </a:pPr>
            <a:r>
              <a:rPr lang="en-US" sz="5600" dirty="0"/>
              <a:t> </a:t>
            </a:r>
            <a:r>
              <a:rPr lang="en-US" sz="5600" dirty="0" smtClean="0"/>
              <a:t>     you can go even higher. </a:t>
            </a:r>
          </a:p>
          <a:p>
            <a:pPr lvl="1" indent="0">
              <a:buNone/>
            </a:pPr>
            <a:endParaRPr lang="en-US" sz="5600" dirty="0" smtClean="0"/>
          </a:p>
          <a:p>
            <a:pPr marL="1028700" lvl="1">
              <a:buFont typeface="Wingdings" panose="05000000000000000000" pitchFamily="2" charset="2"/>
              <a:buChar char="Ø"/>
            </a:pPr>
            <a:r>
              <a:rPr lang="en-US" sz="5600" dirty="0" smtClean="0"/>
              <a:t>In which places/locations the </a:t>
            </a:r>
            <a:r>
              <a:rPr lang="en-US" sz="5600" dirty="0" err="1" smtClean="0"/>
              <a:t>Formtile</a:t>
            </a:r>
            <a:r>
              <a:rPr lang="en-US" sz="5600" dirty="0" smtClean="0"/>
              <a:t> Constructions have been built?</a:t>
            </a:r>
          </a:p>
          <a:p>
            <a:pPr lvl="1" indent="0">
              <a:buNone/>
            </a:pPr>
            <a:r>
              <a:rPr lang="en-US" sz="5600" dirty="0"/>
              <a:t>	</a:t>
            </a:r>
            <a:r>
              <a:rPr lang="en-US" sz="5600" dirty="0" smtClean="0"/>
              <a:t>  </a:t>
            </a:r>
            <a:r>
              <a:rPr lang="en-US" sz="5600" dirty="0" err="1" smtClean="0"/>
              <a:t>Formtiles</a:t>
            </a:r>
            <a:r>
              <a:rPr lang="en-US" sz="5600" dirty="0" smtClean="0"/>
              <a:t> Construction have been built in Philippines, Denmark, Ivory Coast, Nepal, Africa and Israel. </a:t>
            </a:r>
          </a:p>
          <a:p>
            <a:pPr lvl="1" indent="0">
              <a:buNone/>
            </a:pPr>
            <a:endParaRPr lang="en-US" sz="5600" dirty="0" smtClean="0"/>
          </a:p>
        </p:txBody>
      </p:sp>
    </p:spTree>
    <p:extLst>
      <p:ext uri="{BB962C8B-B14F-4D97-AF65-F5344CB8AC3E}">
        <p14:creationId xmlns:p14="http://schemas.microsoft.com/office/powerpoint/2010/main" val="18353182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2258" y="156933"/>
            <a:ext cx="6787344" cy="688348"/>
          </a:xfrm>
        </p:spPr>
        <p:txBody>
          <a:bodyPr/>
          <a:lstStyle/>
          <a:p>
            <a:pPr algn="ctr"/>
            <a:r>
              <a:rPr lang="en-US" b="1" dirty="0" smtClean="0"/>
              <a:t>Frequently asked Questions</a:t>
            </a:r>
            <a:endParaRPr lang="en-US" b="1" dirty="0"/>
          </a:p>
        </p:txBody>
      </p:sp>
      <p:sp>
        <p:nvSpPr>
          <p:cNvPr id="3" name="Text Placeholder 2"/>
          <p:cNvSpPr>
            <a:spLocks noGrp="1"/>
          </p:cNvSpPr>
          <p:nvPr>
            <p:ph type="body" sz="quarter" idx="11"/>
          </p:nvPr>
        </p:nvSpPr>
        <p:spPr>
          <a:xfrm>
            <a:off x="752348" y="753762"/>
            <a:ext cx="7539036" cy="4176584"/>
          </a:xfrm>
        </p:spPr>
        <p:txBody>
          <a:bodyPr>
            <a:normAutofit fontScale="40000" lnSpcReduction="20000"/>
          </a:bodyPr>
          <a:lstStyle/>
          <a:p>
            <a:pPr marL="1028700" lvl="1">
              <a:buFont typeface="Wingdings" panose="05000000000000000000" pitchFamily="2" charset="2"/>
              <a:buChar char="Ø"/>
            </a:pPr>
            <a:r>
              <a:rPr lang="en-US" sz="5600" dirty="0"/>
              <a:t>What kind of Projects were built with </a:t>
            </a:r>
            <a:r>
              <a:rPr lang="en-US" sz="5600" dirty="0" err="1"/>
              <a:t>Formtile</a:t>
            </a:r>
            <a:r>
              <a:rPr lang="en-US" sz="5600" dirty="0"/>
              <a:t> Technology</a:t>
            </a:r>
            <a:r>
              <a:rPr lang="en-US" sz="5600" dirty="0" smtClean="0"/>
              <a:t>?</a:t>
            </a:r>
          </a:p>
          <a:p>
            <a:pPr marL="1028700" lvl="1">
              <a:buFont typeface="Wingdings" panose="05000000000000000000" pitchFamily="2" charset="2"/>
              <a:buChar char="Ø"/>
            </a:pPr>
            <a:endParaRPr lang="en-US" sz="5600" dirty="0"/>
          </a:p>
          <a:p>
            <a:pPr lvl="1" indent="0">
              <a:buNone/>
            </a:pPr>
            <a:r>
              <a:rPr lang="en-US" sz="5600" dirty="0"/>
              <a:t>      Government Mass Housing Projects </a:t>
            </a:r>
          </a:p>
          <a:p>
            <a:pPr lvl="1" indent="0">
              <a:buNone/>
            </a:pPr>
            <a:r>
              <a:rPr lang="en-US" sz="5600" dirty="0"/>
              <a:t>      Row Housing Projects</a:t>
            </a:r>
          </a:p>
          <a:p>
            <a:pPr lvl="1" indent="0">
              <a:buNone/>
            </a:pPr>
            <a:r>
              <a:rPr lang="en-US" sz="5600" dirty="0"/>
              <a:t>      Individual Villas</a:t>
            </a:r>
          </a:p>
          <a:p>
            <a:pPr lvl="1" indent="0">
              <a:buNone/>
            </a:pPr>
            <a:r>
              <a:rPr lang="en-US" sz="5600" dirty="0"/>
              <a:t>      Low Cost Community Housing   </a:t>
            </a:r>
            <a:endParaRPr lang="en-US" sz="5600" dirty="0" smtClean="0"/>
          </a:p>
          <a:p>
            <a:pPr lvl="1" indent="0">
              <a:buNone/>
            </a:pPr>
            <a:r>
              <a:rPr lang="en-US" sz="5600" dirty="0"/>
              <a:t> </a:t>
            </a:r>
            <a:r>
              <a:rPr lang="en-US" sz="5600" dirty="0" smtClean="0"/>
              <a:t>     Commercial Projects</a:t>
            </a:r>
          </a:p>
          <a:p>
            <a:pPr lvl="1" indent="0">
              <a:buNone/>
            </a:pPr>
            <a:r>
              <a:rPr lang="en-US" sz="5600" dirty="0"/>
              <a:t> </a:t>
            </a:r>
            <a:r>
              <a:rPr lang="en-US" sz="5600" dirty="0" smtClean="0"/>
              <a:t>     Warehouses   </a:t>
            </a:r>
            <a:endParaRPr lang="en-US" sz="5600" dirty="0"/>
          </a:p>
          <a:p>
            <a:pPr lvl="1" indent="0">
              <a:buNone/>
            </a:pPr>
            <a:r>
              <a:rPr lang="en-US" sz="5600" dirty="0"/>
              <a:t>      Private Gated Communities</a:t>
            </a:r>
          </a:p>
          <a:p>
            <a:pPr lvl="1" indent="0">
              <a:buNone/>
            </a:pPr>
            <a:r>
              <a:rPr lang="en-US" sz="5600" dirty="0"/>
              <a:t>      Premium Segment Houses</a:t>
            </a:r>
          </a:p>
          <a:p>
            <a:pPr lvl="1" indent="0">
              <a:buNone/>
            </a:pPr>
            <a:r>
              <a:rPr lang="en-US" sz="5600" dirty="0"/>
              <a:t>      Floating Houses </a:t>
            </a:r>
          </a:p>
          <a:p>
            <a:endParaRPr lang="en-US" dirty="0"/>
          </a:p>
        </p:txBody>
      </p:sp>
    </p:spTree>
    <p:extLst>
      <p:ext uri="{BB962C8B-B14F-4D97-AF65-F5344CB8AC3E}">
        <p14:creationId xmlns:p14="http://schemas.microsoft.com/office/powerpoint/2010/main" val="3463307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EC51-CFF0-456D-BD7B-DB2CF657E276}"/>
              </a:ext>
            </a:extLst>
          </p:cNvPr>
          <p:cNvSpPr>
            <a:spLocks noGrp="1"/>
          </p:cNvSpPr>
          <p:nvPr>
            <p:ph type="title"/>
          </p:nvPr>
        </p:nvSpPr>
        <p:spPr/>
        <p:txBody>
          <a:bodyPr>
            <a:normAutofit/>
          </a:bodyPr>
          <a:lstStyle/>
          <a:p>
            <a:pPr algn="ctr"/>
            <a:r>
              <a:rPr lang="en-US" sz="3600" b="1" dirty="0"/>
              <a:t>RCM Group</a:t>
            </a:r>
          </a:p>
        </p:txBody>
      </p:sp>
      <p:sp>
        <p:nvSpPr>
          <p:cNvPr id="3" name="Text Placeholder 2">
            <a:extLst>
              <a:ext uri="{FF2B5EF4-FFF2-40B4-BE49-F238E27FC236}">
                <a16:creationId xmlns:a16="http://schemas.microsoft.com/office/drawing/2014/main" id="{1DD9225C-27CA-448F-8F3E-9873811DE562}"/>
              </a:ext>
            </a:extLst>
          </p:cNvPr>
          <p:cNvSpPr>
            <a:spLocks noGrp="1"/>
          </p:cNvSpPr>
          <p:nvPr>
            <p:ph type="body" sz="quarter" idx="11"/>
          </p:nvPr>
        </p:nvSpPr>
        <p:spPr>
          <a:xfrm>
            <a:off x="752347" y="1259984"/>
            <a:ext cx="7512763" cy="2781194"/>
          </a:xfrm>
        </p:spPr>
        <p:txBody>
          <a:bodyPr>
            <a:normAutofit fontScale="85000" lnSpcReduction="20000"/>
          </a:bodyPr>
          <a:lstStyle/>
          <a:p>
            <a:pPr lvl="1" indent="0">
              <a:buNone/>
            </a:pPr>
            <a:endParaRPr lang="en-US" sz="2800" dirty="0"/>
          </a:p>
          <a:p>
            <a:pPr marL="1028700" lvl="1">
              <a:buFont typeface="Wingdings" panose="05000000000000000000" pitchFamily="2" charset="2"/>
              <a:buChar char="Ø"/>
            </a:pPr>
            <a:r>
              <a:rPr lang="en-US" sz="3600" b="1" dirty="0"/>
              <a:t>RCM Prefabs Pvt Ltd, India</a:t>
            </a:r>
          </a:p>
          <a:p>
            <a:pPr lvl="1" indent="0">
              <a:buNone/>
            </a:pPr>
            <a:endParaRPr lang="en-US" sz="3600" b="1" dirty="0"/>
          </a:p>
          <a:p>
            <a:pPr marL="1028700" lvl="1">
              <a:buFont typeface="Wingdings" panose="05000000000000000000" pitchFamily="2" charset="2"/>
              <a:buChar char="Ø"/>
            </a:pPr>
            <a:r>
              <a:rPr lang="en-US" sz="3600" b="1" dirty="0" err="1"/>
              <a:t>Dufabco</a:t>
            </a:r>
            <a:r>
              <a:rPr lang="en-US" sz="3600" b="1" dirty="0"/>
              <a:t>, Dubai</a:t>
            </a:r>
          </a:p>
          <a:p>
            <a:pPr lvl="1" indent="0">
              <a:buNone/>
            </a:pPr>
            <a:endParaRPr lang="en-US" sz="3600" b="1" dirty="0"/>
          </a:p>
          <a:p>
            <a:pPr marL="1028700" lvl="1">
              <a:buFont typeface="Wingdings" panose="05000000000000000000" pitchFamily="2" charset="2"/>
              <a:buChar char="Ø"/>
            </a:pPr>
            <a:r>
              <a:rPr lang="en-US" sz="3600" b="1" dirty="0"/>
              <a:t>Dream Trust, India</a:t>
            </a:r>
          </a:p>
        </p:txBody>
      </p:sp>
      <p:pic>
        <p:nvPicPr>
          <p:cNvPr id="6" name="Picture 5">
            <a:extLst>
              <a:ext uri="{FF2B5EF4-FFF2-40B4-BE49-F238E27FC236}">
                <a16:creationId xmlns:a16="http://schemas.microsoft.com/office/drawing/2014/main" id="{FCB360B5-B57F-4183-A7CA-5C7D0C491021}"/>
              </a:ext>
            </a:extLst>
          </p:cNvPr>
          <p:cNvPicPr>
            <a:picLocks noChangeAspect="1"/>
          </p:cNvPicPr>
          <p:nvPr/>
        </p:nvPicPr>
        <p:blipFill>
          <a:blip r:embed="rId2"/>
          <a:stretch>
            <a:fillRect/>
          </a:stretch>
        </p:blipFill>
        <p:spPr>
          <a:xfrm>
            <a:off x="6387747" y="307484"/>
            <a:ext cx="2286000" cy="952500"/>
          </a:xfrm>
          <a:prstGeom prst="rect">
            <a:avLst/>
          </a:prstGeom>
        </p:spPr>
      </p:pic>
    </p:spTree>
    <p:extLst>
      <p:ext uri="{BB962C8B-B14F-4D97-AF65-F5344CB8AC3E}">
        <p14:creationId xmlns:p14="http://schemas.microsoft.com/office/powerpoint/2010/main" val="2779036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2258" y="156933"/>
            <a:ext cx="6787344" cy="688348"/>
          </a:xfrm>
        </p:spPr>
        <p:txBody>
          <a:bodyPr/>
          <a:lstStyle/>
          <a:p>
            <a:pPr algn="ctr"/>
            <a:r>
              <a:rPr lang="en-US" b="1" dirty="0" smtClean="0"/>
              <a:t>Frequently asked Questions</a:t>
            </a:r>
            <a:endParaRPr lang="en-US" b="1" dirty="0"/>
          </a:p>
        </p:txBody>
      </p:sp>
      <p:sp>
        <p:nvSpPr>
          <p:cNvPr id="3" name="Text Placeholder 2"/>
          <p:cNvSpPr>
            <a:spLocks noGrp="1"/>
          </p:cNvSpPr>
          <p:nvPr>
            <p:ph type="body" sz="quarter" idx="11"/>
          </p:nvPr>
        </p:nvSpPr>
        <p:spPr>
          <a:xfrm>
            <a:off x="752348" y="753762"/>
            <a:ext cx="7539036" cy="4176584"/>
          </a:xfrm>
        </p:spPr>
        <p:txBody>
          <a:bodyPr>
            <a:normAutofit fontScale="40000" lnSpcReduction="20000"/>
          </a:bodyPr>
          <a:lstStyle/>
          <a:p>
            <a:pPr marL="1028700" lvl="1">
              <a:buFont typeface="Wingdings" panose="05000000000000000000" pitchFamily="2" charset="2"/>
              <a:buChar char="Ø"/>
            </a:pPr>
            <a:r>
              <a:rPr lang="en-US" sz="5600" dirty="0" smtClean="0"/>
              <a:t>How do you help to develop the Skill and knowledge about your Construction technology in India?</a:t>
            </a:r>
          </a:p>
          <a:p>
            <a:pPr marL="1028700" lvl="1">
              <a:buFont typeface="Wingdings" panose="05000000000000000000" pitchFamily="2" charset="2"/>
              <a:buChar char="Ø"/>
            </a:pPr>
            <a:endParaRPr lang="en-US" sz="5600" dirty="0"/>
          </a:p>
          <a:p>
            <a:pPr lvl="1" indent="0">
              <a:buNone/>
            </a:pPr>
            <a:r>
              <a:rPr lang="en-US" sz="5600" dirty="0"/>
              <a:t>     </a:t>
            </a:r>
            <a:r>
              <a:rPr lang="en-US" sz="5600" dirty="0" smtClean="0"/>
              <a:t>For Need based Skill Enhancement, Development and Employment, RCM proposes to tie up with National Skill Development Council of India GOI and NGOS to train </a:t>
            </a:r>
          </a:p>
          <a:p>
            <a:pPr marL="1657350" lvl="1" indent="-914400">
              <a:buAutoNum type="arabicParenBoth"/>
            </a:pPr>
            <a:r>
              <a:rPr lang="en-US" sz="5600" dirty="0" smtClean="0"/>
              <a:t>Master Trainers and</a:t>
            </a:r>
          </a:p>
          <a:p>
            <a:pPr marL="1657350" lvl="1" indent="-914400">
              <a:buAutoNum type="arabicParenBoth"/>
            </a:pPr>
            <a:r>
              <a:rPr lang="en-US" sz="5600" dirty="0" smtClean="0"/>
              <a:t>Skilled and Semi Skilled Human Resource</a:t>
            </a:r>
          </a:p>
          <a:p>
            <a:pPr marL="1657350" lvl="1" indent="-914400">
              <a:buAutoNum type="arabicParenBoth"/>
            </a:pPr>
            <a:r>
              <a:rPr lang="en-US" sz="5600" dirty="0" smtClean="0"/>
              <a:t>Will also train female workers at various levels to  improve Women Empowerment in this Industry.  </a:t>
            </a:r>
            <a:endParaRPr lang="en-US" dirty="0"/>
          </a:p>
        </p:txBody>
      </p:sp>
    </p:spTree>
    <p:extLst>
      <p:ext uri="{BB962C8B-B14F-4D97-AF65-F5344CB8AC3E}">
        <p14:creationId xmlns:p14="http://schemas.microsoft.com/office/powerpoint/2010/main" val="2366425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D3B7-238C-458F-A823-8CE7A463E1AC}"/>
              </a:ext>
            </a:extLst>
          </p:cNvPr>
          <p:cNvSpPr>
            <a:spLocks noGrp="1"/>
          </p:cNvSpPr>
          <p:nvPr>
            <p:ph type="title"/>
          </p:nvPr>
        </p:nvSpPr>
        <p:spPr>
          <a:xfrm>
            <a:off x="965345" y="66956"/>
            <a:ext cx="6787344" cy="688348"/>
          </a:xfrm>
        </p:spPr>
        <p:txBody>
          <a:bodyPr>
            <a:normAutofit fontScale="90000"/>
          </a:bodyPr>
          <a:lstStyle/>
          <a:p>
            <a:pPr algn="ctr"/>
            <a:r>
              <a:rPr lang="en-US" sz="4000" b="1" dirty="0" smtClean="0"/>
              <a:t>Frequently asked Questions</a:t>
            </a:r>
            <a:endParaRPr lang="en-US" b="1" dirty="0"/>
          </a:p>
        </p:txBody>
      </p:sp>
      <p:sp>
        <p:nvSpPr>
          <p:cNvPr id="5" name="Text Placeholder 2">
            <a:extLst>
              <a:ext uri="{FF2B5EF4-FFF2-40B4-BE49-F238E27FC236}">
                <a16:creationId xmlns:a16="http://schemas.microsoft.com/office/drawing/2014/main" id="{1DD9225C-27CA-448F-8F3E-9873811DE562}"/>
              </a:ext>
            </a:extLst>
          </p:cNvPr>
          <p:cNvSpPr>
            <a:spLocks noGrp="1"/>
          </p:cNvSpPr>
          <p:nvPr>
            <p:ph type="body" sz="quarter" idx="11"/>
          </p:nvPr>
        </p:nvSpPr>
        <p:spPr>
          <a:xfrm>
            <a:off x="420130" y="755304"/>
            <a:ext cx="8365524" cy="4388196"/>
          </a:xfrm>
        </p:spPr>
        <p:txBody>
          <a:bodyPr>
            <a:normAutofit fontScale="40000" lnSpcReduction="20000"/>
          </a:bodyPr>
          <a:lstStyle/>
          <a:p>
            <a:pPr lvl="1" indent="0">
              <a:buNone/>
            </a:pPr>
            <a:endParaRPr lang="en-US" sz="2800" dirty="0"/>
          </a:p>
          <a:p>
            <a:pPr marL="1028700" lvl="1">
              <a:buFont typeface="Wingdings" panose="05000000000000000000" pitchFamily="2" charset="2"/>
              <a:buChar char="Ø"/>
            </a:pPr>
            <a:r>
              <a:rPr lang="en-US" sz="3600" dirty="0" smtClean="0"/>
              <a:t> </a:t>
            </a:r>
            <a:r>
              <a:rPr lang="en-US" sz="4500" dirty="0" smtClean="0"/>
              <a:t>What is the Time taken for </a:t>
            </a:r>
            <a:r>
              <a:rPr lang="en-US" sz="4500" dirty="0" err="1" smtClean="0"/>
              <a:t>Formtile</a:t>
            </a:r>
            <a:r>
              <a:rPr lang="en-US" sz="4500" dirty="0" smtClean="0"/>
              <a:t> Constructions?</a:t>
            </a:r>
          </a:p>
          <a:p>
            <a:pPr lvl="1" indent="0">
              <a:buNone/>
            </a:pPr>
            <a:r>
              <a:rPr lang="en-US" sz="4500" dirty="0" smtClean="0"/>
              <a:t>     A 1000 </a:t>
            </a:r>
            <a:r>
              <a:rPr lang="en-US" sz="4500" dirty="0" err="1" smtClean="0"/>
              <a:t>Sqft</a:t>
            </a:r>
            <a:r>
              <a:rPr lang="en-US" sz="4500" dirty="0" smtClean="0"/>
              <a:t> House can be completed – From Design,    </a:t>
            </a:r>
          </a:p>
          <a:p>
            <a:pPr lvl="1" indent="0">
              <a:buNone/>
            </a:pPr>
            <a:r>
              <a:rPr lang="en-US" sz="4500" dirty="0"/>
              <a:t> </a:t>
            </a:r>
            <a:r>
              <a:rPr lang="en-US" sz="4500" dirty="0" smtClean="0"/>
              <a:t>    Foundation Stage to Complete Turnkey Completion stage in </a:t>
            </a:r>
          </a:p>
          <a:p>
            <a:pPr lvl="1" indent="0">
              <a:buNone/>
            </a:pPr>
            <a:r>
              <a:rPr lang="en-US" sz="4500" dirty="0"/>
              <a:t> </a:t>
            </a:r>
            <a:r>
              <a:rPr lang="en-US" sz="4500" dirty="0" smtClean="0"/>
              <a:t>    less than 30 days. </a:t>
            </a:r>
          </a:p>
          <a:p>
            <a:pPr lvl="1" indent="0">
              <a:buNone/>
            </a:pPr>
            <a:endParaRPr lang="en-US" sz="4500" dirty="0" smtClean="0"/>
          </a:p>
          <a:p>
            <a:pPr marL="1314450" lvl="1" indent="-571500">
              <a:buFont typeface="Wingdings" panose="05000000000000000000" pitchFamily="2" charset="2"/>
              <a:buChar char="Ø"/>
            </a:pPr>
            <a:r>
              <a:rPr lang="en-US" sz="4500" dirty="0" smtClean="0"/>
              <a:t>Maintenance Requirement?</a:t>
            </a:r>
          </a:p>
          <a:p>
            <a:pPr lvl="1" indent="0">
              <a:buNone/>
            </a:pPr>
            <a:r>
              <a:rPr lang="en-US" sz="4500" dirty="0"/>
              <a:t> </a:t>
            </a:r>
            <a:r>
              <a:rPr lang="en-US" sz="4500" dirty="0" smtClean="0"/>
              <a:t>       The Structure is very similar to Concrete Constructions and </a:t>
            </a:r>
          </a:p>
          <a:p>
            <a:pPr lvl="1" indent="0">
              <a:buNone/>
            </a:pPr>
            <a:r>
              <a:rPr lang="en-US" sz="4500" dirty="0"/>
              <a:t> </a:t>
            </a:r>
            <a:r>
              <a:rPr lang="en-US" sz="4500" dirty="0" smtClean="0"/>
              <a:t>        are very strong. No need of any specific Maintenance. </a:t>
            </a:r>
            <a:endParaRPr lang="en-US" sz="4500" dirty="0" smtClean="0"/>
          </a:p>
          <a:p>
            <a:pPr lvl="1" indent="0">
              <a:buNone/>
            </a:pPr>
            <a:r>
              <a:rPr lang="en-US" sz="4500" dirty="0"/>
              <a:t> </a:t>
            </a:r>
            <a:r>
              <a:rPr lang="en-US" sz="4500" dirty="0" smtClean="0"/>
              <a:t>        </a:t>
            </a:r>
            <a:r>
              <a:rPr lang="en-US" sz="4500" dirty="0" smtClean="0"/>
              <a:t>The Structures life is the same as conventional constructions</a:t>
            </a:r>
            <a:endParaRPr lang="en-US" sz="4500" dirty="0" smtClean="0"/>
          </a:p>
          <a:p>
            <a:pPr lvl="1" indent="0">
              <a:buNone/>
            </a:pPr>
            <a:endParaRPr lang="en-US" sz="4500" dirty="0" smtClean="0"/>
          </a:p>
          <a:p>
            <a:pPr marL="1314450" lvl="1" indent="-571500">
              <a:buFont typeface="Wingdings" panose="05000000000000000000" pitchFamily="2" charset="2"/>
              <a:buChar char="Ø"/>
            </a:pPr>
            <a:r>
              <a:rPr lang="en-US" sz="4500" dirty="0" smtClean="0"/>
              <a:t>How many days it will take to build 1000 houses. </a:t>
            </a:r>
          </a:p>
          <a:p>
            <a:pPr lvl="1" indent="0">
              <a:buNone/>
            </a:pPr>
            <a:r>
              <a:rPr lang="en-US" sz="4500" dirty="0"/>
              <a:t> </a:t>
            </a:r>
            <a:r>
              <a:rPr lang="en-US" sz="4500" dirty="0" smtClean="0"/>
              <a:t>       One </a:t>
            </a:r>
            <a:r>
              <a:rPr lang="en-US" sz="4500" dirty="0" err="1" smtClean="0"/>
              <a:t>Framecad</a:t>
            </a:r>
            <a:r>
              <a:rPr lang="en-US" sz="4500" dirty="0" smtClean="0"/>
              <a:t> LGS machine can produce Steel to build </a:t>
            </a:r>
            <a:r>
              <a:rPr lang="en-US" sz="4500" dirty="0" err="1" smtClean="0"/>
              <a:t>upto</a:t>
            </a:r>
            <a:r>
              <a:rPr lang="en-US" sz="4500" dirty="0" smtClean="0"/>
              <a:t> </a:t>
            </a:r>
          </a:p>
          <a:p>
            <a:pPr lvl="1" indent="0">
              <a:buNone/>
            </a:pPr>
            <a:r>
              <a:rPr lang="en-US" sz="4500" dirty="0"/>
              <a:t> </a:t>
            </a:r>
            <a:r>
              <a:rPr lang="en-US" sz="4500" dirty="0" smtClean="0"/>
              <a:t>       4000 </a:t>
            </a:r>
            <a:r>
              <a:rPr lang="en-US" sz="4500" dirty="0" err="1" smtClean="0"/>
              <a:t>Sqft</a:t>
            </a:r>
            <a:r>
              <a:rPr lang="en-US" sz="4500" dirty="0" smtClean="0"/>
              <a:t> Built up area in one day.  </a:t>
            </a:r>
          </a:p>
          <a:p>
            <a:pPr lvl="1" indent="0">
              <a:buNone/>
            </a:pPr>
            <a:r>
              <a:rPr lang="en-US" sz="4500" dirty="0" smtClean="0"/>
              <a:t>        One </a:t>
            </a:r>
            <a:r>
              <a:rPr lang="en-US" sz="4500" dirty="0" err="1" smtClean="0"/>
              <a:t>Formtile</a:t>
            </a:r>
            <a:r>
              <a:rPr lang="en-US" sz="4500" dirty="0" smtClean="0"/>
              <a:t> Machine can produce Boards required to build </a:t>
            </a:r>
          </a:p>
          <a:p>
            <a:pPr lvl="1" indent="0">
              <a:buNone/>
            </a:pPr>
            <a:r>
              <a:rPr lang="en-US" sz="4500" dirty="0"/>
              <a:t> </a:t>
            </a:r>
            <a:r>
              <a:rPr lang="en-US" sz="4500" dirty="0" smtClean="0"/>
              <a:t>       4000 </a:t>
            </a:r>
            <a:r>
              <a:rPr lang="en-US" sz="4500" dirty="0" err="1" smtClean="0"/>
              <a:t>Sqft</a:t>
            </a:r>
            <a:r>
              <a:rPr lang="en-US" sz="4500" dirty="0" smtClean="0"/>
              <a:t> Built up area in One day.</a:t>
            </a:r>
          </a:p>
          <a:p>
            <a:pPr lvl="1" indent="0">
              <a:buNone/>
            </a:pPr>
            <a:endParaRPr lang="en-US" sz="3600" dirty="0" smtClean="0"/>
          </a:p>
          <a:p>
            <a:pPr lvl="1" indent="0">
              <a:buNone/>
            </a:pPr>
            <a:endParaRPr lang="en-US" sz="3600" dirty="0" smtClean="0"/>
          </a:p>
          <a:p>
            <a:pPr marL="1028700" lvl="1">
              <a:buFont typeface="Wingdings" panose="05000000000000000000" pitchFamily="2" charset="2"/>
              <a:buChar char="Ø"/>
            </a:pPr>
            <a:endParaRPr lang="en-US" sz="3600" dirty="0" smtClean="0"/>
          </a:p>
        </p:txBody>
      </p:sp>
    </p:spTree>
    <p:extLst>
      <p:ext uri="{BB962C8B-B14F-4D97-AF65-F5344CB8AC3E}">
        <p14:creationId xmlns:p14="http://schemas.microsoft.com/office/powerpoint/2010/main" val="18017394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D3B7-238C-458F-A823-8CE7A463E1AC}"/>
              </a:ext>
            </a:extLst>
          </p:cNvPr>
          <p:cNvSpPr>
            <a:spLocks noGrp="1"/>
          </p:cNvSpPr>
          <p:nvPr>
            <p:ph type="title"/>
          </p:nvPr>
        </p:nvSpPr>
        <p:spPr>
          <a:xfrm>
            <a:off x="965345" y="79312"/>
            <a:ext cx="6787344" cy="688348"/>
          </a:xfrm>
        </p:spPr>
        <p:txBody>
          <a:bodyPr>
            <a:normAutofit fontScale="90000"/>
          </a:bodyPr>
          <a:lstStyle/>
          <a:p>
            <a:pPr algn="ctr"/>
            <a:r>
              <a:rPr lang="en-US" sz="4000" b="1" dirty="0" smtClean="0"/>
              <a:t>Frequently asked Questions</a:t>
            </a:r>
            <a:endParaRPr lang="en-US" b="1" dirty="0"/>
          </a:p>
        </p:txBody>
      </p:sp>
      <p:sp>
        <p:nvSpPr>
          <p:cNvPr id="5" name="Text Placeholder 2">
            <a:extLst>
              <a:ext uri="{FF2B5EF4-FFF2-40B4-BE49-F238E27FC236}">
                <a16:creationId xmlns:a16="http://schemas.microsoft.com/office/drawing/2014/main" id="{1DD9225C-27CA-448F-8F3E-9873811DE562}"/>
              </a:ext>
            </a:extLst>
          </p:cNvPr>
          <p:cNvSpPr>
            <a:spLocks noGrp="1"/>
          </p:cNvSpPr>
          <p:nvPr>
            <p:ph type="body" sz="quarter" idx="11"/>
          </p:nvPr>
        </p:nvSpPr>
        <p:spPr>
          <a:xfrm>
            <a:off x="172995" y="518977"/>
            <a:ext cx="8785653" cy="4500953"/>
          </a:xfrm>
        </p:spPr>
        <p:txBody>
          <a:bodyPr>
            <a:normAutofit fontScale="25000" lnSpcReduction="20000"/>
          </a:bodyPr>
          <a:lstStyle/>
          <a:p>
            <a:pPr lvl="1" indent="0">
              <a:buNone/>
            </a:pPr>
            <a:endParaRPr lang="en-US" sz="2800" dirty="0"/>
          </a:p>
          <a:p>
            <a:pPr marL="285750">
              <a:buFont typeface="Wingdings" panose="05000000000000000000" pitchFamily="2" charset="2"/>
              <a:buChar char="Ø"/>
            </a:pPr>
            <a:r>
              <a:rPr lang="en-US" sz="6800" dirty="0" smtClean="0"/>
              <a:t> </a:t>
            </a:r>
            <a:r>
              <a:rPr lang="en-US" sz="7200" dirty="0" smtClean="0"/>
              <a:t>Is this Construction Process Scalable?</a:t>
            </a:r>
          </a:p>
          <a:p>
            <a:r>
              <a:rPr lang="en-US" sz="7200" dirty="0"/>
              <a:t> </a:t>
            </a:r>
            <a:r>
              <a:rPr lang="en-US" sz="7200" dirty="0" smtClean="0"/>
              <a:t>      The </a:t>
            </a:r>
            <a:r>
              <a:rPr lang="en-US" sz="7200" dirty="0"/>
              <a:t>Entire process easily scalable with multiple machines and usage of more number of </a:t>
            </a:r>
            <a:r>
              <a:rPr lang="en-US" sz="7200" dirty="0" err="1"/>
              <a:t>labourers</a:t>
            </a:r>
            <a:r>
              <a:rPr lang="en-US" sz="7200" dirty="0"/>
              <a:t>. </a:t>
            </a:r>
            <a:r>
              <a:rPr lang="en-US" sz="7200" dirty="0" smtClean="0"/>
              <a:t>The Raw Materials are easily available – Steel, Cement and Sand. </a:t>
            </a:r>
          </a:p>
          <a:p>
            <a:pPr marL="285750">
              <a:buFont typeface="Wingdings" panose="05000000000000000000" pitchFamily="2" charset="2"/>
              <a:buChar char="Ø"/>
            </a:pPr>
            <a:endParaRPr lang="en-US" sz="7200" dirty="0"/>
          </a:p>
          <a:p>
            <a:pPr marL="285750">
              <a:buFont typeface="Wingdings" panose="05000000000000000000" pitchFamily="2" charset="2"/>
              <a:buChar char="Ø"/>
            </a:pPr>
            <a:r>
              <a:rPr lang="en-US" sz="7200" dirty="0" smtClean="0"/>
              <a:t>Is this technology suitable for the Diverse Geo climatic conditions of India?</a:t>
            </a:r>
          </a:p>
          <a:p>
            <a:r>
              <a:rPr lang="en-US" sz="7200" dirty="0"/>
              <a:t> </a:t>
            </a:r>
            <a:r>
              <a:rPr lang="en-US" sz="7200" dirty="0" smtClean="0"/>
              <a:t>      Yes, This Technology is </a:t>
            </a:r>
            <a:r>
              <a:rPr lang="en-US" sz="7200" dirty="0" err="1" smtClean="0"/>
              <a:t>successfull</a:t>
            </a:r>
            <a:r>
              <a:rPr lang="en-US" sz="7200" dirty="0" smtClean="0"/>
              <a:t> </a:t>
            </a:r>
            <a:r>
              <a:rPr lang="en-US" sz="7200" dirty="0" smtClean="0"/>
              <a:t>in Philippines, Nepal, Europe and Africa</a:t>
            </a:r>
          </a:p>
          <a:p>
            <a:r>
              <a:rPr lang="en-US" sz="7200" dirty="0"/>
              <a:t> </a:t>
            </a:r>
            <a:r>
              <a:rPr lang="en-US" sz="7200" dirty="0" smtClean="0"/>
              <a:t>       </a:t>
            </a:r>
          </a:p>
          <a:p>
            <a:r>
              <a:rPr lang="en-US" sz="7200" dirty="0"/>
              <a:t> </a:t>
            </a:r>
            <a:r>
              <a:rPr lang="en-US" sz="7200" dirty="0" smtClean="0"/>
              <a:t>       Philippines – </a:t>
            </a:r>
            <a:r>
              <a:rPr lang="en-US" sz="7200" dirty="0" smtClean="0"/>
              <a:t>High </a:t>
            </a:r>
            <a:r>
              <a:rPr lang="en-US" sz="7200" dirty="0" smtClean="0"/>
              <a:t>Wind Loads (350km/</a:t>
            </a:r>
            <a:r>
              <a:rPr lang="en-US" sz="7200" dirty="0" err="1" smtClean="0"/>
              <a:t>hr</a:t>
            </a:r>
            <a:r>
              <a:rPr lang="en-US" sz="7200" dirty="0" smtClean="0"/>
              <a:t>), Continuous Rains, Hot and Humid</a:t>
            </a:r>
          </a:p>
          <a:p>
            <a:r>
              <a:rPr lang="en-US" sz="7200" dirty="0"/>
              <a:t> </a:t>
            </a:r>
            <a:r>
              <a:rPr lang="en-US" sz="7200" dirty="0" smtClean="0"/>
              <a:t>       Nepal – High Altitude Region, Earth Quake Zone 5 Region, Very Cold climate</a:t>
            </a:r>
          </a:p>
          <a:p>
            <a:r>
              <a:rPr lang="en-US" sz="7200" dirty="0"/>
              <a:t> </a:t>
            </a:r>
            <a:r>
              <a:rPr lang="en-US" sz="7200" dirty="0" smtClean="0"/>
              <a:t>       Africa – Very Hot Climate, Dusty Atmosphere</a:t>
            </a:r>
          </a:p>
          <a:p>
            <a:r>
              <a:rPr lang="en-US" sz="7200" dirty="0"/>
              <a:t> </a:t>
            </a:r>
            <a:r>
              <a:rPr lang="en-US" sz="7200" dirty="0" smtClean="0"/>
              <a:t>      So it will be suitable for the Diverse Geo </a:t>
            </a:r>
            <a:r>
              <a:rPr lang="en-US" sz="7200" dirty="0" err="1" smtClean="0"/>
              <a:t>Cliatic</a:t>
            </a:r>
            <a:r>
              <a:rPr lang="en-US" sz="7200" dirty="0" smtClean="0"/>
              <a:t> conditions in India. </a:t>
            </a:r>
          </a:p>
          <a:p>
            <a:r>
              <a:rPr lang="en-US" sz="7200" dirty="0" smtClean="0"/>
              <a:t>        </a:t>
            </a:r>
          </a:p>
          <a:p>
            <a:pPr marL="571500" indent="-571500">
              <a:buFont typeface="Wingdings" panose="05000000000000000000" pitchFamily="2" charset="2"/>
              <a:buChar char="Ø"/>
            </a:pPr>
            <a:r>
              <a:rPr lang="en-US" sz="7200" dirty="0" smtClean="0"/>
              <a:t>Is this technology economical for Mass Housing?</a:t>
            </a:r>
          </a:p>
          <a:p>
            <a:r>
              <a:rPr lang="en-US" sz="7200" dirty="0" smtClean="0"/>
              <a:t>             Yes, This is </a:t>
            </a:r>
            <a:r>
              <a:rPr lang="en-US" sz="7200" dirty="0" smtClean="0"/>
              <a:t>Best suitable, with Speed and Cost for </a:t>
            </a:r>
            <a:r>
              <a:rPr lang="en-US" sz="7200" dirty="0" smtClean="0"/>
              <a:t>Mass Housing Projects. </a:t>
            </a:r>
          </a:p>
          <a:p>
            <a:endParaRPr lang="en-US" sz="5600" dirty="0" smtClean="0"/>
          </a:p>
          <a:p>
            <a:endParaRPr lang="en-US" sz="4000" dirty="0" smtClean="0"/>
          </a:p>
          <a:p>
            <a:pPr marL="1028700" lvl="1">
              <a:buFont typeface="Wingdings" panose="05000000000000000000" pitchFamily="2" charset="2"/>
              <a:buChar char="Ø"/>
            </a:pPr>
            <a:endParaRPr lang="en-US" sz="3600" dirty="0" smtClean="0"/>
          </a:p>
        </p:txBody>
      </p:sp>
    </p:spTree>
    <p:extLst>
      <p:ext uri="{BB962C8B-B14F-4D97-AF65-F5344CB8AC3E}">
        <p14:creationId xmlns:p14="http://schemas.microsoft.com/office/powerpoint/2010/main" val="40334791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D3B7-238C-458F-A823-8CE7A463E1AC}"/>
              </a:ext>
            </a:extLst>
          </p:cNvPr>
          <p:cNvSpPr>
            <a:spLocks noGrp="1"/>
          </p:cNvSpPr>
          <p:nvPr>
            <p:ph type="title"/>
          </p:nvPr>
        </p:nvSpPr>
        <p:spPr>
          <a:xfrm>
            <a:off x="965345" y="79312"/>
            <a:ext cx="6787344" cy="688348"/>
          </a:xfrm>
        </p:spPr>
        <p:txBody>
          <a:bodyPr>
            <a:normAutofit fontScale="90000"/>
          </a:bodyPr>
          <a:lstStyle/>
          <a:p>
            <a:pPr algn="ctr"/>
            <a:r>
              <a:rPr lang="en-US" sz="4000" b="1" dirty="0" smtClean="0"/>
              <a:t>Frequently asked Questions</a:t>
            </a:r>
            <a:endParaRPr lang="en-US" b="1" dirty="0"/>
          </a:p>
        </p:txBody>
      </p:sp>
      <p:sp>
        <p:nvSpPr>
          <p:cNvPr id="5" name="Text Placeholder 2">
            <a:extLst>
              <a:ext uri="{FF2B5EF4-FFF2-40B4-BE49-F238E27FC236}">
                <a16:creationId xmlns:a16="http://schemas.microsoft.com/office/drawing/2014/main" id="{1DD9225C-27CA-448F-8F3E-9873811DE562}"/>
              </a:ext>
            </a:extLst>
          </p:cNvPr>
          <p:cNvSpPr>
            <a:spLocks noGrp="1"/>
          </p:cNvSpPr>
          <p:nvPr>
            <p:ph type="body" sz="quarter" idx="11"/>
          </p:nvPr>
        </p:nvSpPr>
        <p:spPr>
          <a:xfrm>
            <a:off x="420130" y="642547"/>
            <a:ext cx="8365524" cy="4411367"/>
          </a:xfrm>
        </p:spPr>
        <p:txBody>
          <a:bodyPr>
            <a:normAutofit fontScale="25000" lnSpcReduction="20000"/>
          </a:bodyPr>
          <a:lstStyle/>
          <a:p>
            <a:pPr lvl="1" indent="0">
              <a:buNone/>
            </a:pPr>
            <a:endParaRPr lang="en-US" sz="2800" dirty="0"/>
          </a:p>
          <a:p>
            <a:pPr marL="1314450" lvl="1" indent="-571500">
              <a:buFont typeface="Wingdings" panose="05000000000000000000" pitchFamily="2" charset="2"/>
              <a:buChar char="Ø"/>
            </a:pPr>
            <a:r>
              <a:rPr lang="en-US" sz="7200" dirty="0"/>
              <a:t>How this technology is safe in Earthquake Prone Regions?</a:t>
            </a:r>
          </a:p>
          <a:p>
            <a:pPr lvl="1" indent="0">
              <a:buNone/>
            </a:pPr>
            <a:r>
              <a:rPr lang="en-US" sz="7200" dirty="0"/>
              <a:t>              The Steel used is High Tensile, with High Yield Strength. Due to the Interconnection of all Studs, Joists and Trusses, The Loads are evenly distributed throughout the Structure. The Form tiles are also fixed on Staggered pattern with 6 screws per board and the board sizes are small enough so that it is best suited for High Earthquake Prone Zones. </a:t>
            </a:r>
            <a:endParaRPr lang="en-US" sz="7200" dirty="0" smtClean="0"/>
          </a:p>
          <a:p>
            <a:pPr lvl="1" indent="0">
              <a:buNone/>
            </a:pPr>
            <a:endParaRPr lang="en-US" sz="7200" dirty="0"/>
          </a:p>
          <a:p>
            <a:pPr lvl="1" indent="0">
              <a:buNone/>
            </a:pPr>
            <a:endParaRPr lang="en-US" sz="7200" dirty="0" smtClean="0"/>
          </a:p>
          <a:p>
            <a:pPr marL="1314450" lvl="1" indent="-571500">
              <a:buFont typeface="Wingdings" panose="05000000000000000000" pitchFamily="2" charset="2"/>
              <a:buChar char="Ø"/>
            </a:pPr>
            <a:r>
              <a:rPr lang="en-US" sz="7200" dirty="0" smtClean="0"/>
              <a:t>How does you help develop the Domestic Technology Research?</a:t>
            </a:r>
          </a:p>
          <a:p>
            <a:pPr lvl="1" indent="0">
              <a:buNone/>
            </a:pPr>
            <a:r>
              <a:rPr lang="en-US" sz="7200" dirty="0"/>
              <a:t> </a:t>
            </a:r>
            <a:r>
              <a:rPr lang="en-US" sz="7200" dirty="0" smtClean="0"/>
              <a:t>         We are keen to pass on this knowhow about </a:t>
            </a:r>
            <a:r>
              <a:rPr lang="en-US" sz="7200" dirty="0" err="1" smtClean="0"/>
              <a:t>Formtile</a:t>
            </a:r>
            <a:r>
              <a:rPr lang="en-US" sz="7200" dirty="0" smtClean="0"/>
              <a:t> and LGS constructions, We will be training the local people in the region of construction and use them for constructions so that the local population (including Women workers) gets employment and also gets valuable knowledge and skills to build such kind of projects in the future. This will help </a:t>
            </a:r>
            <a:r>
              <a:rPr lang="en-US" sz="7200" dirty="0" err="1" smtClean="0"/>
              <a:t>allieviate</a:t>
            </a:r>
            <a:r>
              <a:rPr lang="en-US" sz="7200" dirty="0" smtClean="0"/>
              <a:t> the unemployment and generate more and more skilled workers. </a:t>
            </a:r>
            <a:endParaRPr lang="en-US" sz="7200" dirty="0"/>
          </a:p>
          <a:p>
            <a:pPr lvl="1" indent="0">
              <a:buNone/>
            </a:pPr>
            <a:endParaRPr lang="en-US" sz="6400" dirty="0"/>
          </a:p>
          <a:p>
            <a:pPr lvl="1" indent="0">
              <a:buNone/>
            </a:pPr>
            <a:endParaRPr lang="en-US" sz="3600" dirty="0" smtClean="0"/>
          </a:p>
          <a:p>
            <a:pPr lvl="1" indent="0">
              <a:buNone/>
            </a:pPr>
            <a:endParaRPr lang="en-US" sz="3600" dirty="0" smtClean="0"/>
          </a:p>
          <a:p>
            <a:pPr marL="1028700" lvl="1">
              <a:buFont typeface="Wingdings" panose="05000000000000000000" pitchFamily="2" charset="2"/>
              <a:buChar char="Ø"/>
            </a:pPr>
            <a:endParaRPr lang="en-US" sz="3600" dirty="0" smtClean="0"/>
          </a:p>
        </p:txBody>
      </p:sp>
    </p:spTree>
    <p:extLst>
      <p:ext uri="{BB962C8B-B14F-4D97-AF65-F5344CB8AC3E}">
        <p14:creationId xmlns:p14="http://schemas.microsoft.com/office/powerpoint/2010/main" val="25246635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1187" y="501107"/>
            <a:ext cx="6787344" cy="688348"/>
          </a:xfrm>
        </p:spPr>
        <p:txBody>
          <a:bodyPr>
            <a:normAutofit fontScale="90000"/>
          </a:bodyPr>
          <a:lstStyle/>
          <a:p>
            <a:r>
              <a:rPr lang="en-US" b="1" dirty="0" smtClean="0"/>
              <a:t>Limitations of </a:t>
            </a:r>
            <a:r>
              <a:rPr lang="en-US" b="1" dirty="0" err="1" smtClean="0"/>
              <a:t>Formtile</a:t>
            </a:r>
            <a:r>
              <a:rPr lang="en-US" b="1" dirty="0" smtClean="0"/>
              <a:t> LGS Constructions</a:t>
            </a:r>
            <a:endParaRPr lang="en-US" b="1" dirty="0"/>
          </a:p>
        </p:txBody>
      </p:sp>
      <p:sp>
        <p:nvSpPr>
          <p:cNvPr id="3" name="Text Placeholder 2"/>
          <p:cNvSpPr>
            <a:spLocks noGrp="1"/>
          </p:cNvSpPr>
          <p:nvPr>
            <p:ph type="body" sz="quarter" idx="11"/>
          </p:nvPr>
        </p:nvSpPr>
        <p:spPr>
          <a:xfrm>
            <a:off x="752347" y="1259983"/>
            <a:ext cx="7885025" cy="3497367"/>
          </a:xfrm>
        </p:spPr>
        <p:txBody>
          <a:bodyPr>
            <a:normAutofit fontScale="32500" lnSpcReduction="20000"/>
          </a:bodyPr>
          <a:lstStyle/>
          <a:p>
            <a:pPr marL="1600200" lvl="1" indent="-857250">
              <a:buFont typeface="Wingdings" panose="05000000000000000000" pitchFamily="2" charset="2"/>
              <a:buChar char="Ø"/>
            </a:pPr>
            <a:r>
              <a:rPr lang="en-US" sz="6400" dirty="0" smtClean="0"/>
              <a:t>       </a:t>
            </a:r>
            <a:r>
              <a:rPr lang="en-US" sz="6400" dirty="0"/>
              <a:t>When you go for High rise Structures (&gt;10 Stories), you cannot use 100% LGS. You need to Build such structures as Hybrid ones with combination of Hot rolled Steel and LGS</a:t>
            </a:r>
            <a:r>
              <a:rPr lang="en-US" sz="6400" dirty="0" smtClean="0"/>
              <a:t>.</a:t>
            </a:r>
          </a:p>
          <a:p>
            <a:pPr marL="1600200" lvl="1" indent="-857250">
              <a:buFont typeface="Wingdings" panose="05000000000000000000" pitchFamily="2" charset="2"/>
              <a:buChar char="Ø"/>
            </a:pPr>
            <a:r>
              <a:rPr lang="en-US" sz="6400" dirty="0" smtClean="0"/>
              <a:t>The Form tiles Buildings are relatively heavier than regular LGS constructions and the Steel consumption is about marginally more than conventional LGS Buildings, </a:t>
            </a:r>
            <a:r>
              <a:rPr lang="en-US" sz="6400" dirty="0"/>
              <a:t>B</a:t>
            </a:r>
            <a:r>
              <a:rPr lang="en-US" sz="6400" dirty="0" smtClean="0"/>
              <a:t>ut it adds more strength to the Building. </a:t>
            </a:r>
          </a:p>
          <a:p>
            <a:pPr marL="1600200" lvl="1" indent="-857250">
              <a:buFont typeface="Wingdings" panose="05000000000000000000" pitchFamily="2" charset="2"/>
              <a:buChar char="Ø"/>
            </a:pPr>
            <a:r>
              <a:rPr lang="en-US" sz="6400" dirty="0" smtClean="0"/>
              <a:t>Post Construction, changes in the design is a bit difficult. </a:t>
            </a:r>
          </a:p>
          <a:p>
            <a:pPr marL="1600200" lvl="1" indent="-857250">
              <a:buFont typeface="Wingdings" panose="05000000000000000000" pitchFamily="2" charset="2"/>
              <a:buChar char="Ø"/>
            </a:pPr>
            <a:endParaRPr lang="en-US" sz="6400" dirty="0"/>
          </a:p>
        </p:txBody>
      </p:sp>
    </p:spTree>
    <p:extLst>
      <p:ext uri="{BB962C8B-B14F-4D97-AF65-F5344CB8AC3E}">
        <p14:creationId xmlns:p14="http://schemas.microsoft.com/office/powerpoint/2010/main" val="4190177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D9225C-27CA-448F-8F3E-9873811DE562}"/>
              </a:ext>
            </a:extLst>
          </p:cNvPr>
          <p:cNvSpPr>
            <a:spLocks noGrp="1"/>
          </p:cNvSpPr>
          <p:nvPr>
            <p:ph type="body" sz="quarter" idx="11"/>
          </p:nvPr>
        </p:nvSpPr>
        <p:spPr>
          <a:xfrm>
            <a:off x="282082" y="518984"/>
            <a:ext cx="7810885" cy="4624516"/>
          </a:xfrm>
        </p:spPr>
        <p:txBody>
          <a:bodyPr>
            <a:normAutofit fontScale="92500" lnSpcReduction="20000"/>
          </a:bodyPr>
          <a:lstStyle/>
          <a:p>
            <a:pPr lvl="1" indent="0" algn="ctr">
              <a:buNone/>
            </a:pPr>
            <a:r>
              <a:rPr lang="en-US" sz="2800" b="1" u="sng" dirty="0" smtClean="0"/>
              <a:t>Goals of the GHTC Program</a:t>
            </a:r>
            <a:endParaRPr lang="en-US" sz="1600" b="1" u="sng" dirty="0" smtClean="0"/>
          </a:p>
          <a:p>
            <a:pPr lvl="1" indent="0">
              <a:buNone/>
            </a:pPr>
            <a:endParaRPr lang="en-US" sz="2000" b="1" dirty="0" smtClean="0"/>
          </a:p>
          <a:p>
            <a:pPr marL="1028700" lvl="1">
              <a:buFont typeface="Wingdings" panose="05000000000000000000" pitchFamily="2" charset="2"/>
              <a:buChar char="Ø"/>
            </a:pPr>
            <a:r>
              <a:rPr lang="en-US" sz="2000" b="1" dirty="0" smtClean="0"/>
              <a:t>Proven Technology √</a:t>
            </a:r>
          </a:p>
          <a:p>
            <a:pPr marL="1028700" lvl="1">
              <a:buFont typeface="Wingdings" panose="05000000000000000000" pitchFamily="2" charset="2"/>
              <a:buChar char="Ø"/>
            </a:pPr>
            <a:r>
              <a:rPr lang="en-US" sz="2000" b="1" dirty="0" smtClean="0"/>
              <a:t>Demonstrable  √</a:t>
            </a:r>
          </a:p>
          <a:p>
            <a:pPr marL="1028700" lvl="1">
              <a:buFont typeface="Wingdings" panose="05000000000000000000" pitchFamily="2" charset="2"/>
              <a:buChar char="Ø"/>
            </a:pPr>
            <a:r>
              <a:rPr lang="en-US" sz="2000" b="1" dirty="0"/>
              <a:t>Sustainable  </a:t>
            </a:r>
            <a:r>
              <a:rPr lang="en-US" sz="2000" b="1" dirty="0" smtClean="0"/>
              <a:t>√</a:t>
            </a:r>
          </a:p>
          <a:p>
            <a:pPr marL="1028700" lvl="1">
              <a:buFont typeface="Wingdings" panose="05000000000000000000" pitchFamily="2" charset="2"/>
              <a:buChar char="Ø"/>
            </a:pPr>
            <a:r>
              <a:rPr lang="en-US" sz="2000" b="1" dirty="0"/>
              <a:t>Disaster Resilient √</a:t>
            </a:r>
            <a:endParaRPr lang="en-US" sz="2000" b="1" dirty="0" smtClean="0"/>
          </a:p>
          <a:p>
            <a:pPr marL="1028700" lvl="1">
              <a:buFont typeface="Wingdings" panose="05000000000000000000" pitchFamily="2" charset="2"/>
              <a:buChar char="Ø"/>
            </a:pPr>
            <a:r>
              <a:rPr lang="en-US" sz="2000" b="1" dirty="0" smtClean="0"/>
              <a:t>Cost Effective </a:t>
            </a:r>
            <a:r>
              <a:rPr lang="en-US" sz="2000" b="1" dirty="0"/>
              <a:t>√</a:t>
            </a:r>
            <a:endParaRPr lang="en-US" sz="2000" b="1" dirty="0" smtClean="0"/>
          </a:p>
          <a:p>
            <a:pPr marL="1028700" lvl="1">
              <a:buFont typeface="Wingdings" panose="05000000000000000000" pitchFamily="2" charset="2"/>
              <a:buChar char="Ø"/>
            </a:pPr>
            <a:r>
              <a:rPr lang="en-US" sz="2000" b="1" dirty="0" smtClean="0"/>
              <a:t>Fast </a:t>
            </a:r>
            <a:r>
              <a:rPr lang="en-US" sz="2000" b="1" dirty="0"/>
              <a:t>Construction Process √</a:t>
            </a:r>
            <a:endParaRPr lang="en-US" sz="2000" b="1" dirty="0" smtClean="0"/>
          </a:p>
          <a:p>
            <a:pPr marL="1028700" lvl="1">
              <a:buFont typeface="Wingdings" panose="05000000000000000000" pitchFamily="2" charset="2"/>
              <a:buChar char="Ø"/>
            </a:pPr>
            <a:r>
              <a:rPr lang="en-US" sz="2000" b="1" dirty="0" smtClean="0"/>
              <a:t>High Quality of Construction </a:t>
            </a:r>
            <a:r>
              <a:rPr lang="en-US" sz="2000" b="1" dirty="0"/>
              <a:t>√</a:t>
            </a:r>
            <a:endParaRPr lang="en-US" sz="2000" b="1" dirty="0" smtClean="0"/>
          </a:p>
          <a:p>
            <a:pPr marL="1028700" lvl="1">
              <a:buFont typeface="Wingdings" panose="05000000000000000000" pitchFamily="2" charset="2"/>
              <a:buChar char="Ø"/>
            </a:pPr>
            <a:r>
              <a:rPr lang="en-US" sz="2000" b="1" dirty="0" smtClean="0"/>
              <a:t>Suitability to the Diverse Geo Climatic Conditions </a:t>
            </a:r>
            <a:r>
              <a:rPr lang="en-US" sz="2000" b="1" dirty="0"/>
              <a:t>of India √</a:t>
            </a:r>
            <a:endParaRPr lang="en-US" sz="2000" b="1" dirty="0" smtClean="0"/>
          </a:p>
          <a:p>
            <a:pPr marL="1028700" lvl="1">
              <a:buFont typeface="Wingdings" panose="05000000000000000000" pitchFamily="2" charset="2"/>
              <a:buChar char="Ø"/>
            </a:pPr>
            <a:r>
              <a:rPr lang="en-US" sz="2000" b="1" dirty="0" smtClean="0"/>
              <a:t>Meets Stringent Environmental, Societal, Quality and Economic Standards </a:t>
            </a:r>
            <a:r>
              <a:rPr lang="en-US" sz="2000" b="1" dirty="0"/>
              <a:t>√</a:t>
            </a:r>
            <a:endParaRPr lang="en-US" sz="2000" b="1" dirty="0" smtClean="0"/>
          </a:p>
          <a:p>
            <a:pPr marL="1028700" lvl="1">
              <a:buFont typeface="Wingdings" panose="05000000000000000000" pitchFamily="2" charset="2"/>
              <a:buChar char="Ø"/>
            </a:pPr>
            <a:r>
              <a:rPr lang="en-US" sz="2000" b="1" dirty="0" smtClean="0"/>
              <a:t>Building Platforms for Knowledge Sharing </a:t>
            </a:r>
            <a:r>
              <a:rPr lang="en-US" sz="2000" b="1" dirty="0"/>
              <a:t>√</a:t>
            </a:r>
          </a:p>
          <a:p>
            <a:pPr marL="1028700" lvl="1">
              <a:buFont typeface="Wingdings" panose="05000000000000000000" pitchFamily="2" charset="2"/>
              <a:buChar char="Ø"/>
            </a:pPr>
            <a:r>
              <a:rPr lang="en-US" sz="2000" b="1" dirty="0" smtClean="0"/>
              <a:t>Development of Domestic Technology Research </a:t>
            </a:r>
            <a:r>
              <a:rPr lang="en-US" sz="2000" b="1" dirty="0"/>
              <a:t>√</a:t>
            </a:r>
            <a:endParaRPr lang="en-US" sz="2000" b="1" dirty="0" smtClean="0"/>
          </a:p>
        </p:txBody>
      </p:sp>
      <p:pic>
        <p:nvPicPr>
          <p:cNvPr id="6" name="Picture 5">
            <a:extLst>
              <a:ext uri="{FF2B5EF4-FFF2-40B4-BE49-F238E27FC236}">
                <a16:creationId xmlns:a16="http://schemas.microsoft.com/office/drawing/2014/main" id="{FCB360B5-B57F-4183-A7CA-5C7D0C491021}"/>
              </a:ext>
            </a:extLst>
          </p:cNvPr>
          <p:cNvPicPr>
            <a:picLocks noChangeAspect="1"/>
          </p:cNvPicPr>
          <p:nvPr/>
        </p:nvPicPr>
        <p:blipFill>
          <a:blip r:embed="rId2"/>
          <a:stretch>
            <a:fillRect/>
          </a:stretch>
        </p:blipFill>
        <p:spPr>
          <a:xfrm>
            <a:off x="6949967" y="-111210"/>
            <a:ext cx="2286000" cy="952500"/>
          </a:xfrm>
          <a:prstGeom prst="rect">
            <a:avLst/>
          </a:prstGeom>
        </p:spPr>
      </p:pic>
    </p:spTree>
    <p:extLst>
      <p:ext uri="{BB962C8B-B14F-4D97-AF65-F5344CB8AC3E}">
        <p14:creationId xmlns:p14="http://schemas.microsoft.com/office/powerpoint/2010/main" val="959488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D3B7-238C-458F-A823-8CE7A463E1AC}"/>
              </a:ext>
            </a:extLst>
          </p:cNvPr>
          <p:cNvSpPr>
            <a:spLocks noGrp="1"/>
          </p:cNvSpPr>
          <p:nvPr>
            <p:ph type="title"/>
          </p:nvPr>
        </p:nvSpPr>
        <p:spPr>
          <a:xfrm>
            <a:off x="965345" y="2227576"/>
            <a:ext cx="6787344" cy="688348"/>
          </a:xfrm>
        </p:spPr>
        <p:txBody>
          <a:bodyPr>
            <a:normAutofit fontScale="90000"/>
          </a:bodyPr>
          <a:lstStyle/>
          <a:p>
            <a:pPr algn="ctr"/>
            <a:r>
              <a:rPr lang="en-US" sz="4900" b="1" dirty="0"/>
              <a:t>Questions?</a:t>
            </a:r>
            <a:endParaRPr lang="en-US" b="1" dirty="0"/>
          </a:p>
        </p:txBody>
      </p:sp>
      <p:pic>
        <p:nvPicPr>
          <p:cNvPr id="4" name="Picture 3">
            <a:extLst>
              <a:ext uri="{FF2B5EF4-FFF2-40B4-BE49-F238E27FC236}">
                <a16:creationId xmlns:a16="http://schemas.microsoft.com/office/drawing/2014/main" id="{54C0DB8E-8E5B-40B1-AB2B-0C0E1FB3D1F2}"/>
              </a:ext>
            </a:extLst>
          </p:cNvPr>
          <p:cNvPicPr>
            <a:picLocks noChangeAspect="1"/>
          </p:cNvPicPr>
          <p:nvPr/>
        </p:nvPicPr>
        <p:blipFill>
          <a:blip r:embed="rId2"/>
          <a:stretch>
            <a:fillRect/>
          </a:stretch>
        </p:blipFill>
        <p:spPr>
          <a:xfrm>
            <a:off x="6387747" y="307484"/>
            <a:ext cx="2286000" cy="952500"/>
          </a:xfrm>
          <a:prstGeom prst="rect">
            <a:avLst/>
          </a:prstGeom>
        </p:spPr>
      </p:pic>
    </p:spTree>
    <p:extLst>
      <p:ext uri="{BB962C8B-B14F-4D97-AF65-F5344CB8AC3E}">
        <p14:creationId xmlns:p14="http://schemas.microsoft.com/office/powerpoint/2010/main" val="16479894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D3B7-238C-458F-A823-8CE7A463E1AC}"/>
              </a:ext>
            </a:extLst>
          </p:cNvPr>
          <p:cNvSpPr>
            <a:spLocks noGrp="1"/>
          </p:cNvSpPr>
          <p:nvPr>
            <p:ph type="title"/>
          </p:nvPr>
        </p:nvSpPr>
        <p:spPr>
          <a:xfrm>
            <a:off x="965345" y="2227576"/>
            <a:ext cx="6787344" cy="688348"/>
          </a:xfrm>
        </p:spPr>
        <p:txBody>
          <a:bodyPr>
            <a:normAutofit fontScale="90000"/>
          </a:bodyPr>
          <a:lstStyle/>
          <a:p>
            <a:pPr algn="ctr"/>
            <a:r>
              <a:rPr lang="en-US" sz="4900" b="1" dirty="0"/>
              <a:t>Thank You!</a:t>
            </a:r>
            <a:endParaRPr lang="en-US" b="1" dirty="0"/>
          </a:p>
        </p:txBody>
      </p:sp>
      <p:pic>
        <p:nvPicPr>
          <p:cNvPr id="4" name="Picture 3">
            <a:extLst>
              <a:ext uri="{FF2B5EF4-FFF2-40B4-BE49-F238E27FC236}">
                <a16:creationId xmlns:a16="http://schemas.microsoft.com/office/drawing/2014/main" id="{54C0DB8E-8E5B-40B1-AB2B-0C0E1FB3D1F2}"/>
              </a:ext>
            </a:extLst>
          </p:cNvPr>
          <p:cNvPicPr>
            <a:picLocks noChangeAspect="1"/>
          </p:cNvPicPr>
          <p:nvPr/>
        </p:nvPicPr>
        <p:blipFill>
          <a:blip r:embed="rId2"/>
          <a:stretch>
            <a:fillRect/>
          </a:stretch>
        </p:blipFill>
        <p:spPr>
          <a:xfrm>
            <a:off x="6387747" y="307484"/>
            <a:ext cx="2286000" cy="952500"/>
          </a:xfrm>
          <a:prstGeom prst="rect">
            <a:avLst/>
          </a:prstGeom>
        </p:spPr>
      </p:pic>
    </p:spTree>
    <p:extLst>
      <p:ext uri="{BB962C8B-B14F-4D97-AF65-F5344CB8AC3E}">
        <p14:creationId xmlns:p14="http://schemas.microsoft.com/office/powerpoint/2010/main" val="179395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FDDC80-AB72-4A61-8631-704CD832A660}"/>
              </a:ext>
            </a:extLst>
          </p:cNvPr>
          <p:cNvSpPr>
            <a:spLocks noGrp="1"/>
          </p:cNvSpPr>
          <p:nvPr>
            <p:ph type="body" sz="quarter" idx="11"/>
          </p:nvPr>
        </p:nvSpPr>
        <p:spPr>
          <a:xfrm>
            <a:off x="752347" y="849844"/>
            <a:ext cx="7023769" cy="2337239"/>
          </a:xfrm>
        </p:spPr>
        <p:txBody>
          <a:bodyPr>
            <a:normAutofit fontScale="92500"/>
          </a:bodyPr>
          <a:lstStyle/>
          <a:p>
            <a:pPr>
              <a:lnSpc>
                <a:spcPct val="150000"/>
              </a:lnSpc>
              <a:buFont typeface="Wingdings" pitchFamily="2" charset="2"/>
              <a:buChar char="v"/>
            </a:pPr>
            <a:r>
              <a:rPr lang="en-US" altLang="zh-CN" dirty="0">
                <a:ea typeface="SimSun" pitchFamily="2" charset="-122"/>
              </a:rPr>
              <a:t>Over 40 Years of Experience in LGSF Prefab Constructions </a:t>
            </a:r>
          </a:p>
          <a:p>
            <a:pPr>
              <a:lnSpc>
                <a:spcPct val="150000"/>
              </a:lnSpc>
              <a:buFont typeface="Wingdings" pitchFamily="2" charset="2"/>
              <a:buChar char="v"/>
            </a:pPr>
            <a:r>
              <a:rPr lang="en-US" altLang="zh-CN" dirty="0">
                <a:ea typeface="SimSun" pitchFamily="2" charset="-122"/>
              </a:rPr>
              <a:t> Pioneered Prefab Constructions in the Middle East (</a:t>
            </a:r>
            <a:r>
              <a:rPr lang="en-US" altLang="zh-CN" dirty="0" err="1">
                <a:ea typeface="SimSun" pitchFamily="2" charset="-122"/>
              </a:rPr>
              <a:t>Dufabco</a:t>
            </a:r>
            <a:r>
              <a:rPr lang="en-US" altLang="zh-CN" dirty="0">
                <a:ea typeface="SimSun" pitchFamily="2" charset="-122"/>
              </a:rPr>
              <a:t>)</a:t>
            </a:r>
          </a:p>
          <a:p>
            <a:pPr>
              <a:lnSpc>
                <a:spcPct val="150000"/>
              </a:lnSpc>
              <a:buFont typeface="Wingdings" pitchFamily="2" charset="2"/>
              <a:buChar char="v"/>
            </a:pPr>
            <a:r>
              <a:rPr lang="en-US" altLang="zh-CN" dirty="0">
                <a:ea typeface="SimSun" pitchFamily="2" charset="-122"/>
              </a:rPr>
              <a:t> Finished 500 Prefab units within 6 months in 1984. </a:t>
            </a:r>
          </a:p>
          <a:p>
            <a:pPr>
              <a:lnSpc>
                <a:spcPct val="150000"/>
              </a:lnSpc>
              <a:buFont typeface="Wingdings" pitchFamily="2" charset="2"/>
              <a:buChar char="v"/>
            </a:pPr>
            <a:r>
              <a:rPr lang="en-US" altLang="zh-CN" dirty="0">
                <a:ea typeface="SimSun" pitchFamily="2" charset="-122"/>
              </a:rPr>
              <a:t> Leading Supplier for the Royal Family of Dubai</a:t>
            </a:r>
          </a:p>
          <a:p>
            <a:pPr>
              <a:lnSpc>
                <a:spcPct val="150000"/>
              </a:lnSpc>
              <a:buFont typeface="Wingdings" pitchFamily="2" charset="2"/>
              <a:buChar char="v"/>
            </a:pPr>
            <a:r>
              <a:rPr lang="en-US" altLang="zh-CN" dirty="0">
                <a:ea typeface="SimSun" pitchFamily="2" charset="-122"/>
              </a:rPr>
              <a:t>Peak Productions of 1500 Prefab Units in 1 year  – AED 36 Million</a:t>
            </a:r>
          </a:p>
          <a:p>
            <a:endParaRPr lang="en-US" dirty="0"/>
          </a:p>
        </p:txBody>
      </p:sp>
      <p:sp>
        <p:nvSpPr>
          <p:cNvPr id="5" name="Rectangle 6">
            <a:extLst>
              <a:ext uri="{FF2B5EF4-FFF2-40B4-BE49-F238E27FC236}">
                <a16:creationId xmlns:a16="http://schemas.microsoft.com/office/drawing/2014/main" id="{04E26227-4469-41C2-9EF4-0CF2627A1F40}"/>
              </a:ext>
            </a:extLst>
          </p:cNvPr>
          <p:cNvSpPr txBox="1">
            <a:spLocks noGrp="1" noChangeArrowheads="1"/>
          </p:cNvSpPr>
          <p:nvPr>
            <p:ph type="title"/>
          </p:nvPr>
        </p:nvSpPr>
        <p:spPr>
          <a:xfrm>
            <a:off x="1177925" y="162456"/>
            <a:ext cx="6788150" cy="68738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effectLst/>
                <a:uLnTx/>
                <a:uFillTx/>
                <a:ea typeface="SimSun" pitchFamily="2" charset="-122"/>
                <a:cs typeface="+mj-cs"/>
              </a:rPr>
              <a:t>RCM Prefabs </a:t>
            </a:r>
          </a:p>
        </p:txBody>
      </p:sp>
      <p:pic>
        <p:nvPicPr>
          <p:cNvPr id="6" name="Picture 5" descr="E:\Pinnacle Presentation IIC\Photos\RCM Site offices.jpg">
            <a:extLst>
              <a:ext uri="{FF2B5EF4-FFF2-40B4-BE49-F238E27FC236}">
                <a16:creationId xmlns:a16="http://schemas.microsoft.com/office/drawing/2014/main" id="{C0D38302-2498-412D-955D-DC805609545D}"/>
              </a:ext>
            </a:extLst>
          </p:cNvPr>
          <p:cNvPicPr>
            <a:picLocks noChangeAspect="1" noChangeArrowheads="1"/>
          </p:cNvPicPr>
          <p:nvPr/>
        </p:nvPicPr>
        <p:blipFill>
          <a:blip r:embed="rId2" cstate="print"/>
          <a:srcRect r="2151"/>
          <a:stretch>
            <a:fillRect/>
          </a:stretch>
        </p:blipFill>
        <p:spPr bwMode="auto">
          <a:xfrm>
            <a:off x="447547" y="3275043"/>
            <a:ext cx="2907886" cy="1553421"/>
          </a:xfrm>
          <a:prstGeom prst="rect">
            <a:avLst/>
          </a:prstGeom>
          <a:noFill/>
        </p:spPr>
      </p:pic>
      <p:pic>
        <p:nvPicPr>
          <p:cNvPr id="7" name="Picture 4" descr="E:\Pinnacle Presentation IIC\Photos\RCM LGSF Prefab.jpg">
            <a:extLst>
              <a:ext uri="{FF2B5EF4-FFF2-40B4-BE49-F238E27FC236}">
                <a16:creationId xmlns:a16="http://schemas.microsoft.com/office/drawing/2014/main" id="{38BFB585-3FF1-4C36-8FCE-517D03A71400}"/>
              </a:ext>
            </a:extLst>
          </p:cNvPr>
          <p:cNvPicPr>
            <a:picLocks noChangeAspect="1" noChangeArrowheads="1"/>
          </p:cNvPicPr>
          <p:nvPr/>
        </p:nvPicPr>
        <p:blipFill>
          <a:blip r:embed="rId3" cstate="print"/>
          <a:srcRect/>
          <a:stretch>
            <a:fillRect/>
          </a:stretch>
        </p:blipFill>
        <p:spPr bwMode="auto">
          <a:xfrm>
            <a:off x="3418623" y="3275043"/>
            <a:ext cx="2743200" cy="1527698"/>
          </a:xfrm>
          <a:prstGeom prst="rect">
            <a:avLst/>
          </a:prstGeom>
          <a:noFill/>
        </p:spPr>
      </p:pic>
      <p:pic>
        <p:nvPicPr>
          <p:cNvPr id="8" name="Picture 2">
            <a:extLst>
              <a:ext uri="{FF2B5EF4-FFF2-40B4-BE49-F238E27FC236}">
                <a16:creationId xmlns:a16="http://schemas.microsoft.com/office/drawing/2014/main" id="{375A3A7E-AEF1-4554-A7E5-272BCD066444}"/>
              </a:ext>
            </a:extLst>
          </p:cNvPr>
          <p:cNvPicPr>
            <a:picLocks noChangeAspect="1" noChangeArrowheads="1"/>
          </p:cNvPicPr>
          <p:nvPr/>
        </p:nvPicPr>
        <p:blipFill>
          <a:blip r:embed="rId4" cstate="print"/>
          <a:srcRect/>
          <a:stretch>
            <a:fillRect/>
          </a:stretch>
        </p:blipFill>
        <p:spPr bwMode="auto">
          <a:xfrm>
            <a:off x="6225013" y="3275043"/>
            <a:ext cx="2386013" cy="1553422"/>
          </a:xfrm>
          <a:prstGeom prst="rect">
            <a:avLst/>
          </a:prstGeom>
          <a:noFill/>
          <a:ln w="9525">
            <a:noFill/>
            <a:miter lim="800000"/>
            <a:headEnd/>
            <a:tailEnd/>
          </a:ln>
        </p:spPr>
      </p:pic>
      <p:pic>
        <p:nvPicPr>
          <p:cNvPr id="10" name="Picture 9">
            <a:extLst>
              <a:ext uri="{FF2B5EF4-FFF2-40B4-BE49-F238E27FC236}">
                <a16:creationId xmlns:a16="http://schemas.microsoft.com/office/drawing/2014/main" id="{F3B75C27-DBEA-432A-810C-F5276313EC0A}"/>
              </a:ext>
            </a:extLst>
          </p:cNvPr>
          <p:cNvPicPr>
            <a:picLocks noChangeAspect="1"/>
          </p:cNvPicPr>
          <p:nvPr/>
        </p:nvPicPr>
        <p:blipFill>
          <a:blip r:embed="rId5"/>
          <a:stretch>
            <a:fillRect/>
          </a:stretch>
        </p:blipFill>
        <p:spPr>
          <a:xfrm>
            <a:off x="6823075" y="29900"/>
            <a:ext cx="2286000" cy="952500"/>
          </a:xfrm>
          <a:prstGeom prst="rect">
            <a:avLst/>
          </a:prstGeom>
        </p:spPr>
      </p:pic>
    </p:spTree>
    <p:extLst>
      <p:ext uri="{BB962C8B-B14F-4D97-AF65-F5344CB8AC3E}">
        <p14:creationId xmlns:p14="http://schemas.microsoft.com/office/powerpoint/2010/main" val="1729934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EC51-CFF0-456D-BD7B-DB2CF657E276}"/>
              </a:ext>
            </a:extLst>
          </p:cNvPr>
          <p:cNvSpPr>
            <a:spLocks noGrp="1"/>
          </p:cNvSpPr>
          <p:nvPr>
            <p:ph type="title"/>
          </p:nvPr>
        </p:nvSpPr>
        <p:spPr>
          <a:xfrm>
            <a:off x="743403" y="87449"/>
            <a:ext cx="6787344" cy="1077322"/>
          </a:xfrm>
        </p:spPr>
        <p:txBody>
          <a:bodyPr>
            <a:normAutofit/>
          </a:bodyPr>
          <a:lstStyle/>
          <a:p>
            <a:pPr algn="ctr"/>
            <a:r>
              <a:rPr lang="en-US" sz="3600" b="1" dirty="0"/>
              <a:t>RCM </a:t>
            </a:r>
            <a:r>
              <a:rPr lang="en-US" sz="3600" b="1" dirty="0" smtClean="0"/>
              <a:t>- Technology Support</a:t>
            </a:r>
            <a:endParaRPr lang="en-US" sz="3600" b="1" dirty="0"/>
          </a:p>
        </p:txBody>
      </p:sp>
      <p:sp>
        <p:nvSpPr>
          <p:cNvPr id="3" name="Text Placeholder 2">
            <a:extLst>
              <a:ext uri="{FF2B5EF4-FFF2-40B4-BE49-F238E27FC236}">
                <a16:creationId xmlns:a16="http://schemas.microsoft.com/office/drawing/2014/main" id="{1DD9225C-27CA-448F-8F3E-9873811DE562}"/>
              </a:ext>
            </a:extLst>
          </p:cNvPr>
          <p:cNvSpPr>
            <a:spLocks noGrp="1"/>
          </p:cNvSpPr>
          <p:nvPr>
            <p:ph type="body" sz="quarter" idx="11"/>
          </p:nvPr>
        </p:nvSpPr>
        <p:spPr>
          <a:xfrm>
            <a:off x="420130" y="803188"/>
            <a:ext cx="8365524" cy="4188941"/>
          </a:xfrm>
        </p:spPr>
        <p:txBody>
          <a:bodyPr>
            <a:normAutofit fontScale="85000" lnSpcReduction="20000"/>
          </a:bodyPr>
          <a:lstStyle/>
          <a:p>
            <a:pPr lvl="1" indent="0">
              <a:buNone/>
            </a:pPr>
            <a:endParaRPr lang="en-US" sz="2800" dirty="0"/>
          </a:p>
          <a:p>
            <a:pPr marL="1028700" lvl="1">
              <a:buFont typeface="Wingdings" panose="05000000000000000000" pitchFamily="2" charset="2"/>
              <a:buChar char="Ø"/>
            </a:pPr>
            <a:r>
              <a:rPr lang="en-US" sz="3600" b="1" dirty="0"/>
              <a:t>RCM Prefabs Pvt Ltd, </a:t>
            </a:r>
            <a:r>
              <a:rPr lang="en-US" sz="3600" b="1" dirty="0" smtClean="0"/>
              <a:t>India </a:t>
            </a:r>
          </a:p>
          <a:p>
            <a:pPr lvl="1" indent="0">
              <a:buNone/>
            </a:pPr>
            <a:r>
              <a:rPr lang="en-US" sz="3600" b="1" dirty="0"/>
              <a:t>	 </a:t>
            </a:r>
            <a:r>
              <a:rPr lang="en-US" sz="3600" b="1" dirty="0" smtClean="0"/>
              <a:t> – Manage India Operations</a:t>
            </a:r>
            <a:endParaRPr lang="en-US" sz="3600" b="1" dirty="0"/>
          </a:p>
          <a:p>
            <a:pPr lvl="1" indent="0">
              <a:buNone/>
            </a:pPr>
            <a:endParaRPr lang="en-US" sz="3600" b="1" dirty="0" smtClean="0"/>
          </a:p>
          <a:p>
            <a:pPr marL="1028700" lvl="1">
              <a:buFont typeface="Wingdings" panose="05000000000000000000" pitchFamily="2" charset="2"/>
              <a:buChar char="Ø"/>
            </a:pPr>
            <a:r>
              <a:rPr lang="en-US" sz="3600" b="1" dirty="0" err="1" smtClean="0"/>
              <a:t>Framecad</a:t>
            </a:r>
            <a:r>
              <a:rPr lang="en-US" sz="3600" b="1" dirty="0" smtClean="0"/>
              <a:t> Ltd, New Zealand </a:t>
            </a:r>
          </a:p>
          <a:p>
            <a:pPr lvl="1" indent="0">
              <a:buNone/>
            </a:pPr>
            <a:r>
              <a:rPr lang="en-US" sz="3600" b="1" dirty="0"/>
              <a:t>	</a:t>
            </a:r>
            <a:r>
              <a:rPr lang="en-US" sz="3600" b="1" dirty="0" smtClean="0"/>
              <a:t>  – LGS Technology</a:t>
            </a:r>
          </a:p>
          <a:p>
            <a:pPr marL="1028700" lvl="1">
              <a:buFont typeface="Wingdings" panose="05000000000000000000" pitchFamily="2" charset="2"/>
              <a:buChar char="Ø"/>
            </a:pPr>
            <a:endParaRPr lang="en-US" sz="3600" b="1" dirty="0"/>
          </a:p>
          <a:p>
            <a:pPr marL="1028700" lvl="1">
              <a:buFont typeface="Wingdings" panose="05000000000000000000" pitchFamily="2" charset="2"/>
              <a:buChar char="Ø"/>
            </a:pPr>
            <a:r>
              <a:rPr lang="en-US" sz="3600" b="1" dirty="0" smtClean="0"/>
              <a:t>Cavite Form Modules </a:t>
            </a:r>
            <a:r>
              <a:rPr lang="en-US" sz="3600" b="1" dirty="0" err="1" smtClean="0"/>
              <a:t>Inc</a:t>
            </a:r>
            <a:r>
              <a:rPr lang="en-US" sz="3600" b="1" dirty="0" smtClean="0"/>
              <a:t>, Philippines </a:t>
            </a:r>
          </a:p>
          <a:p>
            <a:pPr lvl="1" indent="0">
              <a:buNone/>
            </a:pPr>
            <a:r>
              <a:rPr lang="en-US" sz="3600" b="1" dirty="0"/>
              <a:t>	</a:t>
            </a:r>
            <a:r>
              <a:rPr lang="en-US" sz="3600" b="1" dirty="0" smtClean="0"/>
              <a:t>  – </a:t>
            </a:r>
            <a:r>
              <a:rPr lang="en-US" sz="3600" b="1" dirty="0" err="1" smtClean="0"/>
              <a:t>Formtile</a:t>
            </a:r>
            <a:r>
              <a:rPr lang="en-US" sz="3600" b="1" dirty="0" smtClean="0"/>
              <a:t> Concrete Panels</a:t>
            </a:r>
          </a:p>
        </p:txBody>
      </p:sp>
      <p:pic>
        <p:nvPicPr>
          <p:cNvPr id="6" name="Picture 5">
            <a:extLst>
              <a:ext uri="{FF2B5EF4-FFF2-40B4-BE49-F238E27FC236}">
                <a16:creationId xmlns:a16="http://schemas.microsoft.com/office/drawing/2014/main" id="{FCB360B5-B57F-4183-A7CA-5C7D0C491021}"/>
              </a:ext>
            </a:extLst>
          </p:cNvPr>
          <p:cNvPicPr>
            <a:picLocks noChangeAspect="1"/>
          </p:cNvPicPr>
          <p:nvPr/>
        </p:nvPicPr>
        <p:blipFill>
          <a:blip r:embed="rId2"/>
          <a:stretch>
            <a:fillRect/>
          </a:stretch>
        </p:blipFill>
        <p:spPr>
          <a:xfrm>
            <a:off x="6858000" y="0"/>
            <a:ext cx="2286000" cy="952500"/>
          </a:xfrm>
          <a:prstGeom prst="rect">
            <a:avLst/>
          </a:prstGeom>
        </p:spPr>
      </p:pic>
    </p:spTree>
    <p:extLst>
      <p:ext uri="{BB962C8B-B14F-4D97-AF65-F5344CB8AC3E}">
        <p14:creationId xmlns:p14="http://schemas.microsoft.com/office/powerpoint/2010/main" val="1348784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Framecad</a:t>
            </a:r>
            <a:r>
              <a:rPr lang="en-US" b="1" dirty="0" smtClean="0"/>
              <a:t> – Technology Support for LGS</a:t>
            </a:r>
            <a:endParaRPr lang="en-US" b="1" dirty="0"/>
          </a:p>
        </p:txBody>
      </p:sp>
      <p:sp>
        <p:nvSpPr>
          <p:cNvPr id="3" name="Text Placeholder 2"/>
          <p:cNvSpPr>
            <a:spLocks noGrp="1"/>
          </p:cNvSpPr>
          <p:nvPr>
            <p:ph type="body" sz="quarter" idx="11"/>
          </p:nvPr>
        </p:nvSpPr>
        <p:spPr>
          <a:xfrm>
            <a:off x="628779" y="1142796"/>
            <a:ext cx="4746409" cy="3497367"/>
          </a:xfrm>
        </p:spPr>
        <p:txBody>
          <a:bodyPr>
            <a:normAutofit fontScale="92500" lnSpcReduction="10000"/>
          </a:bodyPr>
          <a:lstStyle/>
          <a:p>
            <a:pPr marL="285750" indent="-285750">
              <a:buFont typeface="Wingdings" panose="05000000000000000000" pitchFamily="2" charset="2"/>
              <a:buChar char="v"/>
            </a:pPr>
            <a:r>
              <a:rPr lang="en-US" b="1" u="sng" dirty="0" smtClean="0"/>
              <a:t>Global No.1</a:t>
            </a:r>
            <a:r>
              <a:rPr lang="en-US" b="1" dirty="0" smtClean="0"/>
              <a:t> </a:t>
            </a:r>
            <a:r>
              <a:rPr lang="en-US" dirty="0" smtClean="0"/>
              <a:t>in LGS Framing Systems</a:t>
            </a:r>
          </a:p>
          <a:p>
            <a:pPr marL="285750" indent="-285750">
              <a:buFont typeface="Wingdings" panose="05000000000000000000" pitchFamily="2" charset="2"/>
              <a:buChar char="v"/>
            </a:pPr>
            <a:r>
              <a:rPr lang="en-US" dirty="0" smtClean="0"/>
              <a:t>Proven Technology in </a:t>
            </a:r>
            <a:r>
              <a:rPr lang="en-US" b="1" dirty="0" smtClean="0"/>
              <a:t>128 Countries </a:t>
            </a:r>
          </a:p>
          <a:p>
            <a:pPr marL="285750" indent="-285750">
              <a:buFont typeface="Wingdings" panose="05000000000000000000" pitchFamily="2" charset="2"/>
              <a:buChar char="v"/>
            </a:pPr>
            <a:r>
              <a:rPr lang="en-US" dirty="0" smtClean="0"/>
              <a:t>Fastest Production of Steel Frames</a:t>
            </a:r>
          </a:p>
          <a:p>
            <a:pPr marL="285750" indent="-285750">
              <a:buFont typeface="Wingdings" panose="05000000000000000000" pitchFamily="2" charset="2"/>
              <a:buChar char="v"/>
            </a:pPr>
            <a:r>
              <a:rPr lang="en-US" dirty="0" smtClean="0"/>
              <a:t>Precise and Accurate Punching operations. </a:t>
            </a:r>
          </a:p>
          <a:p>
            <a:pPr marL="285750" indent="-285750">
              <a:buFont typeface="Wingdings" panose="05000000000000000000" pitchFamily="2" charset="2"/>
              <a:buChar char="v"/>
            </a:pPr>
            <a:r>
              <a:rPr lang="en-US" dirty="0" smtClean="0"/>
              <a:t>High Volume Production Machines – </a:t>
            </a:r>
            <a:r>
              <a:rPr lang="en-US" b="1" dirty="0" smtClean="0"/>
              <a:t>Produces Steel for 350sqft in just 1 hour. </a:t>
            </a:r>
          </a:p>
          <a:p>
            <a:pPr marL="285750" indent="-285750">
              <a:buFont typeface="Wingdings" panose="05000000000000000000" pitchFamily="2" charset="2"/>
              <a:buChar char="v"/>
            </a:pPr>
            <a:r>
              <a:rPr lang="en-US" dirty="0" smtClean="0"/>
              <a:t>Advanced Structural Engineering Analysis and Detailing Software with </a:t>
            </a:r>
            <a:r>
              <a:rPr lang="en-US" dirty="0" err="1" smtClean="0"/>
              <a:t>Struct</a:t>
            </a:r>
            <a:r>
              <a:rPr lang="en-US" dirty="0" smtClean="0"/>
              <a:t>. Reports</a:t>
            </a:r>
          </a:p>
          <a:p>
            <a:pPr marL="285750" indent="-285750">
              <a:buFont typeface="Wingdings" panose="05000000000000000000" pitchFamily="2" charset="2"/>
              <a:buChar char="v"/>
            </a:pPr>
            <a:r>
              <a:rPr lang="en-US" dirty="0" smtClean="0"/>
              <a:t>Optimized Steel Consumption</a:t>
            </a:r>
          </a:p>
          <a:p>
            <a:pPr marL="285750" indent="-285750">
              <a:buFont typeface="Wingdings" panose="05000000000000000000" pitchFamily="2" charset="2"/>
              <a:buChar char="v"/>
            </a:pPr>
            <a:r>
              <a:rPr lang="en-US" b="1" dirty="0" smtClean="0"/>
              <a:t>End to End Support</a:t>
            </a:r>
            <a:r>
              <a:rPr lang="en-US" dirty="0" smtClean="0"/>
              <a:t> – from Design, Production, Building Materials, Training and Complete LGS Knowledge Transfer</a:t>
            </a:r>
            <a:endParaRPr lang="en-US" dirty="0"/>
          </a:p>
        </p:txBody>
      </p:sp>
      <p:pic>
        <p:nvPicPr>
          <p:cNvPr id="4" name="Picture 3" descr="H:\Marketing Materials\Brochures\Machine\Brochure\drafts\TM300i pic.jpg">
            <a:extLst>
              <a:ext uri="{FF2B5EF4-FFF2-40B4-BE49-F238E27FC236}">
                <a16:creationId xmlns:a16="http://schemas.microsoft.com/office/drawing/2014/main" id="{03A29B9F-CB54-4399-8762-F8223493C387}"/>
              </a:ext>
            </a:extLst>
          </p:cNvPr>
          <p:cNvPicPr/>
          <p:nvPr/>
        </p:nvPicPr>
        <p:blipFill>
          <a:blip r:embed="rId2" cstate="print">
            <a:extLst>
              <a:ext uri="{BEBA8EAE-BF5A-486C-A8C5-ECC9F3942E4B}">
                <a14:imgProps xmlns:a14="http://schemas.microsoft.com/office/drawing/2010/main">
                  <a14:imgLayer r:embed="rId3">
                    <a14:imgEffect>
                      <a14:backgroundRemoval t="5948" b="93680" l="2810" r="95550"/>
                    </a14:imgEffect>
                  </a14:imgLayer>
                </a14:imgProps>
              </a:ext>
              <a:ext uri="{28A0092B-C50C-407E-A947-70E740481C1C}">
                <a14:useLocalDpi xmlns:a14="http://schemas.microsoft.com/office/drawing/2010/main" val="0"/>
              </a:ext>
            </a:extLst>
          </a:blip>
          <a:srcRect/>
          <a:stretch>
            <a:fillRect/>
          </a:stretch>
        </p:blipFill>
        <p:spPr bwMode="auto">
          <a:xfrm flipH="1">
            <a:off x="5375188" y="501107"/>
            <a:ext cx="3413479" cy="2390373"/>
          </a:xfrm>
          <a:prstGeom prst="rect">
            <a:avLst/>
          </a:prstGeom>
          <a:noFill/>
          <a:ln>
            <a:noFill/>
          </a:ln>
        </p:spPr>
      </p:pic>
      <p:pic>
        <p:nvPicPr>
          <p:cNvPr id="5" name="Picture 7" descr="C:\Users\rob\Pictures\FRAMECAD\Vill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593" y="2750346"/>
            <a:ext cx="3199074" cy="1800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900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LGS Construction Technology - Benefits</a:t>
            </a:r>
            <a:endParaRPr lang="en-US" b="1" dirty="0"/>
          </a:p>
        </p:txBody>
      </p:sp>
      <p:sp>
        <p:nvSpPr>
          <p:cNvPr id="3" name="Text Placeholder 2"/>
          <p:cNvSpPr>
            <a:spLocks noGrp="1"/>
          </p:cNvSpPr>
          <p:nvPr>
            <p:ph type="body" sz="quarter" idx="11"/>
          </p:nvPr>
        </p:nvSpPr>
        <p:spPr>
          <a:xfrm>
            <a:off x="628779" y="1142796"/>
            <a:ext cx="5253037" cy="4000704"/>
          </a:xfrm>
        </p:spPr>
        <p:txBody>
          <a:bodyPr>
            <a:normAutofit fontScale="92500" lnSpcReduction="10000"/>
          </a:bodyPr>
          <a:lstStyle/>
          <a:p>
            <a:pPr marL="285750" indent="-285750">
              <a:buFont typeface="Wingdings" panose="05000000000000000000" pitchFamily="2" charset="2"/>
              <a:buChar char="v"/>
            </a:pPr>
            <a:r>
              <a:rPr lang="en-US" dirty="0" smtClean="0"/>
              <a:t>Faster Construction Process</a:t>
            </a:r>
          </a:p>
          <a:p>
            <a:pPr marL="285750" indent="-285750">
              <a:buFont typeface="Wingdings" panose="05000000000000000000" pitchFamily="2" charset="2"/>
              <a:buChar char="v"/>
            </a:pPr>
            <a:r>
              <a:rPr lang="en-US" dirty="0" smtClean="0"/>
              <a:t>Steel is 100% Recyclable</a:t>
            </a:r>
          </a:p>
          <a:p>
            <a:pPr marL="285750" indent="-285750">
              <a:buFont typeface="Wingdings" panose="05000000000000000000" pitchFamily="2" charset="2"/>
              <a:buChar char="v"/>
            </a:pPr>
            <a:r>
              <a:rPr lang="en-US" dirty="0" smtClean="0"/>
              <a:t>Steel is </a:t>
            </a:r>
            <a:r>
              <a:rPr lang="en-US" dirty="0" err="1" smtClean="0"/>
              <a:t>Environmentaly</a:t>
            </a:r>
            <a:r>
              <a:rPr lang="en-US" dirty="0" smtClean="0"/>
              <a:t> Friendly</a:t>
            </a:r>
          </a:p>
          <a:p>
            <a:pPr marL="285750" indent="-285750">
              <a:buFont typeface="Wingdings" panose="05000000000000000000" pitchFamily="2" charset="2"/>
              <a:buChar char="v"/>
            </a:pPr>
            <a:r>
              <a:rPr lang="en-US" dirty="0" smtClean="0"/>
              <a:t>Steel has the Best Strength to Weight Ratio</a:t>
            </a:r>
          </a:p>
          <a:p>
            <a:pPr marL="285750" indent="-285750">
              <a:buFont typeface="Wingdings" panose="05000000000000000000" pitchFamily="2" charset="2"/>
              <a:buChar char="v"/>
            </a:pPr>
            <a:r>
              <a:rPr lang="en-US" dirty="0" smtClean="0"/>
              <a:t>GI Steel used in LGS is protected from Corrosion</a:t>
            </a:r>
          </a:p>
          <a:p>
            <a:pPr marL="285750" indent="-285750">
              <a:buFont typeface="Wingdings" panose="05000000000000000000" pitchFamily="2" charset="2"/>
              <a:buChar char="v"/>
            </a:pPr>
            <a:r>
              <a:rPr lang="en-US" dirty="0" smtClean="0"/>
              <a:t>LGS Steel Structures are best suited for Earthquake Prone Zones. </a:t>
            </a:r>
          </a:p>
          <a:p>
            <a:pPr marL="285750" indent="-285750">
              <a:buFont typeface="Wingdings" panose="05000000000000000000" pitchFamily="2" charset="2"/>
              <a:buChar char="v"/>
            </a:pPr>
            <a:r>
              <a:rPr lang="en-US" dirty="0" smtClean="0"/>
              <a:t>Efficient Constructions – No Wastages</a:t>
            </a:r>
          </a:p>
          <a:p>
            <a:pPr marL="285750" indent="-285750">
              <a:buFont typeface="Wingdings" panose="05000000000000000000" pitchFamily="2" charset="2"/>
              <a:buChar char="v"/>
            </a:pPr>
            <a:r>
              <a:rPr lang="en-US" dirty="0" smtClean="0"/>
              <a:t>Green - Guaranteed LEED POINTS </a:t>
            </a:r>
          </a:p>
          <a:p>
            <a:pPr marL="285750" indent="-285750">
              <a:buFont typeface="Wingdings" panose="05000000000000000000" pitchFamily="2" charset="2"/>
              <a:buChar char="v"/>
            </a:pPr>
            <a:r>
              <a:rPr lang="en-US" dirty="0" smtClean="0"/>
              <a:t>Ease of Handling and Transportation</a:t>
            </a:r>
          </a:p>
          <a:p>
            <a:pPr marL="285750" indent="-285750">
              <a:buFont typeface="Wingdings" panose="05000000000000000000" pitchFamily="2" charset="2"/>
              <a:buChar char="v"/>
            </a:pPr>
            <a:r>
              <a:rPr lang="en-US" dirty="0" smtClean="0"/>
              <a:t>Ease of Fabrication and Mass Production</a:t>
            </a:r>
          </a:p>
          <a:p>
            <a:pPr marL="285750" indent="-285750">
              <a:buFont typeface="Wingdings" panose="05000000000000000000" pitchFamily="2" charset="2"/>
              <a:buChar char="v"/>
            </a:pPr>
            <a:r>
              <a:rPr lang="en-US" dirty="0" smtClean="0"/>
              <a:t>Flexibility in Design</a:t>
            </a:r>
          </a:p>
          <a:p>
            <a:pPr marL="285750" indent="-285750">
              <a:buFont typeface="Wingdings" panose="05000000000000000000" pitchFamily="2" charset="2"/>
              <a:buChar char="v"/>
            </a:pPr>
            <a:r>
              <a:rPr lang="en-US" dirty="0" smtClean="0"/>
              <a:t>Smaller Wall Footprint – Gain 7 to 8% Carpet Area</a:t>
            </a:r>
          </a:p>
          <a:p>
            <a:pPr marL="285750" indent="-285750">
              <a:buFont typeface="Wingdings" panose="05000000000000000000" pitchFamily="2" charset="2"/>
              <a:buChar char="v"/>
            </a:pPr>
            <a:endParaRPr lang="en-US" dirty="0" smtClean="0"/>
          </a:p>
        </p:txBody>
      </p:sp>
      <p:pic>
        <p:nvPicPr>
          <p:cNvPr id="5" name="Picture 7" descr="C:\Users\rob\Pictures\FRAMECAD\Vil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9807" y="2971799"/>
            <a:ext cx="2659716" cy="1801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descr="Screen shot 2011-07-26 at 5.42.37 PM.png"/>
          <p:cNvPicPr>
            <a:picLocks noChangeAspect="1"/>
          </p:cNvPicPr>
          <p:nvPr/>
        </p:nvPicPr>
        <p:blipFill>
          <a:blip r:embed="rId3" cstate="print">
            <a:extLst>
              <a:ext uri="{28A0092B-C50C-407E-A947-70E740481C1C}">
                <a14:useLocalDpi xmlns:a14="http://schemas.microsoft.com/office/drawing/2010/main" val="0"/>
              </a:ext>
            </a:extLst>
          </a:blip>
          <a:srcRect l="3691"/>
          <a:stretch>
            <a:fillRect/>
          </a:stretch>
        </p:blipFill>
        <p:spPr bwMode="auto">
          <a:xfrm>
            <a:off x="6039807" y="1074399"/>
            <a:ext cx="2644718" cy="179943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840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Rob\My Documents\My Pictures\FRAMECAD\SFM Photos\manufacture2.bmp"/>
          <p:cNvPicPr>
            <a:picLocks noChangeAspect="1" noChangeArrowheads="1"/>
          </p:cNvPicPr>
          <p:nvPr/>
        </p:nvPicPr>
        <p:blipFill>
          <a:blip r:embed="rId2">
            <a:extLst>
              <a:ext uri="{28A0092B-C50C-407E-A947-70E740481C1C}">
                <a14:useLocalDpi xmlns:a14="http://schemas.microsoft.com/office/drawing/2010/main" val="0"/>
              </a:ext>
            </a:extLst>
          </a:blip>
          <a:srcRect l="2065" t="3284" r="5147" b="4405"/>
          <a:stretch>
            <a:fillRect/>
          </a:stretch>
        </p:blipFill>
        <p:spPr bwMode="auto">
          <a:xfrm>
            <a:off x="6139318" y="1021245"/>
            <a:ext cx="1359298" cy="116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Rob\My Documents\My Pictures\FRAMECAD\SFM Photos\manufacture3.bmp"/>
          <p:cNvPicPr>
            <a:picLocks noChangeAspect="1" noChangeArrowheads="1"/>
          </p:cNvPicPr>
          <p:nvPr/>
        </p:nvPicPr>
        <p:blipFill>
          <a:blip r:embed="rId3">
            <a:extLst>
              <a:ext uri="{28A0092B-C50C-407E-A947-70E740481C1C}">
                <a14:useLocalDpi xmlns:a14="http://schemas.microsoft.com/office/drawing/2010/main" val="0"/>
              </a:ext>
            </a:extLst>
          </a:blip>
          <a:srcRect l="2089" t="2109" r="3793" b="4204"/>
          <a:stretch>
            <a:fillRect/>
          </a:stretch>
        </p:blipFill>
        <p:spPr bwMode="auto">
          <a:xfrm>
            <a:off x="7485101" y="975033"/>
            <a:ext cx="1353740" cy="116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 name="Picture 305"/>
          <p:cNvPicPr>
            <a:picLocks noChangeAspect="1" noChangeArrowheads="1"/>
          </p:cNvPicPr>
          <p:nvPr/>
        </p:nvPicPr>
        <p:blipFill>
          <a:blip r:embed="rId4">
            <a:extLst>
              <a:ext uri="{28A0092B-C50C-407E-A947-70E740481C1C}">
                <a14:useLocalDpi xmlns:a14="http://schemas.microsoft.com/office/drawing/2010/main" val="0"/>
              </a:ext>
            </a:extLst>
          </a:blip>
          <a:srcRect l="45972" t="29134" b="21674"/>
          <a:stretch>
            <a:fillRect/>
          </a:stretch>
        </p:blipFill>
        <p:spPr bwMode="auto">
          <a:xfrm>
            <a:off x="1725816" y="655703"/>
            <a:ext cx="3725942" cy="38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299" name="Picture 298" descr="Stud end notch and dimple.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6847"/>
          <a:stretch>
            <a:fillRect/>
          </a:stretch>
        </p:blipFill>
        <p:spPr bwMode="auto">
          <a:xfrm rot="21415626">
            <a:off x="7180508" y="2447651"/>
            <a:ext cx="1605593" cy="139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 name="Picture 3" descr="C:\Documents and Settings\Rob\My Documents\My Pictures\FRAMECAD\SFM Photos ext\Assemble 001cmpr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8407" y="3874909"/>
            <a:ext cx="1467623" cy="976026"/>
          </a:xfrm>
          <a:prstGeom prst="rect">
            <a:avLst/>
          </a:prstGeom>
          <a:noFill/>
          <a:extLst>
            <a:ext uri="{909E8E84-426E-40DD-AFC4-6F175D3DCCD1}">
              <a14:hiddenFill xmlns:a14="http://schemas.microsoft.com/office/drawing/2010/main">
                <a:solidFill>
                  <a:srgbClr val="FFFFFF"/>
                </a:solidFill>
              </a14:hiddenFill>
            </a:ext>
          </a:extLst>
        </p:spPr>
      </p:pic>
      <p:pic>
        <p:nvPicPr>
          <p:cNvPr id="304" name="Picture 303"/>
          <p:cNvPicPr>
            <a:picLocks noChangeAspect="1" noChangeArrowheads="1"/>
          </p:cNvPicPr>
          <p:nvPr/>
        </p:nvPicPr>
        <p:blipFill>
          <a:blip r:embed="rId4">
            <a:extLst>
              <a:ext uri="{28A0092B-C50C-407E-A947-70E740481C1C}">
                <a14:useLocalDpi xmlns:a14="http://schemas.microsoft.com/office/drawing/2010/main" val="0"/>
              </a:ext>
            </a:extLst>
          </a:blip>
          <a:srcRect l="11198" r="51472" b="79668"/>
          <a:stretch>
            <a:fillRect/>
          </a:stretch>
        </p:blipFill>
        <p:spPr bwMode="auto">
          <a:xfrm>
            <a:off x="5576296" y="2363173"/>
            <a:ext cx="2053369" cy="151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305" name="Picture 304"/>
          <p:cNvPicPr>
            <a:picLocks noChangeAspect="1" noChangeArrowheads="1"/>
          </p:cNvPicPr>
          <p:nvPr/>
        </p:nvPicPr>
        <p:blipFill>
          <a:blip r:embed="rId4">
            <a:extLst>
              <a:ext uri="{28A0092B-C50C-407E-A947-70E740481C1C}">
                <a14:useLocalDpi xmlns:a14="http://schemas.microsoft.com/office/drawing/2010/main" val="0"/>
              </a:ext>
            </a:extLst>
          </a:blip>
          <a:srcRect t="22784" r="54027" b="1764"/>
          <a:stretch>
            <a:fillRect/>
          </a:stretch>
        </p:blipFill>
        <p:spPr bwMode="auto">
          <a:xfrm>
            <a:off x="149744" y="373339"/>
            <a:ext cx="1592260" cy="362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307" name="Picture 2" descr="C:\Documents and Settings\Rob\My Documents\My Pictures\FRAMECAD\SFM Photos ext\Tooling Ops Swag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811"/>
          <a:stretch/>
        </p:blipFill>
        <p:spPr bwMode="auto">
          <a:xfrm>
            <a:off x="6002919" y="3907236"/>
            <a:ext cx="1327449" cy="887132"/>
          </a:xfrm>
          <a:prstGeom prst="rect">
            <a:avLst/>
          </a:prstGeom>
          <a:noFill/>
          <a:extLst>
            <a:ext uri="{909E8E84-426E-40DD-AFC4-6F175D3DCCD1}">
              <a14:hiddenFill xmlns:a14="http://schemas.microsoft.com/office/drawing/2010/main">
                <a:solidFill>
                  <a:srgbClr val="FFFFFF"/>
                </a:solidFill>
              </a14:hiddenFill>
            </a:ext>
          </a:extLst>
        </p:spPr>
      </p:pic>
      <p:sp>
        <p:nvSpPr>
          <p:cNvPr id="313" name="Rectangle 6"/>
          <p:cNvSpPr>
            <a:spLocks noChangeArrowheads="1"/>
          </p:cNvSpPr>
          <p:nvPr/>
        </p:nvSpPr>
        <p:spPr bwMode="auto">
          <a:xfrm>
            <a:off x="1742004" y="94437"/>
            <a:ext cx="7241358" cy="656034"/>
          </a:xfrm>
          <a:prstGeom prst="rect">
            <a:avLst/>
          </a:prstGeom>
          <a:noFill/>
          <a:ln w="9525" algn="ctr">
            <a:noFill/>
            <a:miter lim="800000"/>
            <a:headEnd/>
            <a:tailEnd/>
          </a:ln>
        </p:spPr>
        <p:txBody>
          <a:bodyPr anchor="ctr"/>
          <a:lstStyle/>
          <a:p>
            <a:pPr algn="l"/>
            <a:r>
              <a:rPr lang="en-NZ" sz="2400" b="1" dirty="0" smtClean="0">
                <a:solidFill>
                  <a:schemeClr val="tx2"/>
                </a:solidFill>
              </a:rPr>
              <a:t>Fast and Automated Punching Operations</a:t>
            </a:r>
            <a:endParaRPr lang="en-US" sz="2400" b="1" dirty="0">
              <a:solidFill>
                <a:schemeClr val="tx2"/>
              </a:solidFill>
            </a:endParaRPr>
          </a:p>
        </p:txBody>
      </p:sp>
    </p:spTree>
    <p:extLst>
      <p:ext uri="{BB962C8B-B14F-4D97-AF65-F5344CB8AC3E}">
        <p14:creationId xmlns:p14="http://schemas.microsoft.com/office/powerpoint/2010/main" val="2631240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descr="DSCN300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878"/>
          <a:stretch/>
        </p:blipFill>
        <p:spPr bwMode="auto">
          <a:xfrm>
            <a:off x="1029511" y="839341"/>
            <a:ext cx="2383232" cy="161103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DSCF402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412"/>
          <a:stretch/>
        </p:blipFill>
        <p:spPr bwMode="auto">
          <a:xfrm>
            <a:off x="4910723" y="930777"/>
            <a:ext cx="2720255" cy="16110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SC031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800"/>
          <a:stretch/>
        </p:blipFill>
        <p:spPr bwMode="auto">
          <a:xfrm>
            <a:off x="994747" y="2737527"/>
            <a:ext cx="2452760" cy="153052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118731" y="1508844"/>
            <a:ext cx="171859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500" dirty="0">
                <a:solidFill>
                  <a:schemeClr val="tx1">
                    <a:lumMod val="65000"/>
                    <a:lumOff val="35000"/>
                  </a:schemeClr>
                </a:solidFill>
                <a:latin typeface="+mn-lt"/>
              </a:rPr>
              <a:t>Wall Panels</a:t>
            </a:r>
          </a:p>
        </p:txBody>
      </p:sp>
      <p:sp>
        <p:nvSpPr>
          <p:cNvPr id="9" name="Text Box 9"/>
          <p:cNvSpPr txBox="1">
            <a:spLocks noChangeArrowheads="1"/>
          </p:cNvSpPr>
          <p:nvPr/>
        </p:nvSpPr>
        <p:spPr bwMode="auto">
          <a:xfrm>
            <a:off x="3356587" y="3180058"/>
            <a:ext cx="14267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500" dirty="0">
                <a:solidFill>
                  <a:schemeClr val="tx1">
                    <a:lumMod val="65000"/>
                    <a:lumOff val="35000"/>
                  </a:schemeClr>
                </a:solidFill>
                <a:latin typeface="+mn-lt"/>
              </a:rPr>
              <a:t>Roof Panels</a:t>
            </a:r>
          </a:p>
        </p:txBody>
      </p:sp>
      <p:pic>
        <p:nvPicPr>
          <p:cNvPr id="10" name="Picture 4" descr="DSC0202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6800"/>
          <a:stretch/>
        </p:blipFill>
        <p:spPr bwMode="auto">
          <a:xfrm>
            <a:off x="4910724" y="2774139"/>
            <a:ext cx="2720255" cy="15933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6"/>
          <p:cNvSpPr>
            <a:spLocks noChangeArrowheads="1"/>
          </p:cNvSpPr>
          <p:nvPr/>
        </p:nvSpPr>
        <p:spPr bwMode="auto">
          <a:xfrm>
            <a:off x="1979341" y="86449"/>
            <a:ext cx="8706776" cy="656034"/>
          </a:xfrm>
          <a:prstGeom prst="rect">
            <a:avLst/>
          </a:prstGeom>
          <a:noFill/>
          <a:ln w="9525" algn="ctr">
            <a:noFill/>
            <a:miter lim="800000"/>
            <a:headEnd/>
            <a:tailEnd/>
          </a:ln>
        </p:spPr>
        <p:txBody>
          <a:bodyPr anchor="ctr"/>
          <a:lstStyle/>
          <a:p>
            <a:pPr algn="l"/>
            <a:r>
              <a:rPr lang="en-NZ" sz="2800" dirty="0" smtClean="0">
                <a:solidFill>
                  <a:schemeClr val="tx2"/>
                </a:solidFill>
                <a:latin typeface="+mj-lt"/>
              </a:rPr>
              <a:t>LGS Framing - Applications</a:t>
            </a:r>
            <a:endParaRPr lang="en-US" sz="2800" dirty="0">
              <a:solidFill>
                <a:schemeClr val="tx2"/>
              </a:solidFill>
              <a:latin typeface="+mj-lt"/>
            </a:endParaRPr>
          </a:p>
        </p:txBody>
      </p:sp>
      <p:sp>
        <p:nvSpPr>
          <p:cNvPr id="19" name="Text Box 7"/>
          <p:cNvSpPr txBox="1">
            <a:spLocks noChangeArrowheads="1"/>
          </p:cNvSpPr>
          <p:nvPr/>
        </p:nvSpPr>
        <p:spPr bwMode="auto">
          <a:xfrm>
            <a:off x="7557579" y="1506929"/>
            <a:ext cx="15262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500" dirty="0">
                <a:solidFill>
                  <a:schemeClr val="tx1">
                    <a:lumMod val="65000"/>
                    <a:lumOff val="35000"/>
                  </a:schemeClr>
                </a:solidFill>
                <a:latin typeface="+mn-lt"/>
              </a:rPr>
              <a:t>Roof Trusses</a:t>
            </a:r>
          </a:p>
        </p:txBody>
      </p:sp>
      <p:sp>
        <p:nvSpPr>
          <p:cNvPr id="22" name="Text Box 9"/>
          <p:cNvSpPr txBox="1">
            <a:spLocks noChangeArrowheads="1"/>
          </p:cNvSpPr>
          <p:nvPr/>
        </p:nvSpPr>
        <p:spPr bwMode="auto">
          <a:xfrm>
            <a:off x="7436946" y="2948793"/>
            <a:ext cx="17675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500" dirty="0">
                <a:solidFill>
                  <a:schemeClr val="tx1">
                    <a:lumMod val="65000"/>
                    <a:lumOff val="35000"/>
                  </a:schemeClr>
                </a:solidFill>
                <a:latin typeface="+mn-lt"/>
              </a:rPr>
              <a:t>Webbed Floor Joists</a:t>
            </a:r>
          </a:p>
        </p:txBody>
      </p:sp>
    </p:spTree>
    <p:extLst>
      <p:ext uri="{BB962C8B-B14F-4D97-AF65-F5344CB8AC3E}">
        <p14:creationId xmlns:p14="http://schemas.microsoft.com/office/powerpoint/2010/main" val="1610054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8DC63F"/>
      </a:dk2>
      <a:lt2>
        <a:srgbClr val="E2E3E4"/>
      </a:lt2>
      <a:accent1>
        <a:srgbClr val="8DC63F"/>
      </a:accent1>
      <a:accent2>
        <a:srgbClr val="006A33"/>
      </a:accent2>
      <a:accent3>
        <a:srgbClr val="E1E43C"/>
      </a:accent3>
      <a:accent4>
        <a:srgbClr val="E2E3E4"/>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purl.org/dc/terms/"/>
    <ds:schemaRef ds:uri="http://purl.org/dc/dcmitype/"/>
    <ds:schemaRef ds:uri="http://purl.org/dc/elements/1.1/"/>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schemas.microsoft.com/sharepoint/v3/fields"/>
    <ds:schemaRef ds:uri="http://schemas.microsoft.com/office/2006/metadata/properties"/>
  </ds:schemaRefs>
</ds:datastoreItem>
</file>

<file path=docProps/CustomMKOP.xml><?xml version="1.0" encoding="utf-8"?>
<Properties xmlns="http://schemas.openxmlformats.org/officeDocument/2006/custom-properties" xmlns:vt="http://schemas.openxmlformats.org/officeDocument/2006/docPropsVTypes">
  <property fmtid="{D5CDD505-2E9C-101B-9397-08002B2CF9AE}" pid="2" name="MKProdID">
    <vt:lpwstr>ZMExtensions</vt:lpwstr>
  </property>
  <property fmtid="{D5CDD505-2E9C-101B-9397-08002B2CF9AE}" pid="3" name="SizeBefore">
    <vt:lpwstr>67601610</vt:lpwstr>
  </property>
  <property fmtid="{D5CDD505-2E9C-101B-9397-08002B2CF9AE}" pid="4" name="OptimizationTime">
    <vt:lpwstr>20190320_1420</vt:lpwstr>
  </property>
</Properties>
</file>

<file path=docProps/app.xml><?xml version="1.0" encoding="utf-8"?>
<Properties xmlns="http://schemas.openxmlformats.org/officeDocument/2006/extended-properties" xmlns:vt="http://schemas.openxmlformats.org/officeDocument/2006/docPropsVTypes">
  <Template>5314 FRAM PowerPoint Template-1</Template>
  <TotalTime>4225</TotalTime>
  <Words>1686</Words>
  <Application>Microsoft Office PowerPoint</Application>
  <PresentationFormat>On-screen Show (16:9)</PresentationFormat>
  <Paragraphs>253</Paragraphs>
  <Slides>37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ＭＳ Ｐゴシック</vt:lpstr>
      <vt:lpstr>SimSun</vt:lpstr>
      <vt:lpstr>Arial</vt:lpstr>
      <vt:lpstr>Arial (Headings)</vt:lpstr>
      <vt:lpstr>ArialMT</vt:lpstr>
      <vt:lpstr>Calibri</vt:lpstr>
      <vt:lpstr>Wingdings</vt:lpstr>
      <vt:lpstr>Office Theme</vt:lpstr>
      <vt:lpstr>PowerPoint Presentation</vt:lpstr>
      <vt:lpstr>PowerPoint Presentation</vt:lpstr>
      <vt:lpstr>RCM Group</vt:lpstr>
      <vt:lpstr>RCM Prefabs </vt:lpstr>
      <vt:lpstr>RCM - Technology Support</vt:lpstr>
      <vt:lpstr>Framecad – Technology Support for LGS</vt:lpstr>
      <vt:lpstr>LGS Construction Technology - Benefits</vt:lpstr>
      <vt:lpstr>PowerPoint Presentation</vt:lpstr>
      <vt:lpstr>PowerPoint Presentation</vt:lpstr>
      <vt:lpstr>PowerPoint Presentation</vt:lpstr>
      <vt:lpstr>Form Tile Systems </vt:lpstr>
      <vt:lpstr>How Formtile System improve LGSF Constructions</vt:lpstr>
      <vt:lpstr>CFMI – Formtile Construction Technology</vt:lpstr>
      <vt:lpstr>Concrete Formtile Constructions </vt:lpstr>
      <vt:lpstr>Formtile Panels for Wall Cladding</vt:lpstr>
      <vt:lpstr>Light weight Concrete Insulation</vt:lpstr>
      <vt:lpstr>Mid Segment Residential Projects </vt:lpstr>
      <vt:lpstr>Low Cost Row Housing Projects</vt:lpstr>
      <vt:lpstr>Low Cost Row Housing Projects</vt:lpstr>
      <vt:lpstr>Mass Housing Projects</vt:lpstr>
      <vt:lpstr>Mass Housing Projects</vt:lpstr>
      <vt:lpstr>Premium Segment Houses</vt:lpstr>
      <vt:lpstr>Gated Community Projects</vt:lpstr>
      <vt:lpstr>Residential Buildings</vt:lpstr>
      <vt:lpstr>Commercial Buildings</vt:lpstr>
      <vt:lpstr>Certifications</vt:lpstr>
      <vt:lpstr>How Formtile Systems is Best suitable for India</vt:lpstr>
      <vt:lpstr>Frequently asked Questions</vt:lpstr>
      <vt:lpstr>Frequently asked Questions</vt:lpstr>
      <vt:lpstr>Frequently asked Questions</vt:lpstr>
      <vt:lpstr>Frequently asked Questions</vt:lpstr>
      <vt:lpstr>Frequently asked Questions</vt:lpstr>
      <vt:lpstr>Frequently asked Questions</vt:lpstr>
      <vt:lpstr>Limitations of Formtile LGS Constructions</vt:lpstr>
      <vt:lpstr>PowerPoint Presentation</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Shaw</dc:creator>
  <cp:lastModifiedBy>Balaji Purushotham</cp:lastModifiedBy>
  <cp:revision>129</cp:revision>
  <cp:lastPrinted>2017-08-21T22:26:49Z</cp:lastPrinted>
  <dcterms:created xsi:type="dcterms:W3CDTF">2017-09-14T02:18:49Z</dcterms:created>
  <dcterms:modified xsi:type="dcterms:W3CDTF">2019-03-03T06:24:40Z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