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4658" r:id="rId1"/>
  </p:sldMasterIdLst>
  <p:notesMasterIdLst>
    <p:notesMasterId r:id="rId60"/>
  </p:notesMasterIdLst>
  <p:sldIdLst>
    <p:sldId id="404" r:id="rId2"/>
    <p:sldId id="381" r:id="rId3"/>
    <p:sldId id="405" r:id="rId4"/>
    <p:sldId id="407" r:id="rId5"/>
    <p:sldId id="408" r:id="rId6"/>
    <p:sldId id="430" r:id="rId7"/>
    <p:sldId id="433" r:id="rId8"/>
    <p:sldId id="434" r:id="rId9"/>
    <p:sldId id="431" r:id="rId10"/>
    <p:sldId id="429" r:id="rId11"/>
    <p:sldId id="432" r:id="rId12"/>
    <p:sldId id="435" r:id="rId13"/>
    <p:sldId id="436" r:id="rId14"/>
    <p:sldId id="372" r:id="rId15"/>
    <p:sldId id="411" r:id="rId16"/>
    <p:sldId id="412" r:id="rId17"/>
    <p:sldId id="413" r:id="rId18"/>
    <p:sldId id="419" r:id="rId19"/>
    <p:sldId id="420" r:id="rId20"/>
    <p:sldId id="438" r:id="rId21"/>
    <p:sldId id="439" r:id="rId22"/>
    <p:sldId id="443" r:id="rId23"/>
    <p:sldId id="441" r:id="rId24"/>
    <p:sldId id="442" r:id="rId25"/>
    <p:sldId id="444" r:id="rId26"/>
    <p:sldId id="445" r:id="rId27"/>
    <p:sldId id="446" r:id="rId28"/>
    <p:sldId id="447" r:id="rId29"/>
    <p:sldId id="448" r:id="rId30"/>
    <p:sldId id="449" r:id="rId31"/>
    <p:sldId id="450" r:id="rId32"/>
    <p:sldId id="386" r:id="rId33"/>
    <p:sldId id="354" r:id="rId34"/>
    <p:sldId id="273" r:id="rId35"/>
    <p:sldId id="392" r:id="rId36"/>
    <p:sldId id="389" r:id="rId37"/>
    <p:sldId id="375" r:id="rId38"/>
    <p:sldId id="350" r:id="rId39"/>
    <p:sldId id="353" r:id="rId40"/>
    <p:sldId id="380" r:id="rId41"/>
    <p:sldId id="349" r:id="rId42"/>
    <p:sldId id="393" r:id="rId43"/>
    <p:sldId id="387" r:id="rId44"/>
    <p:sldId id="394" r:id="rId45"/>
    <p:sldId id="391" r:id="rId46"/>
    <p:sldId id="451" r:id="rId47"/>
    <p:sldId id="376" r:id="rId48"/>
    <p:sldId id="364" r:id="rId49"/>
    <p:sldId id="359" r:id="rId50"/>
    <p:sldId id="336" r:id="rId51"/>
    <p:sldId id="360" r:id="rId52"/>
    <p:sldId id="425" r:id="rId53"/>
    <p:sldId id="426" r:id="rId54"/>
    <p:sldId id="421" r:id="rId55"/>
    <p:sldId id="422" r:id="rId56"/>
    <p:sldId id="417" r:id="rId57"/>
    <p:sldId id="427" r:id="rId58"/>
    <p:sldId id="428" r:id="rId59"/>
  </p:sldIdLst>
  <p:sldSz cx="9144000" cy="6858000" type="screen4x3"/>
  <p:notesSz cx="10020300" cy="1444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4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24" autoAdjust="0"/>
  </p:normalViewPr>
  <p:slideViewPr>
    <p:cSldViewPr>
      <p:cViewPr varScale="1">
        <p:scale>
          <a:sx n="63" d="100"/>
          <a:sy n="63" d="100"/>
        </p:scale>
        <p:origin x="1280"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42130" cy="724980"/>
          </a:xfrm>
          <a:prstGeom prst="rect">
            <a:avLst/>
          </a:prstGeom>
        </p:spPr>
        <p:txBody>
          <a:bodyPr vert="horz" lIns="139817" tIns="69908" rIns="139817" bIns="69908" rtlCol="0"/>
          <a:lstStyle>
            <a:lvl1pPr algn="l">
              <a:defRPr sz="1800"/>
            </a:lvl1pPr>
          </a:lstStyle>
          <a:p>
            <a:endParaRPr lang="en-IN"/>
          </a:p>
        </p:txBody>
      </p:sp>
      <p:sp>
        <p:nvSpPr>
          <p:cNvPr id="3" name="Date Placeholder 2"/>
          <p:cNvSpPr>
            <a:spLocks noGrp="1"/>
          </p:cNvSpPr>
          <p:nvPr>
            <p:ph type="dt" idx="1"/>
          </p:nvPr>
        </p:nvSpPr>
        <p:spPr>
          <a:xfrm>
            <a:off x="5675851" y="0"/>
            <a:ext cx="4342130" cy="724980"/>
          </a:xfrm>
          <a:prstGeom prst="rect">
            <a:avLst/>
          </a:prstGeom>
        </p:spPr>
        <p:txBody>
          <a:bodyPr vert="horz" lIns="139817" tIns="69908" rIns="139817" bIns="69908" rtlCol="0"/>
          <a:lstStyle>
            <a:lvl1pPr algn="r">
              <a:defRPr sz="1800"/>
            </a:lvl1pPr>
          </a:lstStyle>
          <a:p>
            <a:fld id="{752B72DF-6DF3-42FC-B6D1-784F9F6DC791}" type="datetimeFigureOut">
              <a:rPr lang="en-IN" smtClean="0"/>
              <a:pPr/>
              <a:t>03-03-2019</a:t>
            </a:fld>
            <a:endParaRPr lang="en-IN"/>
          </a:p>
        </p:txBody>
      </p:sp>
      <p:sp>
        <p:nvSpPr>
          <p:cNvPr id="4" name="Slide Image Placeholder 3"/>
          <p:cNvSpPr>
            <a:spLocks noGrp="1" noRot="1" noChangeAspect="1"/>
          </p:cNvSpPr>
          <p:nvPr>
            <p:ph type="sldImg" idx="2"/>
          </p:nvPr>
        </p:nvSpPr>
        <p:spPr>
          <a:xfrm>
            <a:off x="1758950" y="1804988"/>
            <a:ext cx="6502400" cy="4876800"/>
          </a:xfrm>
          <a:prstGeom prst="rect">
            <a:avLst/>
          </a:prstGeom>
          <a:noFill/>
          <a:ln w="12700">
            <a:solidFill>
              <a:prstClr val="black"/>
            </a:solidFill>
          </a:ln>
        </p:spPr>
        <p:txBody>
          <a:bodyPr vert="horz" lIns="139817" tIns="69908" rIns="139817" bIns="69908" rtlCol="0" anchor="ctr"/>
          <a:lstStyle/>
          <a:p>
            <a:endParaRPr lang="en-IN"/>
          </a:p>
        </p:txBody>
      </p:sp>
      <p:sp>
        <p:nvSpPr>
          <p:cNvPr id="5" name="Notes Placeholder 4"/>
          <p:cNvSpPr>
            <a:spLocks noGrp="1"/>
          </p:cNvSpPr>
          <p:nvPr>
            <p:ph type="body" sz="quarter" idx="3"/>
          </p:nvPr>
        </p:nvSpPr>
        <p:spPr>
          <a:xfrm>
            <a:off x="1002031" y="6953786"/>
            <a:ext cx="8016240" cy="5689461"/>
          </a:xfrm>
          <a:prstGeom prst="rect">
            <a:avLst/>
          </a:prstGeom>
        </p:spPr>
        <p:txBody>
          <a:bodyPr vert="horz" lIns="139817" tIns="69908" rIns="139817" bIns="6990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1" y="13724447"/>
            <a:ext cx="4342130" cy="724979"/>
          </a:xfrm>
          <a:prstGeom prst="rect">
            <a:avLst/>
          </a:prstGeom>
        </p:spPr>
        <p:txBody>
          <a:bodyPr vert="horz" lIns="139817" tIns="69908" rIns="139817" bIns="69908" rtlCol="0" anchor="b"/>
          <a:lstStyle>
            <a:lvl1pPr algn="l">
              <a:defRPr sz="1800"/>
            </a:lvl1pPr>
          </a:lstStyle>
          <a:p>
            <a:endParaRPr lang="en-IN"/>
          </a:p>
        </p:txBody>
      </p:sp>
      <p:sp>
        <p:nvSpPr>
          <p:cNvPr id="7" name="Slide Number Placeholder 6"/>
          <p:cNvSpPr>
            <a:spLocks noGrp="1"/>
          </p:cNvSpPr>
          <p:nvPr>
            <p:ph type="sldNum" sz="quarter" idx="5"/>
          </p:nvPr>
        </p:nvSpPr>
        <p:spPr>
          <a:xfrm>
            <a:off x="5675851" y="13724447"/>
            <a:ext cx="4342130" cy="724979"/>
          </a:xfrm>
          <a:prstGeom prst="rect">
            <a:avLst/>
          </a:prstGeom>
        </p:spPr>
        <p:txBody>
          <a:bodyPr vert="horz" lIns="139817" tIns="69908" rIns="139817" bIns="69908" rtlCol="0" anchor="b"/>
          <a:lstStyle>
            <a:lvl1pPr algn="r">
              <a:defRPr sz="1800"/>
            </a:lvl1pPr>
          </a:lstStyle>
          <a:p>
            <a:fld id="{DA257C09-F322-4357-BAAE-D0FED16B201A}" type="slidenum">
              <a:rPr lang="en-IN" smtClean="0"/>
              <a:pPr/>
              <a:t>‹#›</a:t>
            </a:fld>
            <a:endParaRPr lang="en-IN"/>
          </a:p>
        </p:txBody>
      </p:sp>
    </p:spTree>
    <p:extLst>
      <p:ext uri="{BB962C8B-B14F-4D97-AF65-F5344CB8AC3E}">
        <p14:creationId xmlns:p14="http://schemas.microsoft.com/office/powerpoint/2010/main" val="3759258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3CBAC1F1-44C4-4EF1-8AC9-E5396A118B29}" type="slidenum">
              <a:rPr lang="de-AT"/>
              <a:pPr/>
              <a:t>6</a:t>
            </a:fld>
            <a:endParaRPr lang="de-AT"/>
          </a:p>
        </p:txBody>
      </p:sp>
      <p:sp>
        <p:nvSpPr>
          <p:cNvPr id="115715" name="Rectangle 2"/>
          <p:cNvSpPr>
            <a:spLocks noGrp="1" noChangeArrowheads="1"/>
          </p:cNvSpPr>
          <p:nvPr>
            <p:ph type="body" idx="1"/>
          </p:nvPr>
        </p:nvSpPr>
        <p:spPr>
          <a:xfrm>
            <a:off x="904259" y="4695238"/>
            <a:ext cx="4976458" cy="4458258"/>
          </a:xfrm>
          <a:noFill/>
          <a:ln/>
        </p:spPr>
        <p:txBody>
          <a:bodyPr lIns="94096" tIns="46220" rIns="94096" bIns="46220"/>
          <a:lstStyle/>
          <a:p>
            <a:pPr eaLnBrk="1" hangingPunct="1"/>
            <a:endParaRPr lang="en-GB"/>
          </a:p>
        </p:txBody>
      </p:sp>
      <p:sp>
        <p:nvSpPr>
          <p:cNvPr id="115716" name="Rectangle 3"/>
          <p:cNvSpPr>
            <a:spLocks noGrp="1" noRot="1" noChangeAspect="1" noChangeArrowheads="1" noTextEdit="1"/>
          </p:cNvSpPr>
          <p:nvPr>
            <p:ph type="sldImg"/>
          </p:nvPr>
        </p:nvSpPr>
        <p:spPr>
          <a:xfrm>
            <a:off x="939800" y="746125"/>
            <a:ext cx="4908550" cy="3683000"/>
          </a:xfrm>
          <a:ln w="12700">
            <a:solidFill>
              <a:schemeClr val="tx1"/>
            </a:solidFill>
          </a:ln>
        </p:spPr>
      </p:sp>
    </p:spTree>
    <p:extLst>
      <p:ext uri="{BB962C8B-B14F-4D97-AF65-F5344CB8AC3E}">
        <p14:creationId xmlns:p14="http://schemas.microsoft.com/office/powerpoint/2010/main" val="587089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BDBC7AC2-8917-4C47-BF9D-119CC502CAA0}" type="slidenum">
              <a:rPr lang="de-AT"/>
              <a:pPr/>
              <a:t>7</a:t>
            </a:fld>
            <a:endParaRPr lang="de-AT"/>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1019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FFFC0CB-C136-4CEE-951A-3CEC26CE5A0D}" type="slidenum">
              <a:rPr lang="de-AT"/>
              <a:pPr/>
              <a:t>8</a:t>
            </a:fld>
            <a:endParaRPr lang="de-AT"/>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43381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A176009D-506C-4E4E-9B6A-AC33295DAD2B}" type="slidenum">
              <a:rPr lang="de-AT"/>
              <a:pPr/>
              <a:t>9</a:t>
            </a:fld>
            <a:endParaRPr lang="de-AT"/>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68840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C1A60D02-9EA7-424C-9933-8CD29D14BACE}" type="slidenum">
              <a:rPr lang="de-AT"/>
              <a:pPr/>
              <a:t>10</a:t>
            </a:fld>
            <a:endParaRPr lang="de-AT"/>
          </a:p>
        </p:txBody>
      </p:sp>
      <p:sp>
        <p:nvSpPr>
          <p:cNvPr id="114691" name="Rectangle 2"/>
          <p:cNvSpPr>
            <a:spLocks noGrp="1" noChangeArrowheads="1"/>
          </p:cNvSpPr>
          <p:nvPr>
            <p:ph type="body" idx="1"/>
          </p:nvPr>
        </p:nvSpPr>
        <p:spPr>
          <a:xfrm>
            <a:off x="904259" y="4695238"/>
            <a:ext cx="4976458" cy="4458258"/>
          </a:xfrm>
          <a:noFill/>
          <a:ln/>
        </p:spPr>
        <p:txBody>
          <a:bodyPr lIns="94096" tIns="46220" rIns="94096" bIns="46220"/>
          <a:lstStyle/>
          <a:p>
            <a:pPr eaLnBrk="1" hangingPunct="1"/>
            <a:endParaRPr lang="en-GB"/>
          </a:p>
        </p:txBody>
      </p:sp>
      <p:sp>
        <p:nvSpPr>
          <p:cNvPr id="114692" name="Rectangle 3"/>
          <p:cNvSpPr>
            <a:spLocks noGrp="1" noRot="1" noChangeAspect="1" noChangeArrowheads="1" noTextEdit="1"/>
          </p:cNvSpPr>
          <p:nvPr>
            <p:ph type="sldImg"/>
          </p:nvPr>
        </p:nvSpPr>
        <p:spPr>
          <a:xfrm>
            <a:off x="939800" y="746125"/>
            <a:ext cx="4908550" cy="3683000"/>
          </a:xfrm>
          <a:ln w="12700">
            <a:solidFill>
              <a:schemeClr val="tx1"/>
            </a:solidFill>
          </a:ln>
        </p:spPr>
      </p:sp>
    </p:spTree>
    <p:extLst>
      <p:ext uri="{BB962C8B-B14F-4D97-AF65-F5344CB8AC3E}">
        <p14:creationId xmlns:p14="http://schemas.microsoft.com/office/powerpoint/2010/main" val="283242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A52710DD-BC3A-47FD-9ACE-93CF1A5379E7}" type="slidenum">
              <a:rPr lang="de-AT"/>
              <a:pPr/>
              <a:t>11</a:t>
            </a:fld>
            <a:endParaRPr lang="de-AT"/>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73521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21D69BBA-6728-4370-932A-05C91F6F5620}" type="slidenum">
              <a:rPr lang="de-AT"/>
              <a:pPr/>
              <a:t>12</a:t>
            </a:fld>
            <a:endParaRPr lang="de-AT"/>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43020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04158D40-B53A-4F31-B088-5EDBBB88AB5B}" type="slidenum">
              <a:rPr lang="de-AT"/>
              <a:pPr/>
              <a:t>13</a:t>
            </a:fld>
            <a:endParaRPr lang="de-AT"/>
          </a:p>
        </p:txBody>
      </p:sp>
      <p:sp>
        <p:nvSpPr>
          <p:cNvPr id="112643" name="Rectangle 2"/>
          <p:cNvSpPr>
            <a:spLocks noGrp="1" noRot="1" noChangeAspect="1" noChangeArrowheads="1" noTextEdit="1"/>
          </p:cNvSpPr>
          <p:nvPr>
            <p:ph type="sldImg"/>
          </p:nvPr>
        </p:nvSpPr>
        <p:spPr>
          <a:xfrm>
            <a:off x="1096963" y="863600"/>
            <a:ext cx="4591050" cy="3444875"/>
          </a:xfrm>
          <a:solidFill>
            <a:srgbClr val="FFFFFF"/>
          </a:solidFill>
          <a:ln/>
        </p:spPr>
      </p:sp>
      <p:sp>
        <p:nvSpPr>
          <p:cNvPr id="112644" name="Rectangle 3"/>
          <p:cNvSpPr>
            <a:spLocks noGrp="1" noChangeArrowheads="1"/>
          </p:cNvSpPr>
          <p:nvPr>
            <p:ph type="body" idx="1"/>
          </p:nvPr>
        </p:nvSpPr>
        <p:spPr>
          <a:xfrm>
            <a:off x="1055980" y="4838954"/>
            <a:ext cx="4974941" cy="4150950"/>
          </a:xfrm>
          <a:solidFill>
            <a:srgbClr val="FFFFFF"/>
          </a:solidFill>
          <a:ln>
            <a:solidFill>
              <a:srgbClr val="000000"/>
            </a:solidFill>
          </a:ln>
        </p:spPr>
        <p:txBody>
          <a:bodyPr/>
          <a:lstStyle/>
          <a:p>
            <a:pPr eaLnBrk="1" hangingPunct="1"/>
            <a:endParaRPr lang="de-AT"/>
          </a:p>
        </p:txBody>
      </p:sp>
    </p:spTree>
    <p:extLst>
      <p:ext uri="{BB962C8B-B14F-4D97-AF65-F5344CB8AC3E}">
        <p14:creationId xmlns:p14="http://schemas.microsoft.com/office/powerpoint/2010/main" val="673790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A257C09-F322-4357-BAAE-D0FED16B201A}" type="slidenum">
              <a:rPr lang="en-IN" smtClean="0"/>
              <a:pPr/>
              <a:t>57</a:t>
            </a:fld>
            <a:endParaRPr lang="en-IN"/>
          </a:p>
        </p:txBody>
      </p:sp>
    </p:spTree>
    <p:extLst>
      <p:ext uri="{BB962C8B-B14F-4D97-AF65-F5344CB8AC3E}">
        <p14:creationId xmlns:p14="http://schemas.microsoft.com/office/powerpoint/2010/main" val="279313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91DCD03E-AF36-4C72-930A-4564FCBE47F7}" type="datetimeFigureOut">
              <a:rPr lang="en-IN" smtClean="0"/>
              <a:pPr/>
              <a:t>03-03-2019</a:t>
            </a:fld>
            <a:endParaRPr lang="en-IN" dirty="0"/>
          </a:p>
        </p:txBody>
      </p:sp>
      <p:sp>
        <p:nvSpPr>
          <p:cNvPr id="17" name="Footer Placeholder 16"/>
          <p:cNvSpPr>
            <a:spLocks noGrp="1"/>
          </p:cNvSpPr>
          <p:nvPr>
            <p:ph type="ftr" sz="quarter" idx="11"/>
          </p:nvPr>
        </p:nvSpPr>
        <p:spPr/>
        <p:txBody>
          <a:bodyPr/>
          <a:lstStyle/>
          <a:p>
            <a:endParaRPr lang="en-IN"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F3E6E1B1-FEBF-473C-94E4-9FE71233CFAA}" type="slidenum">
              <a:rPr lang="en-IN" smtClean="0"/>
              <a:pPr/>
              <a:t>‹#›</a:t>
            </a:fld>
            <a:endParaRPr lang="en-IN"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DCD03E-AF36-4C72-930A-4564FCBE47F7}" type="datetimeFigureOut">
              <a:rPr lang="en-IN" smtClean="0"/>
              <a:pPr/>
              <a:t>03-03-2019</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F3E6E1B1-FEBF-473C-94E4-9FE71233CFAA}" type="slidenum">
              <a:rPr lang="en-IN" smtClean="0"/>
              <a:pPr/>
              <a:t>‹#›</a:t>
            </a:fld>
            <a:endParaRPr lang="en-I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DCD03E-AF36-4C72-930A-4564FCBE47F7}" type="datetimeFigureOut">
              <a:rPr lang="en-IN" smtClean="0"/>
              <a:pPr/>
              <a:t>03-03-2019</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F3E6E1B1-FEBF-473C-94E4-9FE71233CFAA}" type="slidenum">
              <a:rPr lang="en-IN" smtClean="0"/>
              <a:pPr/>
              <a:t>‹#›</a:t>
            </a:fld>
            <a:endParaRPr lang="en-I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el und Text über Inhalt">
    <p:spTree>
      <p:nvGrpSpPr>
        <p:cNvPr id="1" name=""/>
        <p:cNvGrpSpPr/>
        <p:nvPr/>
      </p:nvGrpSpPr>
      <p:grpSpPr>
        <a:xfrm>
          <a:off x="0" y="0"/>
          <a:ext cx="0" cy="0"/>
          <a:chOff x="0" y="0"/>
          <a:chExt cx="0" cy="0"/>
        </a:xfrm>
      </p:grpSpPr>
      <p:sp>
        <p:nvSpPr>
          <p:cNvPr id="2" name="Titel 1"/>
          <p:cNvSpPr>
            <a:spLocks noGrp="1"/>
          </p:cNvSpPr>
          <p:nvPr>
            <p:ph type="title"/>
          </p:nvPr>
        </p:nvSpPr>
        <p:spPr>
          <a:xfrm>
            <a:off x="1144389" y="304732"/>
            <a:ext cx="5675914" cy="1145910"/>
          </a:xfrm>
        </p:spPr>
        <p:txBody>
          <a:bodyPr/>
          <a:lstStyle/>
          <a:p>
            <a:r>
              <a:rPr lang="de-DE"/>
              <a:t>Titelmasterformat durch Klicken bearbeiten</a:t>
            </a:r>
            <a:endParaRPr lang="en-US"/>
          </a:p>
        </p:txBody>
      </p:sp>
      <p:sp>
        <p:nvSpPr>
          <p:cNvPr id="3" name="Textplatzhalter 2"/>
          <p:cNvSpPr>
            <a:spLocks noGrp="1"/>
          </p:cNvSpPr>
          <p:nvPr>
            <p:ph type="body" sz="half" idx="1"/>
          </p:nvPr>
        </p:nvSpPr>
        <p:spPr>
          <a:xfrm>
            <a:off x="1144389" y="1674428"/>
            <a:ext cx="7498048" cy="2141041"/>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1144389" y="3967831"/>
            <a:ext cx="7498048" cy="2141042"/>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2053350223"/>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5"/>
          </p:nvPr>
        </p:nvSpPr>
        <p:spPr/>
        <p:txBody>
          <a:bodyPr/>
          <a:lstStyle/>
          <a:p>
            <a:fld id="{91DCD03E-AF36-4C72-930A-4564FCBE47F7}" type="datetimeFigureOut">
              <a:rPr lang="en-IN" smtClean="0"/>
              <a:t>03-03-2019</a:t>
            </a:fld>
            <a:endParaRPr lang="en-IN" dirty="0"/>
          </a:p>
        </p:txBody>
      </p:sp>
      <p:sp>
        <p:nvSpPr>
          <p:cNvPr id="12" name="Slide Number Placeholder 11"/>
          <p:cNvSpPr>
            <a:spLocks noGrp="1"/>
          </p:cNvSpPr>
          <p:nvPr>
            <p:ph type="sldNum" sz="quarter" idx="16"/>
          </p:nvPr>
        </p:nvSpPr>
        <p:spPr/>
        <p:txBody>
          <a:bodyPr/>
          <a:lstStyle/>
          <a:p>
            <a:fld id="{F3E6E1B1-FEBF-473C-94E4-9FE71233CFAA}" type="slidenum">
              <a:rPr lang="en-IN" smtClean="0"/>
              <a:t>‹#›</a:t>
            </a:fld>
            <a:endParaRPr lang="en-IN" dirty="0"/>
          </a:p>
        </p:txBody>
      </p:sp>
      <p:sp>
        <p:nvSpPr>
          <p:cNvPr id="13" name="Footer Placeholder 12"/>
          <p:cNvSpPr>
            <a:spLocks noGrp="1"/>
          </p:cNvSpPr>
          <p:nvPr>
            <p:ph type="ftr" sz="quarter" idx="17"/>
          </p:nvPr>
        </p:nvSpPr>
        <p:spPr/>
        <p:txBody>
          <a:bodyPr/>
          <a:lstStyle/>
          <a:p>
            <a:endParaRPr lang="en-IN" dirty="0"/>
          </a:p>
        </p:txBody>
      </p:sp>
      <p:sp>
        <p:nvSpPr>
          <p:cNvPr id="16" name="Title 1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6999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91DCD03E-AF36-4C72-930A-4564FCBE47F7}" type="datetimeFigureOut">
              <a:rPr lang="en-IN" smtClean="0"/>
              <a:t>03-03-2019</a:t>
            </a:fld>
            <a:endParaRPr lang="en-IN" dirty="0"/>
          </a:p>
        </p:txBody>
      </p:sp>
      <p:sp>
        <p:nvSpPr>
          <p:cNvPr id="12" name="Slide Number Placeholder 11"/>
          <p:cNvSpPr>
            <a:spLocks noGrp="1"/>
          </p:cNvSpPr>
          <p:nvPr>
            <p:ph type="sldNum" sz="quarter" idx="15"/>
          </p:nvPr>
        </p:nvSpPr>
        <p:spPr/>
        <p:txBody>
          <a:bodyPr/>
          <a:lstStyle/>
          <a:p>
            <a:fld id="{F3E6E1B1-FEBF-473C-94E4-9FE71233CFAA}" type="slidenum">
              <a:rPr lang="en-IN" smtClean="0"/>
              <a:t>‹#›</a:t>
            </a:fld>
            <a:endParaRPr lang="en-IN" dirty="0"/>
          </a:p>
        </p:txBody>
      </p:sp>
      <p:sp>
        <p:nvSpPr>
          <p:cNvPr id="13" name="Footer Placeholder 12"/>
          <p:cNvSpPr>
            <a:spLocks noGrp="1"/>
          </p:cNvSpPr>
          <p:nvPr>
            <p:ph type="ftr" sz="quarter" idx="16"/>
          </p:nvPr>
        </p:nvSpPr>
        <p:spPr/>
        <p:txBody>
          <a:bodyPr/>
          <a:lstStyle/>
          <a:p>
            <a:endParaRPr lang="en-IN" dirty="0"/>
          </a:p>
        </p:txBody>
      </p:sp>
    </p:spTree>
    <p:extLst>
      <p:ext uri="{BB962C8B-B14F-4D97-AF65-F5344CB8AC3E}">
        <p14:creationId xmlns:p14="http://schemas.microsoft.com/office/powerpoint/2010/main" val="1761817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1DCD03E-AF36-4C72-930A-4564FCBE47F7}" type="datetimeFigureOut">
              <a:rPr lang="en-IN" smtClean="0"/>
              <a:pPr/>
              <a:t>03-03-2019</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F3E6E1B1-FEBF-473C-94E4-9FE71233CFAA}" type="slidenum">
              <a:rPr lang="en-IN" smtClean="0"/>
              <a:pPr/>
              <a:t>‹#›</a:t>
            </a:fld>
            <a:endParaRPr lang="en-IN"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1DCD03E-AF36-4C72-930A-4564FCBE47F7}" type="datetimeFigureOut">
              <a:rPr lang="en-IN" smtClean="0"/>
              <a:pPr/>
              <a:t>03-03-2019</a:t>
            </a:fld>
            <a:endParaRPr lang="en-IN" dirty="0"/>
          </a:p>
        </p:txBody>
      </p:sp>
      <p:sp>
        <p:nvSpPr>
          <p:cNvPr id="5" name="Footer Placeholder 4"/>
          <p:cNvSpPr>
            <a:spLocks noGrp="1"/>
          </p:cNvSpPr>
          <p:nvPr>
            <p:ph type="ftr" sz="quarter" idx="11"/>
          </p:nvPr>
        </p:nvSpPr>
        <p:spPr>
          <a:xfrm>
            <a:off x="800100" y="6172200"/>
            <a:ext cx="4000500" cy="457200"/>
          </a:xfrm>
        </p:spPr>
        <p:txBody>
          <a:bodyPr/>
          <a:lstStyle/>
          <a:p>
            <a:endParaRPr lang="en-IN"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F3E6E1B1-FEBF-473C-94E4-9FE71233CFAA}" type="slidenum">
              <a:rPr lang="en-IN" smtClean="0"/>
              <a:pPr/>
              <a:t>‹#›</a:t>
            </a:fld>
            <a:endParaRPr lang="en-IN" dirty="0"/>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1DCD03E-AF36-4C72-930A-4564FCBE47F7}" type="datetimeFigureOut">
              <a:rPr lang="en-IN" smtClean="0"/>
              <a:pPr/>
              <a:t>03-03-2019</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F3E6E1B1-FEBF-473C-94E4-9FE71233CFAA}" type="slidenum">
              <a:rPr lang="en-IN" smtClean="0"/>
              <a:pPr/>
              <a:t>‹#›</a:t>
            </a:fld>
            <a:endParaRPr lang="en-IN"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91DCD03E-AF36-4C72-930A-4564FCBE47F7}" type="datetimeFigureOut">
              <a:rPr lang="en-IN" smtClean="0"/>
              <a:pPr/>
              <a:t>03-03-2019</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F3E6E1B1-FEBF-473C-94E4-9FE71233CFAA}" type="slidenum">
              <a:rPr lang="en-IN" smtClean="0"/>
              <a:pPr/>
              <a:t>‹#›</a:t>
            </a:fld>
            <a:endParaRPr lang="en-IN"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1DCD03E-AF36-4C72-930A-4564FCBE47F7}" type="datetimeFigureOut">
              <a:rPr lang="en-IN" smtClean="0"/>
              <a:pPr/>
              <a:t>03-03-2019</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F3E6E1B1-FEBF-473C-94E4-9FE71233CFAA}" type="slidenum">
              <a:rPr lang="en-IN" smtClean="0"/>
              <a:pPr/>
              <a:t>‹#›</a:t>
            </a:fld>
            <a:endParaRPr lang="en-IN" dirty="0"/>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CD03E-AF36-4C72-930A-4564FCBE47F7}" type="datetimeFigureOut">
              <a:rPr lang="en-IN" smtClean="0"/>
              <a:pPr/>
              <a:t>03-03-2019</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F3E6E1B1-FEBF-473C-94E4-9FE71233CFAA}" type="slidenum">
              <a:rPr lang="en-IN" smtClean="0"/>
              <a:pPr/>
              <a:t>‹#›</a:t>
            </a:fld>
            <a:endParaRPr lang="en-IN" dirty="0"/>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1DCD03E-AF36-4C72-930A-4564FCBE47F7}" type="datetimeFigureOut">
              <a:rPr lang="en-IN" smtClean="0"/>
              <a:pPr/>
              <a:t>03-03-2019</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F3E6E1B1-FEBF-473C-94E4-9FE71233CFAA}" type="slidenum">
              <a:rPr lang="en-IN" smtClean="0"/>
              <a:pPr/>
              <a:t>‹#›</a:t>
            </a:fld>
            <a:endParaRPr lang="en-IN"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1DCD03E-AF36-4C72-930A-4564FCBE47F7}" type="datetimeFigureOut">
              <a:rPr lang="en-IN" smtClean="0"/>
              <a:pPr/>
              <a:t>03-03-2019</a:t>
            </a:fld>
            <a:endParaRPr lang="en-IN"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F3E6E1B1-FEBF-473C-94E4-9FE71233CFAA}" type="slidenum">
              <a:rPr lang="en-IN" smtClean="0"/>
              <a:pPr/>
              <a:t>‹#›</a:t>
            </a:fld>
            <a:endParaRPr lang="en-IN"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91DCD03E-AF36-4C72-930A-4564FCBE47F7}" type="datetimeFigureOut">
              <a:rPr lang="en-IN" smtClean="0"/>
              <a:pPr/>
              <a:t>03-03-2019</a:t>
            </a:fld>
            <a:endParaRPr lang="en-IN"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IN"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F3E6E1B1-FEBF-473C-94E4-9FE71233CFAA}"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 id="2147484670" r:id="rId12"/>
    <p:sldLayoutId id="2147484671" r:id="rId13"/>
    <p:sldLayoutId id="2147484672" r:id="rId14"/>
  </p:sldLayoutIdLst>
  <p:transition spd="med">
    <p:wipe dir="r"/>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Site%20Visit%20Video%20+%20Images/Images/Bihar%20Police%20Nigam%20Barracks%20at%20Shri%20Nitish%20Kumar%20(CM%20-%20Bihar)/00%20Foundation.jpg" TargetMode="External"/><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46.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47.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5.emf"/><Relationship Id="rId1" Type="http://schemas.openxmlformats.org/officeDocument/2006/relationships/slideLayout" Target="../slideLayouts/slideLayout2.xml"/><Relationship Id="rId4" Type="http://schemas.openxmlformats.org/officeDocument/2006/relationships/image" Target="../media/image127.emf"/></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5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0.emf"/></Relationships>
</file>

<file path=ppt/slides/_rels/slide57.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18" Type="http://schemas.openxmlformats.org/officeDocument/2006/relationships/image" Target="../media/image156.png"/><Relationship Id="rId26" Type="http://schemas.openxmlformats.org/officeDocument/2006/relationships/image" Target="../media/image164.jpeg"/><Relationship Id="rId3" Type="http://schemas.openxmlformats.org/officeDocument/2006/relationships/image" Target="../media/image141.png"/><Relationship Id="rId21" Type="http://schemas.openxmlformats.org/officeDocument/2006/relationships/image" Target="../media/image159.png"/><Relationship Id="rId7" Type="http://schemas.openxmlformats.org/officeDocument/2006/relationships/image" Target="../media/image145.png"/><Relationship Id="rId12" Type="http://schemas.openxmlformats.org/officeDocument/2006/relationships/image" Target="../media/image150.gif"/><Relationship Id="rId17" Type="http://schemas.openxmlformats.org/officeDocument/2006/relationships/image" Target="../media/image155.png"/><Relationship Id="rId25" Type="http://schemas.openxmlformats.org/officeDocument/2006/relationships/image" Target="../media/image163.png"/><Relationship Id="rId2" Type="http://schemas.openxmlformats.org/officeDocument/2006/relationships/notesSlide" Target="../notesSlides/notesSlide9.xml"/><Relationship Id="rId16" Type="http://schemas.openxmlformats.org/officeDocument/2006/relationships/image" Target="../media/image154.png"/><Relationship Id="rId20" Type="http://schemas.openxmlformats.org/officeDocument/2006/relationships/image" Target="../media/image158.png"/><Relationship Id="rId29"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media/image144.jpeg"/><Relationship Id="rId11" Type="http://schemas.openxmlformats.org/officeDocument/2006/relationships/image" Target="../media/image149.png"/><Relationship Id="rId24" Type="http://schemas.openxmlformats.org/officeDocument/2006/relationships/image" Target="../media/image162.png"/><Relationship Id="rId5" Type="http://schemas.openxmlformats.org/officeDocument/2006/relationships/image" Target="../media/image143.jpeg"/><Relationship Id="rId15" Type="http://schemas.openxmlformats.org/officeDocument/2006/relationships/image" Target="../media/image153.jpeg"/><Relationship Id="rId23" Type="http://schemas.openxmlformats.org/officeDocument/2006/relationships/image" Target="../media/image161.png"/><Relationship Id="rId28" Type="http://schemas.openxmlformats.org/officeDocument/2006/relationships/image" Target="../media/image166.png"/><Relationship Id="rId10" Type="http://schemas.openxmlformats.org/officeDocument/2006/relationships/image" Target="../media/image148.png"/><Relationship Id="rId19" Type="http://schemas.openxmlformats.org/officeDocument/2006/relationships/image" Target="../media/image157.jpeg"/><Relationship Id="rId4" Type="http://schemas.openxmlformats.org/officeDocument/2006/relationships/image" Target="../media/image142.png"/><Relationship Id="rId9" Type="http://schemas.openxmlformats.org/officeDocument/2006/relationships/image" Target="../media/image147.jpeg"/><Relationship Id="rId14" Type="http://schemas.openxmlformats.org/officeDocument/2006/relationships/image" Target="../media/image152.jpeg"/><Relationship Id="rId22" Type="http://schemas.openxmlformats.org/officeDocument/2006/relationships/image" Target="../media/image160.png"/><Relationship Id="rId27" Type="http://schemas.openxmlformats.org/officeDocument/2006/relationships/image" Target="../media/image16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link%20folder/MPEG%20Earthquake%20Kazakhstan,1_21.mpg" TargetMode="External"/><Relationship Id="rId5" Type="http://schemas.openxmlformats.org/officeDocument/2006/relationships/hyperlink" Target="link%20folder/V16e%20-%20Earthquake%20Test,%20Model%201%20to%206.pdf"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035D03-8ECB-41C0-A49A-1911AD585743}"/>
              </a:ext>
            </a:extLst>
          </p:cNvPr>
          <p:cNvSpPr/>
          <p:nvPr/>
        </p:nvSpPr>
        <p:spPr>
          <a:xfrm>
            <a:off x="76200" y="1135797"/>
            <a:ext cx="8991600" cy="12264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000" dirty="0"/>
              <a:t>QUIKBUILD</a:t>
            </a:r>
            <a:endParaRPr lang="en-IN" sz="3600" dirty="0"/>
          </a:p>
        </p:txBody>
      </p:sp>
      <p:sp>
        <p:nvSpPr>
          <p:cNvPr id="3" name="TextBox 2">
            <a:extLst>
              <a:ext uri="{FF2B5EF4-FFF2-40B4-BE49-F238E27FC236}">
                <a16:creationId xmlns:a16="http://schemas.microsoft.com/office/drawing/2014/main" id="{9D957ADC-3F24-4027-90EA-412378F0FF35}"/>
              </a:ext>
            </a:extLst>
          </p:cNvPr>
          <p:cNvSpPr txBox="1"/>
          <p:nvPr/>
        </p:nvSpPr>
        <p:spPr>
          <a:xfrm>
            <a:off x="2819400" y="2362200"/>
            <a:ext cx="3604160" cy="523220"/>
          </a:xfrm>
          <a:prstGeom prst="rect">
            <a:avLst/>
          </a:prstGeom>
          <a:noFill/>
        </p:spPr>
        <p:txBody>
          <a:bodyPr wrap="square" rtlCol="0">
            <a:spAutoFit/>
          </a:bodyPr>
          <a:lstStyle/>
          <a:p>
            <a:pPr algn="ctr"/>
            <a:r>
              <a:rPr lang="en-IN" sz="2800" b="1" dirty="0">
                <a:solidFill>
                  <a:schemeClr val="accent1">
                    <a:lumMod val="75000"/>
                  </a:schemeClr>
                </a:solidFill>
              </a:rPr>
              <a:t>BEARDSELL LIMITED</a:t>
            </a:r>
          </a:p>
        </p:txBody>
      </p:sp>
      <p:pic>
        <p:nvPicPr>
          <p:cNvPr id="6" name="Picture 5" descr="A house with trees in the background&#10;&#10;Description generated with very high confidence">
            <a:extLst>
              <a:ext uri="{FF2B5EF4-FFF2-40B4-BE49-F238E27FC236}">
                <a16:creationId xmlns:a16="http://schemas.microsoft.com/office/drawing/2014/main" id="{27FE6E23-451A-48BA-A664-936DBC255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86" y="3461086"/>
            <a:ext cx="3926708" cy="2217569"/>
          </a:xfrm>
          <a:prstGeom prst="rect">
            <a:avLst/>
          </a:prstGeom>
          <a:ln>
            <a:solidFill>
              <a:schemeClr val="accent1"/>
            </a:solidFill>
          </a:ln>
        </p:spPr>
      </p:pic>
      <p:pic>
        <p:nvPicPr>
          <p:cNvPr id="8" name="Picture 7" descr="A large white house&#10;&#10;Description generated with very high confidence">
            <a:extLst>
              <a:ext uri="{FF2B5EF4-FFF2-40B4-BE49-F238E27FC236}">
                <a16:creationId xmlns:a16="http://schemas.microsoft.com/office/drawing/2014/main" id="{CC8C3F2B-6477-4CCD-AB4D-BBE8E2D7F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837" y="3461087"/>
            <a:ext cx="4951827" cy="2217569"/>
          </a:xfrm>
          <a:prstGeom prst="rect">
            <a:avLst/>
          </a:prstGeom>
          <a:ln>
            <a:solidFill>
              <a:schemeClr val="accent1"/>
            </a:solidFill>
          </a:ln>
        </p:spPr>
      </p:pic>
      <p:sp>
        <p:nvSpPr>
          <p:cNvPr id="5" name="TextBox 4">
            <a:extLst>
              <a:ext uri="{FF2B5EF4-FFF2-40B4-BE49-F238E27FC236}">
                <a16:creationId xmlns:a16="http://schemas.microsoft.com/office/drawing/2014/main" id="{F3769446-36DD-4D50-8F31-3DCF6504B82E}"/>
              </a:ext>
            </a:extLst>
          </p:cNvPr>
          <p:cNvSpPr txBox="1"/>
          <p:nvPr/>
        </p:nvSpPr>
        <p:spPr>
          <a:xfrm>
            <a:off x="1143000" y="5862318"/>
            <a:ext cx="6629400" cy="646331"/>
          </a:xfrm>
          <a:prstGeom prst="rect">
            <a:avLst/>
          </a:prstGeom>
          <a:noFill/>
        </p:spPr>
        <p:txBody>
          <a:bodyPr wrap="square" rtlCol="0">
            <a:spAutoFit/>
          </a:bodyPr>
          <a:lstStyle/>
          <a:p>
            <a:pPr algn="ctr"/>
            <a:r>
              <a:rPr lang="en-IN" dirty="0"/>
              <a:t>TECHNOLOGY FOR SPEED, THERMAL COMFORT, STRENGTH, DURABILITY AND SUBSTAINABILITY.</a:t>
            </a:r>
          </a:p>
        </p:txBody>
      </p:sp>
    </p:spTree>
    <p:extLst>
      <p:ext uri="{BB962C8B-B14F-4D97-AF65-F5344CB8AC3E}">
        <p14:creationId xmlns:p14="http://schemas.microsoft.com/office/powerpoint/2010/main" val="1968978684"/>
      </p:ext>
    </p:extLst>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Deekaay\Desktop\CPWD_Green Design_T.R - Copy.jpg"/>
          <p:cNvPicPr>
            <a:picLocks noChangeAspect="1" noChangeArrowheads="1"/>
          </p:cNvPicPr>
          <p:nvPr/>
        </p:nvPicPr>
        <p:blipFill>
          <a:blip r:embed="rId3" cstate="print"/>
          <a:srcRect/>
          <a:stretch>
            <a:fillRect/>
          </a:stretch>
        </p:blipFill>
        <p:spPr bwMode="auto">
          <a:xfrm>
            <a:off x="391177" y="608120"/>
            <a:ext cx="8473067" cy="5469894"/>
          </a:xfrm>
          <a:prstGeom prst="rect">
            <a:avLst/>
          </a:prstGeom>
          <a:noFill/>
        </p:spPr>
      </p:pic>
      <p:sp>
        <p:nvSpPr>
          <p:cNvPr id="28674" name="Rectangle 2"/>
          <p:cNvSpPr>
            <a:spLocks noGrp="1" noChangeArrowheads="1"/>
          </p:cNvSpPr>
          <p:nvPr>
            <p:ph type="title"/>
          </p:nvPr>
        </p:nvSpPr>
        <p:spPr>
          <a:xfrm>
            <a:off x="609723" y="0"/>
            <a:ext cx="8534013" cy="685800"/>
          </a:xfrm>
          <a:noFill/>
        </p:spPr>
        <p:txBody>
          <a:bodyPr wrap="square" lIns="90440" tIns="44426" rIns="90440" bIns="44426" anchor="b" anchorCtr="0">
            <a:normAutofit fontScale="90000"/>
          </a:bodyPr>
          <a:lstStyle/>
          <a:p>
            <a:pPr eaLnBrk="1" hangingPunct="1"/>
            <a:r>
              <a:rPr lang="en-GB" b="1" dirty="0">
                <a:effectLst>
                  <a:outerShdw blurRad="38100" dist="38100" dir="2700000" algn="tl">
                    <a:srgbClr val="000000">
                      <a:alpha val="43137"/>
                    </a:srgbClr>
                  </a:outerShdw>
                </a:effectLst>
              </a:rPr>
              <a:t>Thermal Insulation</a:t>
            </a:r>
          </a:p>
        </p:txBody>
      </p:sp>
      <p:sp>
        <p:nvSpPr>
          <p:cNvPr id="28679" name="Rectangle 7"/>
          <p:cNvSpPr>
            <a:spLocks noChangeArrowheads="1"/>
          </p:cNvSpPr>
          <p:nvPr/>
        </p:nvSpPr>
        <p:spPr bwMode="auto">
          <a:xfrm>
            <a:off x="1014286" y="5906147"/>
            <a:ext cx="7849958" cy="779987"/>
          </a:xfrm>
          <a:prstGeom prst="rect">
            <a:avLst/>
          </a:prstGeom>
          <a:noFill/>
          <a:ln w="12700">
            <a:noFill/>
            <a:miter lim="800000"/>
            <a:headEnd/>
            <a:tailEnd/>
          </a:ln>
        </p:spPr>
        <p:txBody>
          <a:bodyPr lIns="90440" tIns="44426" rIns="90440" bIns="44426"/>
          <a:lstStyle/>
          <a:p>
            <a:pPr marL="477646" indent="-477646" algn="r" eaLnBrk="0" hangingPunct="0">
              <a:spcBef>
                <a:spcPct val="20000"/>
              </a:spcBef>
              <a:buFont typeface="Symbol"/>
              <a:buChar char="®"/>
              <a:tabLst>
                <a:tab pos="476061" algn="l"/>
              </a:tabLst>
            </a:pPr>
            <a:r>
              <a:rPr lang="en-GB" sz="1600" b="1" dirty="0">
                <a:latin typeface="Arial" charset="0"/>
              </a:rPr>
              <a:t>Reduced costs </a:t>
            </a:r>
            <a:r>
              <a:rPr lang="en-GB" sz="1600" dirty="0">
                <a:latin typeface="Arial" charset="0"/>
              </a:rPr>
              <a:t>for A/C systems</a:t>
            </a:r>
          </a:p>
          <a:p>
            <a:pPr marL="477646" indent="-477646" algn="r" eaLnBrk="0" hangingPunct="0">
              <a:spcBef>
                <a:spcPct val="20000"/>
              </a:spcBef>
              <a:buFont typeface="Symbol"/>
              <a:buChar char="®"/>
              <a:tabLst>
                <a:tab pos="476061" algn="l"/>
              </a:tabLst>
            </a:pPr>
            <a:r>
              <a:rPr lang="en-GB" sz="1600" dirty="0">
                <a:latin typeface="Arial" charset="0"/>
              </a:rPr>
              <a:t>Reduced </a:t>
            </a:r>
            <a:r>
              <a:rPr lang="en-GB" sz="1600" b="1" dirty="0">
                <a:latin typeface="Arial" charset="0"/>
              </a:rPr>
              <a:t>Operating Costs </a:t>
            </a:r>
          </a:p>
          <a:p>
            <a:pPr marL="477646" indent="-477646" algn="r" eaLnBrk="0" hangingPunct="0">
              <a:spcBef>
                <a:spcPct val="20000"/>
              </a:spcBef>
              <a:buFont typeface="Symbol"/>
              <a:buChar char="®"/>
              <a:tabLst>
                <a:tab pos="476061" algn="l"/>
              </a:tabLst>
            </a:pPr>
            <a:r>
              <a:rPr lang="en-GB" sz="1600" dirty="0">
                <a:latin typeface="Arial" charset="0"/>
              </a:rPr>
              <a:t>More </a:t>
            </a:r>
            <a:r>
              <a:rPr lang="en-GB" sz="1600" b="1" dirty="0">
                <a:latin typeface="Arial" charset="0"/>
              </a:rPr>
              <a:t>Carpet Area</a:t>
            </a:r>
            <a:r>
              <a:rPr lang="en-GB" dirty="0">
                <a:latin typeface="Arial" charset="0"/>
              </a:rPr>
              <a:t>.</a:t>
            </a:r>
          </a:p>
        </p:txBody>
      </p:sp>
    </p:spTree>
    <p:extLst>
      <p:ext uri="{BB962C8B-B14F-4D97-AF65-F5344CB8AC3E}">
        <p14:creationId xmlns:p14="http://schemas.microsoft.com/office/powerpoint/2010/main" val="318903799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p:cNvPicPr>
            <a:picLocks noChangeAspect="1" noChangeArrowheads="1"/>
          </p:cNvPicPr>
          <p:nvPr/>
        </p:nvPicPr>
        <p:blipFill>
          <a:blip r:embed="rId3" cstate="print"/>
          <a:srcRect/>
          <a:stretch>
            <a:fillRect/>
          </a:stretch>
        </p:blipFill>
        <p:spPr bwMode="auto">
          <a:xfrm>
            <a:off x="1843484" y="3588530"/>
            <a:ext cx="3215837" cy="2969289"/>
          </a:xfrm>
          <a:prstGeom prst="rect">
            <a:avLst/>
          </a:prstGeom>
          <a:noFill/>
          <a:ln w="9525">
            <a:noFill/>
            <a:miter lim="800000"/>
            <a:headEnd/>
            <a:tailEnd/>
          </a:ln>
        </p:spPr>
      </p:pic>
      <p:pic>
        <p:nvPicPr>
          <p:cNvPr id="13314" name="Picture 2" descr="slide0190_image032"/>
          <p:cNvPicPr>
            <a:picLocks noChangeAspect="1" noChangeArrowheads="1"/>
          </p:cNvPicPr>
          <p:nvPr/>
        </p:nvPicPr>
        <p:blipFill>
          <a:blip r:embed="rId4" cstate="print">
            <a:lum bright="-10000"/>
          </a:blip>
          <a:srcRect/>
          <a:stretch>
            <a:fillRect/>
          </a:stretch>
        </p:blipFill>
        <p:spPr bwMode="auto">
          <a:xfrm>
            <a:off x="5142846" y="0"/>
            <a:ext cx="4000890" cy="6858000"/>
          </a:xfrm>
          <a:prstGeom prst="rect">
            <a:avLst/>
          </a:prstGeom>
          <a:noFill/>
          <a:ln w="9525">
            <a:noFill/>
            <a:miter lim="800000"/>
            <a:headEnd/>
            <a:tailEnd/>
          </a:ln>
        </p:spPr>
      </p:pic>
      <p:sp>
        <p:nvSpPr>
          <p:cNvPr id="13315" name="Rectangle 3"/>
          <p:cNvSpPr>
            <a:spLocks noGrp="1" noChangeArrowheads="1"/>
          </p:cNvSpPr>
          <p:nvPr>
            <p:ph type="title"/>
          </p:nvPr>
        </p:nvSpPr>
        <p:spPr>
          <a:xfrm>
            <a:off x="265" y="0"/>
            <a:ext cx="9143471" cy="1145910"/>
          </a:xfrm>
        </p:spPr>
        <p:txBody>
          <a:bodyPr/>
          <a:lstStyle/>
          <a:p>
            <a:pPr algn="l" eaLnBrk="1" hangingPunct="1"/>
            <a:r>
              <a:rPr lang="de-AT" b="1" dirty="0">
                <a:effectLst>
                  <a:outerShdw blurRad="38100" dist="38100" dir="2700000" algn="tl">
                    <a:srgbClr val="000000">
                      <a:alpha val="43137"/>
                    </a:srgbClr>
                  </a:outerShdw>
                </a:effectLst>
              </a:rPr>
              <a:t>Sound Insulation</a:t>
            </a:r>
          </a:p>
        </p:txBody>
      </p:sp>
      <p:sp>
        <p:nvSpPr>
          <p:cNvPr id="13316" name="Rectangle 4"/>
          <p:cNvSpPr>
            <a:spLocks noGrp="1" noChangeArrowheads="1"/>
          </p:cNvSpPr>
          <p:nvPr>
            <p:ph type="body" sz="half" idx="1"/>
          </p:nvPr>
        </p:nvSpPr>
        <p:spPr>
          <a:xfrm>
            <a:off x="384810" y="869396"/>
            <a:ext cx="4507457" cy="4497934"/>
          </a:xfrm>
        </p:spPr>
        <p:txBody>
          <a:bodyPr>
            <a:normAutofit/>
          </a:bodyPr>
          <a:lstStyle/>
          <a:p>
            <a:pPr>
              <a:spcBef>
                <a:spcPct val="0"/>
              </a:spcBef>
              <a:spcAft>
                <a:spcPct val="10000"/>
              </a:spcAft>
              <a:tabLst>
                <a:tab pos="6185601" algn="r"/>
              </a:tabLst>
            </a:pPr>
            <a:r>
              <a:rPr lang="de-AT" sz="2799" dirty="0"/>
              <a:t>Average sound reduction:	</a:t>
            </a:r>
            <a:br>
              <a:rPr lang="de-AT" sz="2799" dirty="0"/>
            </a:br>
            <a:r>
              <a:rPr lang="de-AT" sz="2799" dirty="0"/>
              <a:t>R = 46-50 dB</a:t>
            </a:r>
          </a:p>
          <a:p>
            <a:pPr>
              <a:spcBef>
                <a:spcPct val="0"/>
              </a:spcBef>
              <a:spcAft>
                <a:spcPct val="10000"/>
              </a:spcAft>
              <a:tabLst>
                <a:tab pos="6185601" algn="r"/>
              </a:tabLst>
            </a:pPr>
            <a:r>
              <a:rPr lang="de-AT" sz="2799" dirty="0"/>
              <a:t>combined with dry walls:	</a:t>
            </a:r>
            <a:br>
              <a:rPr lang="de-AT" sz="2799" dirty="0"/>
            </a:br>
            <a:r>
              <a:rPr lang="de-AT" sz="2799" dirty="0"/>
              <a:t>R = 58-61 dB</a:t>
            </a:r>
          </a:p>
        </p:txBody>
      </p:sp>
      <p:pic>
        <p:nvPicPr>
          <p:cNvPr id="13317" name="Picture 5" descr="schall_4"/>
          <p:cNvPicPr>
            <a:picLocks noChangeAspect="1" noChangeArrowheads="1"/>
          </p:cNvPicPr>
          <p:nvPr/>
        </p:nvPicPr>
        <p:blipFill>
          <a:blip r:embed="rId5" cstate="print"/>
          <a:srcRect/>
          <a:stretch>
            <a:fillRect/>
          </a:stretch>
        </p:blipFill>
        <p:spPr bwMode="auto">
          <a:xfrm>
            <a:off x="7086812" y="2678491"/>
            <a:ext cx="2056924" cy="495185"/>
          </a:xfrm>
          <a:prstGeom prst="rect">
            <a:avLst/>
          </a:prstGeom>
          <a:solidFill>
            <a:srgbClr val="FFEDCA"/>
          </a:solidFill>
          <a:ln w="9525">
            <a:noFill/>
            <a:miter lim="800000"/>
            <a:headEnd/>
            <a:tailEnd/>
          </a:ln>
        </p:spPr>
      </p:pic>
      <p:sp>
        <p:nvSpPr>
          <p:cNvPr id="13318" name="Line 6"/>
          <p:cNvSpPr>
            <a:spLocks noChangeShapeType="1"/>
          </p:cNvSpPr>
          <p:nvPr/>
        </p:nvSpPr>
        <p:spPr bwMode="auto">
          <a:xfrm flipH="1" flipV="1">
            <a:off x="7690421" y="3037457"/>
            <a:ext cx="463443" cy="488837"/>
          </a:xfrm>
          <a:prstGeom prst="line">
            <a:avLst/>
          </a:prstGeom>
          <a:noFill/>
          <a:ln w="19050">
            <a:solidFill>
              <a:srgbClr val="FF0000"/>
            </a:solidFill>
            <a:round/>
            <a:headEnd/>
            <a:tailEnd type="triangle" w="med" len="med"/>
          </a:ln>
        </p:spPr>
        <p:txBody>
          <a:bodyPr lIns="91401" tIns="45701" rIns="91401" bIns="45701"/>
          <a:lstStyle/>
          <a:p>
            <a:endParaRPr lang="en-IN"/>
          </a:p>
        </p:txBody>
      </p:sp>
    </p:spTree>
    <p:extLst>
      <p:ext uri="{BB962C8B-B14F-4D97-AF65-F5344CB8AC3E}">
        <p14:creationId xmlns:p14="http://schemas.microsoft.com/office/powerpoint/2010/main" val="345061096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65" y="0"/>
            <a:ext cx="9143471" cy="1145910"/>
          </a:xfrm>
        </p:spPr>
        <p:txBody>
          <a:bodyPr/>
          <a:lstStyle/>
          <a:p>
            <a:pPr algn="ctr" eaLnBrk="1" hangingPunct="1"/>
            <a:r>
              <a:rPr lang="en-GB" b="1" dirty="0">
                <a:effectLst>
                  <a:outerShdw blurRad="38100" dist="38100" dir="2700000" algn="tl">
                    <a:srgbClr val="000000">
                      <a:alpha val="43137"/>
                    </a:srgbClr>
                  </a:outerShdw>
                </a:effectLst>
              </a:rPr>
              <a:t>Other Advantages</a:t>
            </a:r>
          </a:p>
        </p:txBody>
      </p:sp>
      <p:sp>
        <p:nvSpPr>
          <p:cNvPr id="35843" name="Rectangle 3"/>
          <p:cNvSpPr>
            <a:spLocks noGrp="1" noChangeArrowheads="1"/>
          </p:cNvSpPr>
          <p:nvPr>
            <p:ph type="body" sz="half" idx="1"/>
          </p:nvPr>
        </p:nvSpPr>
        <p:spPr>
          <a:xfrm>
            <a:off x="609723" y="1674428"/>
            <a:ext cx="8534013" cy="4497934"/>
          </a:xfrm>
        </p:spPr>
        <p:txBody>
          <a:bodyPr>
            <a:normAutofit/>
          </a:bodyPr>
          <a:lstStyle/>
          <a:p>
            <a:pPr eaLnBrk="1" hangingPunct="1"/>
            <a:r>
              <a:rPr lang="en-GB" sz="2799" dirty="0"/>
              <a:t>Less Water Absorption </a:t>
            </a:r>
          </a:p>
          <a:p>
            <a:pPr eaLnBrk="1" hangingPunct="1"/>
            <a:r>
              <a:rPr lang="en-GB" sz="2799" dirty="0"/>
              <a:t>Termite Resistance</a:t>
            </a:r>
          </a:p>
          <a:p>
            <a:pPr eaLnBrk="1" hangingPunct="1"/>
            <a:r>
              <a:rPr lang="en-GB" sz="2799" dirty="0"/>
              <a:t>Structurally Stable Construction</a:t>
            </a:r>
          </a:p>
          <a:p>
            <a:pPr eaLnBrk="1" hangingPunct="1"/>
            <a:r>
              <a:rPr lang="en-GB" sz="2799" dirty="0"/>
              <a:t>Use Of Prefabricated Elements Produced On An Industrial Scale (Thus, Low Cost &amp; Better Quality)</a:t>
            </a:r>
          </a:p>
          <a:p>
            <a:pPr eaLnBrk="1" hangingPunct="1"/>
            <a:r>
              <a:rPr lang="en-GB" sz="2799" dirty="0"/>
              <a:t>Minimum Equipments Are Required For Installation (No Cranes)</a:t>
            </a:r>
          </a:p>
        </p:txBody>
      </p:sp>
    </p:spTree>
    <p:extLst>
      <p:ext uri="{BB962C8B-B14F-4D97-AF65-F5344CB8AC3E}">
        <p14:creationId xmlns:p14="http://schemas.microsoft.com/office/powerpoint/2010/main" val="331072035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6" descr="slide0118_image070"/>
          <p:cNvPicPr>
            <a:picLocks noChangeAspect="1" noChangeArrowheads="1"/>
          </p:cNvPicPr>
          <p:nvPr/>
        </p:nvPicPr>
        <p:blipFill>
          <a:blip r:embed="rId3" cstate="print"/>
          <a:srcRect/>
          <a:stretch>
            <a:fillRect/>
          </a:stretch>
        </p:blipFill>
        <p:spPr bwMode="auto">
          <a:xfrm>
            <a:off x="5436194" y="1956461"/>
            <a:ext cx="3631606" cy="2085492"/>
          </a:xfrm>
          <a:prstGeom prst="rect">
            <a:avLst/>
          </a:prstGeom>
          <a:noFill/>
          <a:ln w="9525">
            <a:noFill/>
            <a:miter lim="800000"/>
            <a:headEnd/>
            <a:tailEnd/>
          </a:ln>
        </p:spPr>
      </p:pic>
      <p:pic>
        <p:nvPicPr>
          <p:cNvPr id="26627" name="Picture 19" descr="pi_16"/>
          <p:cNvPicPr>
            <a:picLocks noChangeAspect="1" noChangeArrowheads="1"/>
          </p:cNvPicPr>
          <p:nvPr/>
        </p:nvPicPr>
        <p:blipFill>
          <a:blip r:embed="rId4" cstate="print"/>
          <a:srcRect/>
          <a:stretch>
            <a:fillRect/>
          </a:stretch>
        </p:blipFill>
        <p:spPr bwMode="auto">
          <a:xfrm>
            <a:off x="76200" y="1937533"/>
            <a:ext cx="2719005" cy="4011513"/>
          </a:xfrm>
          <a:prstGeom prst="rect">
            <a:avLst/>
          </a:prstGeom>
          <a:noFill/>
          <a:ln w="9525">
            <a:noFill/>
            <a:miter lim="800000"/>
            <a:headEnd/>
            <a:tailEnd/>
          </a:ln>
        </p:spPr>
      </p:pic>
      <p:pic>
        <p:nvPicPr>
          <p:cNvPr id="26628" name="Picture 33"/>
          <p:cNvPicPr>
            <a:picLocks noChangeAspect="1" noChangeArrowheads="1"/>
          </p:cNvPicPr>
          <p:nvPr/>
        </p:nvPicPr>
        <p:blipFill>
          <a:blip r:embed="rId5" cstate="print"/>
          <a:srcRect/>
          <a:stretch>
            <a:fillRect/>
          </a:stretch>
        </p:blipFill>
        <p:spPr bwMode="auto">
          <a:xfrm>
            <a:off x="2815530" y="1944407"/>
            <a:ext cx="2639401" cy="2085492"/>
          </a:xfrm>
          <a:prstGeom prst="rect">
            <a:avLst/>
          </a:prstGeom>
          <a:noFill/>
          <a:ln w="9525">
            <a:noFill/>
            <a:miter lim="800000"/>
            <a:headEnd/>
            <a:tailEnd/>
          </a:ln>
        </p:spPr>
      </p:pic>
      <p:pic>
        <p:nvPicPr>
          <p:cNvPr id="26629" name="Picture 34"/>
          <p:cNvPicPr>
            <a:picLocks noChangeAspect="1" noChangeArrowheads="1"/>
          </p:cNvPicPr>
          <p:nvPr/>
        </p:nvPicPr>
        <p:blipFill>
          <a:blip r:embed="rId6" cstate="print"/>
          <a:srcRect/>
          <a:stretch>
            <a:fillRect/>
          </a:stretch>
        </p:blipFill>
        <p:spPr bwMode="auto">
          <a:xfrm>
            <a:off x="2774596" y="4028237"/>
            <a:ext cx="3959895" cy="1936302"/>
          </a:xfrm>
          <a:prstGeom prst="rect">
            <a:avLst/>
          </a:prstGeom>
          <a:noFill/>
          <a:ln w="9525">
            <a:noFill/>
            <a:miter lim="800000"/>
            <a:headEnd/>
            <a:tailEnd/>
          </a:ln>
        </p:spPr>
      </p:pic>
      <p:pic>
        <p:nvPicPr>
          <p:cNvPr id="26630" name="Picture 35"/>
          <p:cNvPicPr>
            <a:picLocks noChangeAspect="1" noChangeArrowheads="1"/>
          </p:cNvPicPr>
          <p:nvPr/>
        </p:nvPicPr>
        <p:blipFill>
          <a:blip r:embed="rId7" cstate="print"/>
          <a:srcRect/>
          <a:stretch>
            <a:fillRect/>
          </a:stretch>
        </p:blipFill>
        <p:spPr bwMode="auto">
          <a:xfrm>
            <a:off x="5788538" y="4026012"/>
            <a:ext cx="3279262" cy="1952173"/>
          </a:xfrm>
          <a:prstGeom prst="rect">
            <a:avLst/>
          </a:prstGeom>
          <a:noFill/>
          <a:ln w="9525">
            <a:noFill/>
            <a:miter lim="800000"/>
            <a:headEnd/>
            <a:tailEnd/>
          </a:ln>
        </p:spPr>
      </p:pic>
      <p:sp>
        <p:nvSpPr>
          <p:cNvPr id="26632" name="Rectangle 5"/>
          <p:cNvSpPr>
            <a:spLocks noGrp="1" noChangeArrowheads="1"/>
          </p:cNvSpPr>
          <p:nvPr>
            <p:ph idx="1"/>
          </p:nvPr>
        </p:nvSpPr>
        <p:spPr>
          <a:xfrm>
            <a:off x="518760" y="980486"/>
            <a:ext cx="8624976" cy="1171373"/>
          </a:xfrm>
        </p:spPr>
        <p:txBody>
          <a:bodyPr>
            <a:normAutofit/>
          </a:bodyPr>
          <a:lstStyle/>
          <a:p>
            <a:pPr marL="0" indent="0"/>
            <a:r>
              <a:rPr lang="en-GB" sz="2799" dirty="0"/>
              <a:t> No Special Tools Required</a:t>
            </a:r>
          </a:p>
          <a:p>
            <a:pPr marL="0" indent="0"/>
            <a:r>
              <a:rPr lang="en-GB" sz="2799" dirty="0"/>
              <a:t> Simple Step-by-Step Procedure</a:t>
            </a:r>
          </a:p>
        </p:txBody>
      </p:sp>
      <p:sp>
        <p:nvSpPr>
          <p:cNvPr id="26631" name="Rectangle 4"/>
          <p:cNvSpPr>
            <a:spLocks noGrp="1" noChangeArrowheads="1"/>
          </p:cNvSpPr>
          <p:nvPr>
            <p:ph type="title"/>
          </p:nvPr>
        </p:nvSpPr>
        <p:spPr>
          <a:xfrm>
            <a:off x="265" y="0"/>
            <a:ext cx="9143471" cy="1071314"/>
          </a:xfrm>
          <a:noFill/>
        </p:spPr>
        <p:txBody>
          <a:bodyPr>
            <a:noAutofit/>
          </a:bodyPr>
          <a:lstStyle/>
          <a:p>
            <a:pPr algn="ctr" eaLnBrk="1" hangingPunct="1"/>
            <a:r>
              <a:rPr lang="en-GB" b="1" dirty="0">
                <a:effectLst>
                  <a:outerShdw blurRad="38100" dist="38100" dir="2700000" algn="tl">
                    <a:srgbClr val="000000">
                      <a:alpha val="43137"/>
                    </a:srgbClr>
                  </a:outerShdw>
                </a:effectLst>
              </a:rPr>
              <a:t>Simple Installation Process</a:t>
            </a:r>
          </a:p>
        </p:txBody>
      </p:sp>
      <p:sp>
        <p:nvSpPr>
          <p:cNvPr id="130068" name="Text Box 20"/>
          <p:cNvSpPr txBox="1">
            <a:spLocks noChangeArrowheads="1"/>
          </p:cNvSpPr>
          <p:nvPr/>
        </p:nvSpPr>
        <p:spPr bwMode="auto">
          <a:xfrm>
            <a:off x="1074755" y="2906040"/>
            <a:ext cx="1458082" cy="369223"/>
          </a:xfrm>
          <a:prstGeom prst="rect">
            <a:avLst/>
          </a:prstGeom>
          <a:noFill/>
          <a:ln w="12700">
            <a:noFill/>
            <a:miter lim="800000"/>
            <a:headEnd/>
            <a:tailEnd/>
          </a:ln>
          <a:effectLst>
            <a:outerShdw dist="35921" dir="2700000" algn="ctr" rotWithShape="0">
              <a:schemeClr val="tx1"/>
            </a:outerShdw>
          </a:effectLst>
        </p:spPr>
        <p:txBody>
          <a:bodyPr wrap="none" lIns="91391" tIns="45697" rIns="91391" bIns="45697">
            <a:spAutoFit/>
          </a:bodyPr>
          <a:lstStyle/>
          <a:p>
            <a:pPr eaLnBrk="0" hangingPunct="0">
              <a:defRPr/>
            </a:pPr>
            <a:r>
              <a:rPr lang="de-AT" b="1" dirty="0">
                <a:solidFill>
                  <a:schemeClr val="bg1"/>
                </a:solidFill>
                <a:latin typeface="Arial" charset="0"/>
              </a:rPr>
              <a:t>Wall Panels</a:t>
            </a:r>
          </a:p>
        </p:txBody>
      </p:sp>
      <p:sp>
        <p:nvSpPr>
          <p:cNvPr id="130069" name="Text Box 21"/>
          <p:cNvSpPr txBox="1">
            <a:spLocks noChangeArrowheads="1"/>
          </p:cNvSpPr>
          <p:nvPr/>
        </p:nvSpPr>
        <p:spPr bwMode="auto">
          <a:xfrm>
            <a:off x="2895196" y="2441011"/>
            <a:ext cx="2133367" cy="369223"/>
          </a:xfrm>
          <a:prstGeom prst="rect">
            <a:avLst/>
          </a:prstGeom>
          <a:noFill/>
          <a:ln w="12700">
            <a:noFill/>
            <a:miter lim="800000"/>
            <a:headEnd/>
            <a:tailEnd/>
          </a:ln>
          <a:effectLst>
            <a:outerShdw dist="35921" dir="2700000" algn="ctr" rotWithShape="0">
              <a:schemeClr val="tx1"/>
            </a:outerShdw>
          </a:effectLst>
        </p:spPr>
        <p:txBody>
          <a:bodyPr wrap="none" lIns="91391" tIns="45697" rIns="91391" bIns="45697">
            <a:spAutoFit/>
          </a:bodyPr>
          <a:lstStyle/>
          <a:p>
            <a:pPr eaLnBrk="0" hangingPunct="0">
              <a:defRPr/>
            </a:pPr>
            <a:r>
              <a:rPr lang="de-AT" b="1">
                <a:solidFill>
                  <a:schemeClr val="bg1"/>
                </a:solidFill>
                <a:latin typeface="Arial" charset="0"/>
              </a:rPr>
              <a:t>Panel Connection</a:t>
            </a:r>
          </a:p>
        </p:txBody>
      </p:sp>
      <p:sp>
        <p:nvSpPr>
          <p:cNvPr id="130070" name="Line 22"/>
          <p:cNvSpPr>
            <a:spLocks noChangeShapeType="1"/>
          </p:cNvSpPr>
          <p:nvPr/>
        </p:nvSpPr>
        <p:spPr bwMode="auto">
          <a:xfrm flipV="1">
            <a:off x="2590465" y="3304412"/>
            <a:ext cx="807851" cy="138081"/>
          </a:xfrm>
          <a:prstGeom prst="line">
            <a:avLst/>
          </a:prstGeom>
          <a:noFill/>
          <a:ln w="38100">
            <a:solidFill>
              <a:schemeClr val="tx1"/>
            </a:solidFill>
            <a:round/>
            <a:headEnd/>
            <a:tailEnd type="stealth" w="lg" len="lg"/>
          </a:ln>
          <a:effectLst>
            <a:outerShdw dist="45791" dir="3378596" algn="ctr" rotWithShape="0">
              <a:schemeClr val="bg1">
                <a:alpha val="50000"/>
              </a:schemeClr>
            </a:outerShdw>
          </a:effectLst>
        </p:spPr>
        <p:txBody>
          <a:bodyPr lIns="91401" tIns="45701" rIns="91401" bIns="45701"/>
          <a:lstStyle/>
          <a:p>
            <a:pPr>
              <a:defRPr/>
            </a:pPr>
            <a:endParaRPr lang="en-US"/>
          </a:p>
        </p:txBody>
      </p:sp>
      <p:sp>
        <p:nvSpPr>
          <p:cNvPr id="130071" name="Line 23"/>
          <p:cNvSpPr>
            <a:spLocks noChangeShapeType="1"/>
          </p:cNvSpPr>
          <p:nvPr/>
        </p:nvSpPr>
        <p:spPr bwMode="auto">
          <a:xfrm>
            <a:off x="3809385" y="4040839"/>
            <a:ext cx="442810" cy="642789"/>
          </a:xfrm>
          <a:prstGeom prst="line">
            <a:avLst/>
          </a:prstGeom>
          <a:noFill/>
          <a:ln w="38100">
            <a:solidFill>
              <a:schemeClr val="tx1"/>
            </a:solidFill>
            <a:round/>
            <a:headEnd/>
            <a:tailEnd type="stealth" w="lg" len="lg"/>
          </a:ln>
          <a:effectLst>
            <a:outerShdw dist="68392" dir="4091915" algn="ctr" rotWithShape="0">
              <a:schemeClr val="bg1">
                <a:alpha val="50000"/>
              </a:schemeClr>
            </a:outerShdw>
          </a:effectLst>
        </p:spPr>
        <p:txBody>
          <a:bodyPr lIns="91401" tIns="45701" rIns="91401" bIns="45701"/>
          <a:lstStyle/>
          <a:p>
            <a:pPr>
              <a:defRPr/>
            </a:pPr>
            <a:endParaRPr lang="en-US"/>
          </a:p>
        </p:txBody>
      </p:sp>
      <p:sp>
        <p:nvSpPr>
          <p:cNvPr id="130072" name="Line 24"/>
          <p:cNvSpPr>
            <a:spLocks noChangeShapeType="1"/>
          </p:cNvSpPr>
          <p:nvPr/>
        </p:nvSpPr>
        <p:spPr bwMode="auto">
          <a:xfrm flipV="1">
            <a:off x="5182253" y="3963070"/>
            <a:ext cx="684054" cy="531689"/>
          </a:xfrm>
          <a:prstGeom prst="line">
            <a:avLst/>
          </a:prstGeom>
          <a:noFill/>
          <a:ln w="38100">
            <a:solidFill>
              <a:schemeClr val="tx1"/>
            </a:solidFill>
            <a:round/>
            <a:headEnd/>
            <a:tailEnd type="stealth" w="lg" len="lg"/>
          </a:ln>
          <a:effectLst>
            <a:outerShdw dist="35921" dir="2700000" algn="ctr" rotWithShape="0">
              <a:schemeClr val="bg1">
                <a:alpha val="50000"/>
              </a:schemeClr>
            </a:outerShdw>
          </a:effectLst>
        </p:spPr>
        <p:txBody>
          <a:bodyPr lIns="91401" tIns="45701" rIns="91401" bIns="45701"/>
          <a:lstStyle/>
          <a:p>
            <a:pPr>
              <a:defRPr/>
            </a:pPr>
            <a:endParaRPr lang="en-US"/>
          </a:p>
        </p:txBody>
      </p:sp>
      <p:sp>
        <p:nvSpPr>
          <p:cNvPr id="130073" name="Text Box 25"/>
          <p:cNvSpPr txBox="1">
            <a:spLocks noChangeArrowheads="1"/>
          </p:cNvSpPr>
          <p:nvPr/>
        </p:nvSpPr>
        <p:spPr bwMode="auto">
          <a:xfrm>
            <a:off x="3355462" y="5029623"/>
            <a:ext cx="1479494" cy="369223"/>
          </a:xfrm>
          <a:prstGeom prst="rect">
            <a:avLst/>
          </a:prstGeom>
          <a:noFill/>
          <a:ln w="12700">
            <a:noFill/>
            <a:miter lim="800000"/>
            <a:headEnd/>
            <a:tailEnd/>
          </a:ln>
          <a:effectLst>
            <a:outerShdw dist="35921" dir="2700000" algn="ctr" rotWithShape="0">
              <a:schemeClr val="tx1"/>
            </a:outerShdw>
          </a:effectLst>
        </p:spPr>
        <p:txBody>
          <a:bodyPr wrap="none" lIns="91391" tIns="45697" rIns="91391" bIns="45697">
            <a:spAutoFit/>
          </a:bodyPr>
          <a:lstStyle/>
          <a:p>
            <a:pPr eaLnBrk="0" hangingPunct="0">
              <a:defRPr/>
            </a:pPr>
            <a:r>
              <a:rPr lang="de-AT" b="1">
                <a:solidFill>
                  <a:schemeClr val="bg1"/>
                </a:solidFill>
                <a:effectLst>
                  <a:outerShdw blurRad="38100" dist="38100" dir="2700000" algn="tl">
                    <a:srgbClr val="C0C0C0"/>
                  </a:outerShdw>
                </a:effectLst>
                <a:latin typeface="Arial" charset="0"/>
              </a:rPr>
              <a:t>Slab Panels</a:t>
            </a:r>
          </a:p>
        </p:txBody>
      </p:sp>
      <p:sp>
        <p:nvSpPr>
          <p:cNvPr id="130074" name="Text Box 26"/>
          <p:cNvSpPr txBox="1">
            <a:spLocks noChangeArrowheads="1"/>
          </p:cNvSpPr>
          <p:nvPr/>
        </p:nvSpPr>
        <p:spPr bwMode="auto">
          <a:xfrm>
            <a:off x="6248806" y="4342396"/>
            <a:ext cx="1248714" cy="369223"/>
          </a:xfrm>
          <a:prstGeom prst="rect">
            <a:avLst/>
          </a:prstGeom>
          <a:noFill/>
          <a:ln w="12700">
            <a:noFill/>
            <a:miter lim="800000"/>
            <a:headEnd/>
            <a:tailEnd/>
          </a:ln>
          <a:effectLst>
            <a:outerShdw dist="35921" dir="2700000" algn="ctr" rotWithShape="0">
              <a:schemeClr val="tx1"/>
            </a:outerShdw>
          </a:effectLst>
        </p:spPr>
        <p:txBody>
          <a:bodyPr wrap="none" lIns="91391" tIns="45697" rIns="91391" bIns="45697">
            <a:spAutoFit/>
          </a:bodyPr>
          <a:lstStyle/>
          <a:p>
            <a:pPr eaLnBrk="0" hangingPunct="0">
              <a:defRPr/>
            </a:pPr>
            <a:r>
              <a:rPr lang="de-AT" b="1">
                <a:solidFill>
                  <a:schemeClr val="bg1"/>
                </a:solidFill>
                <a:effectLst>
                  <a:outerShdw blurRad="38100" dist="38100" dir="2700000" algn="tl">
                    <a:srgbClr val="C0C0C0"/>
                  </a:outerShdw>
                </a:effectLst>
                <a:latin typeface="Arial" charset="0"/>
              </a:rPr>
              <a:t>Shotcrete</a:t>
            </a:r>
          </a:p>
        </p:txBody>
      </p:sp>
      <p:sp>
        <p:nvSpPr>
          <p:cNvPr id="130077" name="Text Box 29"/>
          <p:cNvSpPr txBox="1">
            <a:spLocks noChangeArrowheads="1"/>
          </p:cNvSpPr>
          <p:nvPr/>
        </p:nvSpPr>
        <p:spPr bwMode="auto">
          <a:xfrm>
            <a:off x="6324991" y="2363242"/>
            <a:ext cx="1184609" cy="369223"/>
          </a:xfrm>
          <a:prstGeom prst="rect">
            <a:avLst/>
          </a:prstGeom>
          <a:noFill/>
          <a:ln w="12700">
            <a:noFill/>
            <a:miter lim="800000"/>
            <a:headEnd/>
            <a:tailEnd/>
          </a:ln>
          <a:effectLst>
            <a:outerShdw dist="35921" dir="2700000" algn="ctr" rotWithShape="0">
              <a:schemeClr val="tx1"/>
            </a:outerShdw>
          </a:effectLst>
        </p:spPr>
        <p:txBody>
          <a:bodyPr wrap="none" lIns="91391" tIns="45697" rIns="91391" bIns="45697">
            <a:spAutoFit/>
          </a:bodyPr>
          <a:lstStyle/>
          <a:p>
            <a:pPr eaLnBrk="0" hangingPunct="0">
              <a:defRPr/>
            </a:pPr>
            <a:r>
              <a:rPr lang="de-AT" b="1">
                <a:solidFill>
                  <a:schemeClr val="bg1"/>
                </a:solidFill>
                <a:effectLst>
                  <a:outerShdw blurRad="38100" dist="38100" dir="2700000" algn="tl">
                    <a:srgbClr val="C0C0C0"/>
                  </a:outerShdw>
                </a:effectLst>
                <a:latin typeface="Arial" charset="0"/>
              </a:rPr>
              <a:t>Concrete</a:t>
            </a:r>
          </a:p>
        </p:txBody>
      </p:sp>
      <p:sp>
        <p:nvSpPr>
          <p:cNvPr id="130078" name="Line 30"/>
          <p:cNvSpPr>
            <a:spLocks noChangeShapeType="1"/>
          </p:cNvSpPr>
          <p:nvPr/>
        </p:nvSpPr>
        <p:spPr bwMode="auto">
          <a:xfrm>
            <a:off x="7923233" y="3885303"/>
            <a:ext cx="212676" cy="720558"/>
          </a:xfrm>
          <a:prstGeom prst="line">
            <a:avLst/>
          </a:prstGeom>
          <a:noFill/>
          <a:ln w="38100">
            <a:solidFill>
              <a:schemeClr val="tx1"/>
            </a:solidFill>
            <a:round/>
            <a:headEnd/>
            <a:tailEnd type="stealth" w="lg" len="lg"/>
          </a:ln>
          <a:effectLst>
            <a:outerShdw dist="68392" dir="4091915" algn="ctr" rotWithShape="0">
              <a:schemeClr val="bg1">
                <a:alpha val="50000"/>
              </a:schemeClr>
            </a:outerShdw>
          </a:effectLst>
        </p:spPr>
        <p:txBody>
          <a:bodyPr lIns="91401" tIns="45701" rIns="91401" bIns="45701"/>
          <a:lstStyle/>
          <a:p>
            <a:pPr>
              <a:defRPr/>
            </a:pPr>
            <a:endParaRPr lang="en-US"/>
          </a:p>
        </p:txBody>
      </p:sp>
    </p:spTree>
    <p:extLst>
      <p:ext uri="{BB962C8B-B14F-4D97-AF65-F5344CB8AC3E}">
        <p14:creationId xmlns:p14="http://schemas.microsoft.com/office/powerpoint/2010/main" val="223793275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4600" y="260648"/>
            <a:ext cx="4419600" cy="701040"/>
          </a:xfrm>
        </p:spPr>
        <p:txBody>
          <a:bodyPr>
            <a:normAutofit fontScale="90000"/>
          </a:bodyPr>
          <a:lstStyle/>
          <a:p>
            <a:r>
              <a:rPr lang="en-IN" sz="2400" dirty="0"/>
              <a:t>3D EPS PANEL MAJOR. PROJECTS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2122" y="260648"/>
            <a:ext cx="1851660" cy="71323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94546307"/>
              </p:ext>
            </p:extLst>
          </p:nvPr>
        </p:nvGraphicFramePr>
        <p:xfrm>
          <a:off x="381000" y="1071547"/>
          <a:ext cx="8381999" cy="5253055"/>
        </p:xfrm>
        <a:graphic>
          <a:graphicData uri="http://schemas.openxmlformats.org/drawingml/2006/table">
            <a:tbl>
              <a:tblPr/>
              <a:tblGrid>
                <a:gridCol w="608678">
                  <a:extLst>
                    <a:ext uri="{9D8B030D-6E8A-4147-A177-3AD203B41FA5}">
                      <a16:colId xmlns:a16="http://schemas.microsoft.com/office/drawing/2014/main" val="20000"/>
                    </a:ext>
                  </a:extLst>
                </a:gridCol>
                <a:gridCol w="1699223">
                  <a:extLst>
                    <a:ext uri="{9D8B030D-6E8A-4147-A177-3AD203B41FA5}">
                      <a16:colId xmlns:a16="http://schemas.microsoft.com/office/drawing/2014/main" val="20001"/>
                    </a:ext>
                  </a:extLst>
                </a:gridCol>
                <a:gridCol w="1673864">
                  <a:extLst>
                    <a:ext uri="{9D8B030D-6E8A-4147-A177-3AD203B41FA5}">
                      <a16:colId xmlns:a16="http://schemas.microsoft.com/office/drawing/2014/main" val="20002"/>
                    </a:ext>
                  </a:extLst>
                </a:gridCol>
                <a:gridCol w="1128590">
                  <a:extLst>
                    <a:ext uri="{9D8B030D-6E8A-4147-A177-3AD203B41FA5}">
                      <a16:colId xmlns:a16="http://schemas.microsoft.com/office/drawing/2014/main" val="20003"/>
                    </a:ext>
                  </a:extLst>
                </a:gridCol>
                <a:gridCol w="1115910">
                  <a:extLst>
                    <a:ext uri="{9D8B030D-6E8A-4147-A177-3AD203B41FA5}">
                      <a16:colId xmlns:a16="http://schemas.microsoft.com/office/drawing/2014/main" val="20004"/>
                    </a:ext>
                  </a:extLst>
                </a:gridCol>
                <a:gridCol w="1103228">
                  <a:extLst>
                    <a:ext uri="{9D8B030D-6E8A-4147-A177-3AD203B41FA5}">
                      <a16:colId xmlns:a16="http://schemas.microsoft.com/office/drawing/2014/main" val="20005"/>
                    </a:ext>
                  </a:extLst>
                </a:gridCol>
                <a:gridCol w="1052506">
                  <a:extLst>
                    <a:ext uri="{9D8B030D-6E8A-4147-A177-3AD203B41FA5}">
                      <a16:colId xmlns:a16="http://schemas.microsoft.com/office/drawing/2014/main" val="20006"/>
                    </a:ext>
                  </a:extLst>
                </a:gridCol>
              </a:tblGrid>
              <a:tr h="249843">
                <a:tc>
                  <a:txBody>
                    <a:bodyPr/>
                    <a:lstStyle/>
                    <a:p>
                      <a:pPr algn="l" fontAlgn="b"/>
                      <a:endParaRPr lang="en-US" sz="700" b="0" i="0" u="none" strike="noStrike" dirty="0">
                        <a:solidFill>
                          <a:schemeClr val="tx1"/>
                        </a:solidFill>
                        <a:latin typeface="Calibri" panose="020F0502020204030204"/>
                      </a:endParaRPr>
                    </a:p>
                  </a:txBody>
                  <a:tcPr marL="4102" marR="4102" marT="4102" marB="0" anchor="b">
                    <a:lnL>
                      <a:noFill/>
                    </a:lnL>
                    <a:lnR>
                      <a:noFill/>
                    </a:lnR>
                    <a:lnT>
                      <a:noFill/>
                    </a:lnT>
                    <a:lnB w="6350" cap="flat" cmpd="sng" algn="ctr">
                      <a:solidFill>
                        <a:srgbClr val="000000"/>
                      </a:solidFill>
                      <a:prstDash val="solid"/>
                      <a:round/>
                      <a:headEnd type="none" w="med" len="med"/>
                      <a:tailEnd type="none" w="med" len="med"/>
                    </a:lnB>
                  </a:tcPr>
                </a:tc>
                <a:tc gridSpan="3">
                  <a:txBody>
                    <a:bodyPr/>
                    <a:lstStyle/>
                    <a:p>
                      <a:pPr algn="l" fontAlgn="b"/>
                      <a:r>
                        <a:rPr lang="en-US" sz="700" b="1" i="0" u="sng" strike="noStrike" dirty="0">
                          <a:solidFill>
                            <a:schemeClr val="tx1"/>
                          </a:solidFill>
                          <a:latin typeface="Calibri" panose="020F0502020204030204"/>
                        </a:rPr>
                        <a:t>List of Govt. Projects where EPS 3D Panel - used/specified</a:t>
                      </a:r>
                    </a:p>
                  </a:txBody>
                  <a:tcPr marL="4102" marR="4102" marT="4102"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endParaRPr lang="en-US" sz="700" b="0" i="0" u="none" strike="noStrike">
                        <a:solidFill>
                          <a:schemeClr val="tx1"/>
                        </a:solidFill>
                        <a:latin typeface="Calibri" panose="020F0502020204030204"/>
                      </a:endParaRPr>
                    </a:p>
                  </a:txBody>
                  <a:tcPr marL="4102" marR="4102" marT="41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chemeClr val="tx1"/>
                        </a:solidFill>
                        <a:latin typeface="Calibri" panose="020F0502020204030204"/>
                      </a:endParaRPr>
                    </a:p>
                  </a:txBody>
                  <a:tcPr marL="4102" marR="4102" marT="41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chemeClr val="tx1"/>
                        </a:solidFill>
                        <a:latin typeface="Calibri" panose="020F0502020204030204"/>
                      </a:endParaRPr>
                    </a:p>
                  </a:txBody>
                  <a:tcPr marL="4102" marR="4102" marT="410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1018">
                <a:tc>
                  <a:txBody>
                    <a:bodyPr/>
                    <a:lstStyle/>
                    <a:p>
                      <a:pPr algn="ctr" fontAlgn="ctr"/>
                      <a:r>
                        <a:rPr lang="en-US" sz="700" b="1" i="0" u="none" strike="noStrike">
                          <a:solidFill>
                            <a:schemeClr val="tx1"/>
                          </a:solidFill>
                          <a:latin typeface="Calibri" panose="020F0502020204030204"/>
                        </a:rPr>
                        <a:t>Sl. No.</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baseline="0" dirty="0">
                          <a:solidFill>
                            <a:schemeClr val="tx1"/>
                          </a:solidFill>
                          <a:latin typeface="Calibri" panose="020F0502020204030204"/>
                        </a:rPr>
                        <a:t>Name of Project</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baseline="0">
                          <a:solidFill>
                            <a:schemeClr val="tx1"/>
                          </a:solidFill>
                          <a:latin typeface="Calibri" panose="020F0502020204030204"/>
                        </a:rPr>
                        <a:t>Name of Contractor</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baseline="0">
                          <a:solidFill>
                            <a:schemeClr val="tx1"/>
                          </a:solidFill>
                          <a:latin typeface="Calibri" panose="020F0502020204030204"/>
                        </a:rPr>
                        <a:t>Name of Executing Agency</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baseline="0">
                          <a:solidFill>
                            <a:schemeClr val="tx1"/>
                          </a:solidFill>
                          <a:latin typeface="Calibri" panose="020F0502020204030204"/>
                        </a:rPr>
                        <a:t>Application</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baseline="0" dirty="0">
                          <a:solidFill>
                            <a:schemeClr val="tx1"/>
                          </a:solidFill>
                          <a:latin typeface="Calibri" panose="020F0502020204030204"/>
                        </a:rPr>
                        <a:t>Area ( </a:t>
                      </a:r>
                      <a:r>
                        <a:rPr lang="en-US" sz="1100" b="1" i="0" u="none" strike="noStrike" baseline="0" dirty="0" err="1">
                          <a:solidFill>
                            <a:schemeClr val="tx1"/>
                          </a:solidFill>
                          <a:latin typeface="Calibri" panose="020F0502020204030204"/>
                        </a:rPr>
                        <a:t>Sft</a:t>
                      </a:r>
                      <a:r>
                        <a:rPr lang="en-US" sz="1100" b="1" i="0" u="none" strike="noStrike" baseline="0" dirty="0">
                          <a:solidFill>
                            <a:schemeClr val="tx1"/>
                          </a:solidFill>
                          <a:latin typeface="Calibri" panose="020F0502020204030204"/>
                        </a:rPr>
                        <a:t>)</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baseline="0">
                          <a:solidFill>
                            <a:schemeClr val="tx1"/>
                          </a:solidFill>
                          <a:latin typeface="Calibri" panose="020F0502020204030204"/>
                        </a:rPr>
                        <a:t>Supplier</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9843">
                <a:tc>
                  <a:txBody>
                    <a:bodyPr/>
                    <a:lstStyle/>
                    <a:p>
                      <a:pPr algn="l" fontAlgn="b"/>
                      <a:r>
                        <a:rPr lang="en-US" sz="700" b="0" i="0" u="none" strike="noStrike">
                          <a:solidFill>
                            <a:schemeClr val="tx1"/>
                          </a:solidFill>
                          <a:latin typeface="Calibri" panose="020F0502020204030204"/>
                        </a:rPr>
                        <a:t> </a:t>
                      </a:r>
                    </a:p>
                  </a:txBody>
                  <a:tcPr marL="4102" marR="4102" marT="4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baseline="0" dirty="0">
                          <a:solidFill>
                            <a:schemeClr val="tx1"/>
                          </a:solidFill>
                          <a:latin typeface="Calibri" panose="020F0502020204030204"/>
                        </a:rPr>
                        <a:t> </a:t>
                      </a:r>
                    </a:p>
                  </a:txBody>
                  <a:tcPr marL="4102" marR="4102" marT="4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baseline="0">
                          <a:solidFill>
                            <a:schemeClr val="tx1"/>
                          </a:solidFill>
                          <a:latin typeface="Calibri" panose="020F0502020204030204"/>
                        </a:rPr>
                        <a:t> </a:t>
                      </a:r>
                    </a:p>
                  </a:txBody>
                  <a:tcPr marL="4102" marR="4102" marT="4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baseline="0">
                          <a:solidFill>
                            <a:schemeClr val="tx1"/>
                          </a:solidFill>
                          <a:latin typeface="Calibri" panose="020F0502020204030204"/>
                        </a:rPr>
                        <a:t> </a:t>
                      </a:r>
                    </a:p>
                  </a:txBody>
                  <a:tcPr marL="4102" marR="4102" marT="4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baseline="0">
                          <a:solidFill>
                            <a:schemeClr val="tx1"/>
                          </a:solidFill>
                          <a:latin typeface="Calibri" panose="020F0502020204030204"/>
                        </a:rPr>
                        <a:t> </a:t>
                      </a:r>
                    </a:p>
                  </a:txBody>
                  <a:tcPr marL="4102" marR="4102" marT="4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baseline="0">
                          <a:solidFill>
                            <a:schemeClr val="tx1"/>
                          </a:solidFill>
                          <a:latin typeface="Calibri" panose="020F0502020204030204"/>
                        </a:rPr>
                        <a:t> </a:t>
                      </a:r>
                    </a:p>
                  </a:txBody>
                  <a:tcPr marL="4102" marR="4102" marT="4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baseline="0">
                          <a:solidFill>
                            <a:schemeClr val="tx1"/>
                          </a:solidFill>
                          <a:latin typeface="Calibri" panose="020F0502020204030204"/>
                        </a:rPr>
                        <a:t> </a:t>
                      </a:r>
                    </a:p>
                  </a:txBody>
                  <a:tcPr marL="4102" marR="4102" marT="4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6217">
                <a:tc>
                  <a:txBody>
                    <a:bodyPr/>
                    <a:lstStyle/>
                    <a:p>
                      <a:pPr algn="ctr" fontAlgn="ctr"/>
                      <a:r>
                        <a:rPr lang="en-US" sz="700" b="0" i="0" u="none" strike="noStrike" dirty="0">
                          <a:solidFill>
                            <a:schemeClr val="tx1"/>
                          </a:solidFill>
                          <a:latin typeface="Calibri" panose="020F0502020204030204"/>
                        </a:rPr>
                        <a:t>1</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baseline="0" dirty="0">
                          <a:solidFill>
                            <a:schemeClr val="tx1"/>
                          </a:solidFill>
                          <a:latin typeface="Calibri" panose="020F0502020204030204"/>
                        </a:rPr>
                        <a:t>IIT - Jammu Transit Campus, Jammu</a:t>
                      </a:r>
                    </a:p>
                  </a:txBody>
                  <a:tcPr marL="4102" marR="4102" marT="4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baseline="0" dirty="0" err="1">
                          <a:solidFill>
                            <a:schemeClr val="tx1"/>
                          </a:solidFill>
                          <a:latin typeface="Calibri" panose="020F0502020204030204"/>
                        </a:rPr>
                        <a:t>Kalsi</a:t>
                      </a:r>
                      <a:r>
                        <a:rPr lang="en-US" sz="1100" b="0" i="0" u="none" strike="noStrike" baseline="0" dirty="0">
                          <a:solidFill>
                            <a:schemeClr val="tx1"/>
                          </a:solidFill>
                          <a:latin typeface="Calibri" panose="020F0502020204030204"/>
                        </a:rPr>
                        <a:t> Brothers</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dirty="0">
                          <a:solidFill>
                            <a:schemeClr val="tx1"/>
                          </a:solidFill>
                          <a:latin typeface="Calibri" panose="020F0502020204030204"/>
                        </a:rPr>
                        <a:t>CPWD</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baseline="0" dirty="0">
                          <a:solidFill>
                            <a:schemeClr val="tx1"/>
                          </a:solidFill>
                          <a:latin typeface="Calibri" panose="020F0502020204030204"/>
                        </a:rPr>
                        <a:t>External Wall &amp; Internal Wall</a:t>
                      </a:r>
                    </a:p>
                  </a:txBody>
                  <a:tcPr marL="4102" marR="4102" marT="4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dirty="0">
                          <a:solidFill>
                            <a:schemeClr val="tx1"/>
                          </a:solidFill>
                          <a:latin typeface="Calibri" panose="020F0502020204030204"/>
                        </a:rPr>
                        <a:t>2 Lac Sq. Ft.</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dirty="0" err="1">
                          <a:solidFill>
                            <a:schemeClr val="tx1"/>
                          </a:solidFill>
                          <a:latin typeface="Calibri" panose="020F0502020204030204"/>
                        </a:rPr>
                        <a:t>Beardsell</a:t>
                      </a:r>
                      <a:endParaRPr lang="en-US" sz="1100" b="0" i="0" u="none" strike="noStrike" baseline="0" dirty="0">
                        <a:solidFill>
                          <a:schemeClr val="tx1"/>
                        </a:solidFill>
                        <a:latin typeface="Calibri" panose="020F0502020204030204"/>
                      </a:endParaRP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49530">
                <a:tc>
                  <a:txBody>
                    <a:bodyPr/>
                    <a:lstStyle/>
                    <a:p>
                      <a:pPr algn="ctr" fontAlgn="ctr"/>
                      <a:r>
                        <a:rPr lang="en-US" sz="700" b="0" i="0" u="none" strike="noStrike">
                          <a:solidFill>
                            <a:schemeClr val="tx1"/>
                          </a:solidFill>
                          <a:latin typeface="Calibri" panose="020F0502020204030204"/>
                        </a:rPr>
                        <a:t>2</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baseline="0" dirty="0">
                          <a:solidFill>
                            <a:schemeClr val="tx1"/>
                          </a:solidFill>
                          <a:latin typeface="Calibri" panose="020F0502020204030204"/>
                        </a:rPr>
                        <a:t>3 Nos. Const. Barrack at </a:t>
                      </a:r>
                      <a:r>
                        <a:rPr lang="en-US" sz="1100" b="0" i="0" u="none" strike="noStrike" baseline="0" dirty="0" err="1">
                          <a:solidFill>
                            <a:schemeClr val="tx1"/>
                          </a:solidFill>
                          <a:latin typeface="Calibri" panose="020F0502020204030204"/>
                        </a:rPr>
                        <a:t>Shri</a:t>
                      </a:r>
                      <a:r>
                        <a:rPr lang="en-US" sz="1100" b="0" i="0" u="none" strike="noStrike" baseline="0" dirty="0">
                          <a:solidFill>
                            <a:schemeClr val="tx1"/>
                          </a:solidFill>
                          <a:latin typeface="Calibri" panose="020F0502020204030204"/>
                        </a:rPr>
                        <a:t> </a:t>
                      </a:r>
                      <a:r>
                        <a:rPr lang="en-US" sz="1100" b="0" i="0" u="none" strike="noStrike" baseline="0" dirty="0" err="1">
                          <a:solidFill>
                            <a:schemeClr val="tx1"/>
                          </a:solidFill>
                          <a:latin typeface="Calibri" panose="020F0502020204030204"/>
                        </a:rPr>
                        <a:t>Nitish</a:t>
                      </a:r>
                      <a:r>
                        <a:rPr lang="en-US" sz="1100" b="0" i="0" u="none" strike="noStrike" baseline="0" dirty="0">
                          <a:solidFill>
                            <a:schemeClr val="tx1"/>
                          </a:solidFill>
                          <a:latin typeface="Calibri" panose="020F0502020204030204"/>
                        </a:rPr>
                        <a:t> Kumar Residence, CM of Bihar</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baseline="0" dirty="0">
                          <a:solidFill>
                            <a:schemeClr val="tx1"/>
                          </a:solidFill>
                          <a:latin typeface="Calibri" panose="020F0502020204030204"/>
                        </a:rPr>
                        <a:t>P S </a:t>
                      </a:r>
                      <a:r>
                        <a:rPr lang="en-US" sz="1100" b="0" i="0" u="none" strike="noStrike" baseline="0" dirty="0" err="1">
                          <a:solidFill>
                            <a:schemeClr val="tx1"/>
                          </a:solidFill>
                          <a:latin typeface="Calibri" panose="020F0502020204030204"/>
                        </a:rPr>
                        <a:t>Insfrastructure</a:t>
                      </a:r>
                      <a:endParaRPr lang="en-US" sz="1100" b="0" i="0" u="none" strike="noStrike" baseline="0" dirty="0">
                        <a:solidFill>
                          <a:schemeClr val="tx1"/>
                        </a:solidFill>
                        <a:latin typeface="Calibri" panose="020F0502020204030204"/>
                      </a:endParaRP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a:solidFill>
                            <a:schemeClr val="tx1"/>
                          </a:solidFill>
                          <a:latin typeface="Calibri" panose="020F0502020204030204"/>
                        </a:rPr>
                        <a:t>BPBCC- Govt. of Bihar</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baseline="0">
                          <a:solidFill>
                            <a:schemeClr val="tx1"/>
                          </a:solidFill>
                          <a:latin typeface="Calibri" panose="020F0502020204030204"/>
                        </a:rPr>
                        <a:t>Complete Building Wall, Roof</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dirty="0">
                          <a:solidFill>
                            <a:schemeClr val="tx1"/>
                          </a:solidFill>
                          <a:latin typeface="Calibri" panose="020F0502020204030204"/>
                        </a:rPr>
                        <a:t>70 K  Sq. Ft.</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a:solidFill>
                            <a:schemeClr val="tx1"/>
                          </a:solidFill>
                          <a:latin typeface="Calibri" panose="020F0502020204030204"/>
                        </a:rPr>
                        <a:t>Beardsell</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49530">
                <a:tc>
                  <a:txBody>
                    <a:bodyPr/>
                    <a:lstStyle/>
                    <a:p>
                      <a:pPr algn="ctr" fontAlgn="ctr"/>
                      <a:r>
                        <a:rPr lang="en-US" sz="700" b="0" i="0" u="none" strike="noStrike">
                          <a:solidFill>
                            <a:schemeClr val="tx1"/>
                          </a:solidFill>
                          <a:latin typeface="Calibri" panose="020F0502020204030204"/>
                        </a:rPr>
                        <a:t>3</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baseline="0" dirty="0">
                          <a:solidFill>
                            <a:schemeClr val="tx1"/>
                          </a:solidFill>
                          <a:latin typeface="Calibri" panose="020F0502020204030204"/>
                        </a:rPr>
                        <a:t>G+2 Building (1200 Sq. Ft. ) at Tamil Nadu Police Housing in Chennai</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baseline="0" dirty="0">
                          <a:solidFill>
                            <a:schemeClr val="tx1"/>
                          </a:solidFill>
                          <a:latin typeface="Calibri" panose="020F0502020204030204"/>
                        </a:rPr>
                        <a:t>TNPH - Chennai</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a:solidFill>
                            <a:schemeClr val="tx1"/>
                          </a:solidFill>
                          <a:latin typeface="Calibri" panose="020F0502020204030204"/>
                        </a:rPr>
                        <a:t>TNPH, Govt. of Tamil Nadu</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baseline="0">
                          <a:solidFill>
                            <a:schemeClr val="tx1"/>
                          </a:solidFill>
                          <a:latin typeface="Calibri" panose="020F0502020204030204"/>
                        </a:rPr>
                        <a:t>Complete Building Wall, Roof</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dirty="0">
                          <a:solidFill>
                            <a:schemeClr val="tx1"/>
                          </a:solidFill>
                          <a:latin typeface="Calibri" panose="020F0502020204030204"/>
                        </a:rPr>
                        <a:t>1200 Sq. Ft</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a:solidFill>
                            <a:schemeClr val="tx1"/>
                          </a:solidFill>
                          <a:latin typeface="Calibri" panose="020F0502020204030204"/>
                        </a:rPr>
                        <a:t>Beardsell</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4665">
                <a:tc>
                  <a:txBody>
                    <a:bodyPr/>
                    <a:lstStyle/>
                    <a:p>
                      <a:pPr algn="ctr" fontAlgn="ctr"/>
                      <a:r>
                        <a:rPr lang="en-US" sz="700" b="0" i="0" u="none" strike="noStrike" dirty="0">
                          <a:solidFill>
                            <a:schemeClr val="tx1"/>
                          </a:solidFill>
                          <a:latin typeface="Calibri" panose="020F0502020204030204"/>
                        </a:rPr>
                        <a:t>4</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baseline="0" dirty="0">
                          <a:solidFill>
                            <a:schemeClr val="tx1"/>
                          </a:solidFill>
                          <a:latin typeface="Calibri" panose="020F0502020204030204"/>
                        </a:rPr>
                        <a:t>Indian Railway Staff Qtr. G+3 Building at </a:t>
                      </a:r>
                      <a:r>
                        <a:rPr lang="en-US" sz="1100" b="0" i="0" u="none" strike="noStrike" baseline="0" dirty="0" err="1">
                          <a:solidFill>
                            <a:schemeClr val="tx1"/>
                          </a:solidFill>
                          <a:latin typeface="Calibri" panose="020F0502020204030204"/>
                        </a:rPr>
                        <a:t>Jajpur</a:t>
                      </a:r>
                      <a:r>
                        <a:rPr lang="en-US" sz="1100" b="0" i="0" u="none" strike="noStrike" baseline="0" dirty="0">
                          <a:solidFill>
                            <a:schemeClr val="tx1"/>
                          </a:solidFill>
                          <a:latin typeface="Calibri" panose="020F0502020204030204"/>
                        </a:rPr>
                        <a:t>, Odisha</a:t>
                      </a:r>
                    </a:p>
                  </a:txBody>
                  <a:tcPr marL="4102" marR="4102" marT="4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baseline="0" dirty="0">
                          <a:solidFill>
                            <a:schemeClr val="tx1"/>
                          </a:solidFill>
                          <a:latin typeface="Calibri" panose="020F0502020204030204"/>
                        </a:rPr>
                        <a:t> SS Construction</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dirty="0">
                          <a:solidFill>
                            <a:schemeClr val="tx1"/>
                          </a:solidFill>
                          <a:latin typeface="Calibri" panose="020F0502020204030204"/>
                        </a:rPr>
                        <a:t>Indian Railway</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baseline="0" dirty="0">
                          <a:solidFill>
                            <a:schemeClr val="tx1"/>
                          </a:solidFill>
                          <a:latin typeface="Calibri" panose="020F0502020204030204"/>
                        </a:rPr>
                        <a:t>External Wall, Internal Wall &amp; Stairs</a:t>
                      </a:r>
                    </a:p>
                  </a:txBody>
                  <a:tcPr marL="4102" marR="4102" marT="4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dirty="0">
                          <a:solidFill>
                            <a:schemeClr val="tx1"/>
                          </a:solidFill>
                          <a:latin typeface="Calibri" panose="020F0502020204030204"/>
                        </a:rPr>
                        <a:t>25 K Sq. Ft.</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dirty="0" err="1">
                          <a:solidFill>
                            <a:schemeClr val="tx1"/>
                          </a:solidFill>
                          <a:latin typeface="Calibri" panose="020F0502020204030204"/>
                        </a:rPr>
                        <a:t>Beardsell</a:t>
                      </a:r>
                      <a:endParaRPr lang="en-US" sz="1100" b="0" i="0" u="none" strike="noStrike" baseline="0" dirty="0">
                        <a:solidFill>
                          <a:schemeClr val="tx1"/>
                        </a:solidFill>
                        <a:latin typeface="Calibri" panose="020F0502020204030204"/>
                      </a:endParaRP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4665">
                <a:tc>
                  <a:txBody>
                    <a:bodyPr/>
                    <a:lstStyle/>
                    <a:p>
                      <a:pPr algn="ctr" fontAlgn="ctr"/>
                      <a:r>
                        <a:rPr lang="en-US" sz="700" b="0" i="0" u="none" strike="noStrike" dirty="0">
                          <a:solidFill>
                            <a:schemeClr val="tx1"/>
                          </a:solidFill>
                          <a:latin typeface="Calibri" panose="020F0502020204030204"/>
                        </a:rPr>
                        <a:t>5</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baseline="0" dirty="0">
                          <a:solidFill>
                            <a:schemeClr val="tx1"/>
                          </a:solidFill>
                          <a:latin typeface="Calibri" panose="020F0502020204030204"/>
                        </a:rPr>
                        <a:t>Indian Railway Staff Qtr. G+2 Building at </a:t>
                      </a:r>
                      <a:r>
                        <a:rPr lang="en-US" sz="1100" b="0" i="0" u="none" strike="noStrike" baseline="0" dirty="0" err="1">
                          <a:solidFill>
                            <a:schemeClr val="tx1"/>
                          </a:solidFill>
                          <a:latin typeface="Calibri" panose="020F0502020204030204"/>
                        </a:rPr>
                        <a:t>Jajpur</a:t>
                      </a:r>
                      <a:r>
                        <a:rPr lang="en-US" sz="1100" b="0" i="0" u="none" strike="noStrike" baseline="0" dirty="0">
                          <a:solidFill>
                            <a:schemeClr val="tx1"/>
                          </a:solidFill>
                          <a:latin typeface="Calibri" panose="020F0502020204030204"/>
                        </a:rPr>
                        <a:t>, Odisha</a:t>
                      </a:r>
                    </a:p>
                  </a:txBody>
                  <a:tcPr marL="4102" marR="4102" marT="4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baseline="0" dirty="0" err="1">
                          <a:solidFill>
                            <a:schemeClr val="tx1"/>
                          </a:solidFill>
                          <a:latin typeface="Calibri" panose="020F0502020204030204"/>
                        </a:rPr>
                        <a:t>Priya</a:t>
                      </a:r>
                      <a:r>
                        <a:rPr lang="en-US" sz="1100" b="0" i="0" u="none" strike="noStrike" baseline="0" dirty="0">
                          <a:solidFill>
                            <a:schemeClr val="tx1"/>
                          </a:solidFill>
                          <a:latin typeface="Calibri" panose="020F0502020204030204"/>
                        </a:rPr>
                        <a:t> </a:t>
                      </a:r>
                      <a:r>
                        <a:rPr lang="en-US" sz="1100" b="0" i="0" u="none" strike="noStrike" baseline="0" dirty="0" err="1">
                          <a:solidFill>
                            <a:schemeClr val="tx1"/>
                          </a:solidFill>
                          <a:latin typeface="Calibri" panose="020F0502020204030204"/>
                        </a:rPr>
                        <a:t>Ranjan</a:t>
                      </a:r>
                      <a:r>
                        <a:rPr lang="en-US" sz="1100" b="0" i="0" u="none" strike="noStrike" baseline="0" dirty="0">
                          <a:solidFill>
                            <a:schemeClr val="tx1"/>
                          </a:solidFill>
                          <a:latin typeface="Calibri" panose="020F0502020204030204"/>
                        </a:rPr>
                        <a:t> Nanda</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dirty="0">
                          <a:solidFill>
                            <a:schemeClr val="tx1"/>
                          </a:solidFill>
                          <a:latin typeface="Calibri" panose="020F0502020204030204"/>
                        </a:rPr>
                        <a:t>Indian Railway</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baseline="0" dirty="0">
                          <a:solidFill>
                            <a:schemeClr val="tx1"/>
                          </a:solidFill>
                          <a:latin typeface="Calibri" panose="020F0502020204030204"/>
                        </a:rPr>
                        <a:t>External Wall, Internal Wall &amp; Stairs</a:t>
                      </a:r>
                    </a:p>
                  </a:txBody>
                  <a:tcPr marL="4102" marR="4102" marT="4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dirty="0">
                          <a:solidFill>
                            <a:schemeClr val="tx1"/>
                          </a:solidFill>
                          <a:latin typeface="Calibri" panose="020F0502020204030204"/>
                        </a:rPr>
                        <a:t>15 K Sq. Ft.</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dirty="0" err="1">
                          <a:solidFill>
                            <a:schemeClr val="tx1"/>
                          </a:solidFill>
                          <a:latin typeface="Calibri" panose="020F0502020204030204"/>
                        </a:rPr>
                        <a:t>Beardsell</a:t>
                      </a:r>
                      <a:endParaRPr lang="en-US" sz="1100" b="0" i="0" u="none" strike="noStrike" baseline="0" dirty="0">
                        <a:solidFill>
                          <a:schemeClr val="tx1"/>
                        </a:solidFill>
                        <a:latin typeface="Calibri" panose="020F0502020204030204"/>
                      </a:endParaRP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38057">
                <a:tc>
                  <a:txBody>
                    <a:bodyPr/>
                    <a:lstStyle/>
                    <a:p>
                      <a:pPr algn="ctr" fontAlgn="ctr"/>
                      <a:r>
                        <a:rPr lang="en-US" sz="700" b="0" i="0" u="none" strike="noStrike" dirty="0">
                          <a:solidFill>
                            <a:schemeClr val="tx1"/>
                          </a:solidFill>
                          <a:latin typeface="Calibri" panose="020F0502020204030204"/>
                        </a:rPr>
                        <a:t>6</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baseline="0" dirty="0">
                          <a:solidFill>
                            <a:schemeClr val="tx1"/>
                          </a:solidFill>
                          <a:latin typeface="Calibri" panose="020F0502020204030204"/>
                        </a:rPr>
                        <a:t>CRPF Barracks, at </a:t>
                      </a:r>
                      <a:r>
                        <a:rPr lang="en-US" sz="1100" b="0" i="0" u="none" strike="noStrike" baseline="0" dirty="0" err="1">
                          <a:solidFill>
                            <a:schemeClr val="tx1"/>
                          </a:solidFill>
                          <a:latin typeface="Calibri" panose="020F0502020204030204"/>
                        </a:rPr>
                        <a:t>Padareu</a:t>
                      </a:r>
                      <a:r>
                        <a:rPr lang="en-US" sz="1100" b="0" i="0" u="none" strike="noStrike" baseline="0" dirty="0">
                          <a:solidFill>
                            <a:schemeClr val="tx1"/>
                          </a:solidFill>
                          <a:latin typeface="Calibri" panose="020F0502020204030204"/>
                        </a:rPr>
                        <a:t>, Vizag 10 Barracks</a:t>
                      </a:r>
                    </a:p>
                  </a:txBody>
                  <a:tcPr marL="4102" marR="4102" marT="4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baseline="0">
                          <a:solidFill>
                            <a:schemeClr val="tx1"/>
                          </a:solidFill>
                          <a:latin typeface="Calibri" panose="020F0502020204030204"/>
                        </a:rPr>
                        <a:t>AP police housing</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dirty="0">
                          <a:solidFill>
                            <a:schemeClr val="tx1"/>
                          </a:solidFill>
                          <a:latin typeface="Calibri" panose="020F0502020204030204"/>
                        </a:rPr>
                        <a:t>CRPF</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baseline="0" dirty="0">
                          <a:solidFill>
                            <a:schemeClr val="tx1"/>
                          </a:solidFill>
                          <a:latin typeface="Calibri" panose="020F0502020204030204"/>
                        </a:rPr>
                        <a:t>External and Internal walls with for bullet proof application</a:t>
                      </a:r>
                    </a:p>
                  </a:txBody>
                  <a:tcPr marL="4102" marR="4102" marT="4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dirty="0">
                          <a:solidFill>
                            <a:schemeClr val="tx1"/>
                          </a:solidFill>
                          <a:latin typeface="Calibri" panose="020F0502020204030204"/>
                        </a:rPr>
                        <a:t>60 K Sq. Ft.</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dirty="0" err="1">
                          <a:solidFill>
                            <a:schemeClr val="tx1"/>
                          </a:solidFill>
                          <a:latin typeface="Calibri" panose="020F0502020204030204"/>
                        </a:rPr>
                        <a:t>Beardsell</a:t>
                      </a:r>
                      <a:endParaRPr lang="en-US" sz="1100" b="0" i="0" u="none" strike="noStrike" baseline="0" dirty="0">
                        <a:solidFill>
                          <a:schemeClr val="tx1"/>
                        </a:solidFill>
                        <a:latin typeface="Calibri" panose="020F0502020204030204"/>
                      </a:endParaRP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99687">
                <a:tc>
                  <a:txBody>
                    <a:bodyPr/>
                    <a:lstStyle/>
                    <a:p>
                      <a:pPr algn="ctr" fontAlgn="ctr"/>
                      <a:r>
                        <a:rPr lang="en-US" sz="700" b="0" i="0" u="none" strike="noStrike" dirty="0">
                          <a:solidFill>
                            <a:schemeClr val="tx1"/>
                          </a:solidFill>
                          <a:latin typeface="Calibri" panose="020F0502020204030204"/>
                        </a:rPr>
                        <a:t>7</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baseline="0" dirty="0">
                          <a:solidFill>
                            <a:schemeClr val="tx1"/>
                          </a:solidFill>
                          <a:latin typeface="Calibri" panose="020F0502020204030204"/>
                        </a:rPr>
                        <a:t>Casa Romana- Dharuhera G+15, 11 Towers.</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baseline="0" dirty="0">
                          <a:solidFill>
                            <a:schemeClr val="tx1"/>
                          </a:solidFill>
                          <a:latin typeface="Calibri" panose="020F0502020204030204"/>
                        </a:rPr>
                        <a:t>Exotic </a:t>
                      </a:r>
                      <a:r>
                        <a:rPr lang="en-US" sz="1100" b="0" i="0" u="none" strike="noStrike" baseline="0" dirty="0" err="1">
                          <a:solidFill>
                            <a:schemeClr val="tx1"/>
                          </a:solidFill>
                          <a:latin typeface="Calibri" panose="020F0502020204030204"/>
                        </a:rPr>
                        <a:t>Buildcon</a:t>
                      </a:r>
                      <a:r>
                        <a:rPr lang="en-US" sz="1100" b="0" i="0" u="none" strike="noStrike" baseline="0" dirty="0">
                          <a:solidFill>
                            <a:schemeClr val="tx1"/>
                          </a:solidFill>
                          <a:latin typeface="Calibri" panose="020F0502020204030204"/>
                        </a:rPr>
                        <a:t> Pvt. Ltd. </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dirty="0">
                          <a:solidFill>
                            <a:schemeClr val="tx1"/>
                          </a:solidFill>
                          <a:latin typeface="Calibri" panose="020F0502020204030204"/>
                        </a:rPr>
                        <a:t>PVT</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baseline="0" dirty="0">
                          <a:solidFill>
                            <a:schemeClr val="tx1"/>
                          </a:solidFill>
                          <a:latin typeface="Calibri" panose="020F0502020204030204"/>
                        </a:rPr>
                        <a:t>External Wall &amp; Internal Wall</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baseline="0" dirty="0">
                          <a:solidFill>
                            <a:schemeClr val="tx1"/>
                          </a:solidFill>
                          <a:latin typeface="Calibri" panose="020F0502020204030204"/>
                        </a:rPr>
                        <a:t>10 Lac Sq. Ft.</a:t>
                      </a:r>
                    </a:p>
                  </a:txBody>
                  <a:tcPr marL="4102" marR="4102" marT="4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baseline="0" dirty="0" err="1">
                          <a:solidFill>
                            <a:schemeClr val="tx1"/>
                          </a:solidFill>
                          <a:latin typeface="Calibri" panose="020F0502020204030204"/>
                        </a:rPr>
                        <a:t>Beardsell</a:t>
                      </a:r>
                      <a:r>
                        <a:rPr lang="en-US" sz="1100" b="0" i="0" u="none" strike="noStrike" baseline="0" dirty="0">
                          <a:solidFill>
                            <a:schemeClr val="tx1"/>
                          </a:solidFill>
                          <a:latin typeface="Calibri" panose="020F0502020204030204"/>
                        </a:rPr>
                        <a:t> </a:t>
                      </a:r>
                    </a:p>
                  </a:txBody>
                  <a:tcPr marL="4102" marR="4102" marT="4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152400"/>
            <a:ext cx="3200400" cy="369332"/>
          </a:xfrm>
          <a:prstGeom prst="rect">
            <a:avLst/>
          </a:prstGeom>
          <a:noFill/>
        </p:spPr>
        <p:txBody>
          <a:bodyPr wrap="square" rtlCol="0">
            <a:spAutoFit/>
          </a:bodyPr>
          <a:lstStyle/>
          <a:p>
            <a:pPr algn="ctr"/>
            <a:r>
              <a:rPr lang="en-IN" b="1" dirty="0"/>
              <a:t>QUIKBUILD  PANEL</a:t>
            </a:r>
          </a:p>
        </p:txBody>
      </p:sp>
      <p:sp>
        <p:nvSpPr>
          <p:cNvPr id="2" name="TextBox 1"/>
          <p:cNvSpPr txBox="1"/>
          <p:nvPr/>
        </p:nvSpPr>
        <p:spPr>
          <a:xfrm>
            <a:off x="304800" y="533400"/>
            <a:ext cx="8568952" cy="1015663"/>
          </a:xfrm>
          <a:prstGeom prst="rect">
            <a:avLst/>
          </a:prstGeom>
          <a:noFill/>
          <a:ln>
            <a:solidFill>
              <a:schemeClr val="tx1"/>
            </a:solidFill>
          </a:ln>
        </p:spPr>
        <p:txBody>
          <a:bodyPr wrap="square" rtlCol="0">
            <a:spAutoFit/>
          </a:bodyPr>
          <a:lstStyle/>
          <a:p>
            <a:pPr algn="just"/>
            <a:r>
              <a:rPr lang="en-IN" sz="2000" dirty="0"/>
              <a:t>QUIKBUILD PANEL consists of two components mainly Expanded Polystyrene sheet and Galvanised steel mesh. These components makes the panel versatile in durability, energy efficiency and speed in construction use.</a:t>
            </a:r>
          </a:p>
        </p:txBody>
      </p:sp>
      <p:sp>
        <p:nvSpPr>
          <p:cNvPr id="8" name="TextBox 7"/>
          <p:cNvSpPr txBox="1"/>
          <p:nvPr/>
        </p:nvSpPr>
        <p:spPr>
          <a:xfrm>
            <a:off x="381000" y="1600200"/>
            <a:ext cx="3672408" cy="369332"/>
          </a:xfrm>
          <a:prstGeom prst="rect">
            <a:avLst/>
          </a:prstGeom>
          <a:noFill/>
        </p:spPr>
        <p:txBody>
          <a:bodyPr wrap="square" rtlCol="0">
            <a:spAutoFit/>
          </a:bodyPr>
          <a:lstStyle/>
          <a:p>
            <a:r>
              <a:rPr lang="en-IN" b="1" u="sng" dirty="0"/>
              <a:t>    EXPANDED POLYSTYRENE</a:t>
            </a:r>
          </a:p>
        </p:txBody>
      </p:sp>
      <p:sp>
        <p:nvSpPr>
          <p:cNvPr id="9" name="TextBox 8"/>
          <p:cNvSpPr txBox="1"/>
          <p:nvPr/>
        </p:nvSpPr>
        <p:spPr>
          <a:xfrm>
            <a:off x="228600" y="1905000"/>
            <a:ext cx="4191000" cy="2246769"/>
          </a:xfrm>
          <a:prstGeom prst="rect">
            <a:avLst/>
          </a:prstGeom>
          <a:noFill/>
          <a:ln>
            <a:solidFill>
              <a:schemeClr val="tx1"/>
            </a:solidFill>
          </a:ln>
        </p:spPr>
        <p:txBody>
          <a:bodyPr wrap="square" rtlCol="0">
            <a:spAutoFit/>
          </a:bodyPr>
          <a:lstStyle/>
          <a:p>
            <a:r>
              <a:rPr lang="en-IN" sz="1400" dirty="0"/>
              <a:t>1. NON DEGRADABLE </a:t>
            </a:r>
          </a:p>
          <a:p>
            <a:r>
              <a:rPr lang="en-IN" sz="1400" dirty="0"/>
              <a:t>2. LIGHT WEIGHT ( 16Kgs/</a:t>
            </a:r>
            <a:r>
              <a:rPr lang="en-IN" sz="1400" dirty="0" err="1"/>
              <a:t>Cu.mtr</a:t>
            </a:r>
            <a:r>
              <a:rPr lang="en-IN" sz="1400" dirty="0"/>
              <a:t>)</a:t>
            </a:r>
          </a:p>
          <a:p>
            <a:r>
              <a:rPr lang="en-IN" sz="1400" dirty="0"/>
              <a:t>3. GOOD THERMAL INSULATION</a:t>
            </a:r>
          </a:p>
          <a:p>
            <a:r>
              <a:rPr lang="en-IN" sz="1400" dirty="0"/>
              <a:t>4. GOOD SOUND INSULATION</a:t>
            </a:r>
          </a:p>
          <a:p>
            <a:r>
              <a:rPr lang="en-IN" sz="1400" dirty="0"/>
              <a:t>5. RESISTANT TO WATER ABSORBTION   </a:t>
            </a:r>
          </a:p>
          <a:p>
            <a:r>
              <a:rPr lang="en-IN" sz="1400" dirty="0"/>
              <a:t>6. RESISTANT TO TERMITE</a:t>
            </a:r>
          </a:p>
          <a:p>
            <a:r>
              <a:rPr lang="en-IN" sz="1400" dirty="0"/>
              <a:t>7. RESISTANT TO FUNGUS GROWTH</a:t>
            </a:r>
          </a:p>
          <a:p>
            <a:r>
              <a:rPr lang="en-IN" sz="1400" dirty="0"/>
              <a:t>8. FIRE RETARDANT GRADE</a:t>
            </a:r>
          </a:p>
          <a:p>
            <a:r>
              <a:rPr lang="en-IN" sz="1400" dirty="0"/>
              <a:t>9. CELLULAR STRUCTURE WITH SHOCK ABSORBING PROPERTIES. </a:t>
            </a:r>
          </a:p>
        </p:txBody>
      </p:sp>
      <p:sp>
        <p:nvSpPr>
          <p:cNvPr id="10" name="TextBox 9"/>
          <p:cNvSpPr txBox="1"/>
          <p:nvPr/>
        </p:nvSpPr>
        <p:spPr>
          <a:xfrm>
            <a:off x="5257800" y="1524000"/>
            <a:ext cx="3672408" cy="369332"/>
          </a:xfrm>
          <a:prstGeom prst="rect">
            <a:avLst/>
          </a:prstGeom>
          <a:noFill/>
        </p:spPr>
        <p:txBody>
          <a:bodyPr wrap="square" rtlCol="0">
            <a:spAutoFit/>
          </a:bodyPr>
          <a:lstStyle/>
          <a:p>
            <a:r>
              <a:rPr lang="en-IN" b="1" u="sng" dirty="0"/>
              <a:t> GALVANISED STEEL MESH</a:t>
            </a:r>
          </a:p>
        </p:txBody>
      </p:sp>
      <p:sp>
        <p:nvSpPr>
          <p:cNvPr id="11" name="TextBox 10"/>
          <p:cNvSpPr txBox="1"/>
          <p:nvPr/>
        </p:nvSpPr>
        <p:spPr>
          <a:xfrm>
            <a:off x="4572000" y="1905000"/>
            <a:ext cx="4114800" cy="2246769"/>
          </a:xfrm>
          <a:prstGeom prst="rect">
            <a:avLst/>
          </a:prstGeom>
          <a:noFill/>
          <a:ln>
            <a:solidFill>
              <a:schemeClr val="tx1"/>
            </a:solidFill>
          </a:ln>
        </p:spPr>
        <p:txBody>
          <a:bodyPr wrap="square" rtlCol="0">
            <a:spAutoFit/>
          </a:bodyPr>
          <a:lstStyle/>
          <a:p>
            <a:pPr marL="342900" indent="-342900">
              <a:buAutoNum type="arabicPeriod"/>
            </a:pPr>
            <a:r>
              <a:rPr lang="en-IN" sz="1600" dirty="0"/>
              <a:t>HIGH TENSILE STEEL(&gt;75Kg/mm2)</a:t>
            </a:r>
          </a:p>
          <a:p>
            <a:pPr marL="342900" indent="-342900">
              <a:buAutoNum type="arabicPeriod"/>
            </a:pPr>
            <a:r>
              <a:rPr lang="en-IN" sz="1600" dirty="0"/>
              <a:t>GALVANISED ( Hot dipped Zn &gt;60gsm )</a:t>
            </a:r>
          </a:p>
          <a:p>
            <a:pPr marL="342900" indent="-342900">
              <a:buAutoNum type="arabicPeriod"/>
            </a:pPr>
            <a:r>
              <a:rPr lang="en-IN" sz="1600" dirty="0"/>
              <a:t>RESISTANT TO RUSTING</a:t>
            </a:r>
          </a:p>
          <a:p>
            <a:pPr marL="342900" indent="-342900">
              <a:buAutoNum type="arabicPeriod"/>
            </a:pPr>
            <a:r>
              <a:rPr lang="en-IN" sz="1600" dirty="0"/>
              <a:t>HIGH STRENGHT/ LOW WEIGHT</a:t>
            </a:r>
          </a:p>
          <a:p>
            <a:pPr marL="342900" indent="-342900">
              <a:buAutoNum type="arabicPeriod"/>
            </a:pPr>
            <a:r>
              <a:rPr lang="en-IN" sz="1600" dirty="0"/>
              <a:t>UNIFORM LOAD BEARING PROPERTIES</a:t>
            </a:r>
          </a:p>
          <a:p>
            <a:pPr marL="342900" indent="-342900">
              <a:buAutoNum type="arabicPeriod"/>
            </a:pPr>
            <a:r>
              <a:rPr lang="en-IN" sz="1600" dirty="0"/>
              <a:t>DOUBLE MESH WITH TRUSS WELDS MAKES IT RESISTANT TO BUCKLING.</a:t>
            </a:r>
          </a:p>
          <a:p>
            <a:pPr marL="342900" indent="-342900">
              <a:buAutoNum type="arabicPeriod"/>
            </a:pPr>
            <a:endParaRPr lang="en-IN" sz="2800" dirty="0"/>
          </a:p>
        </p:txBody>
      </p:sp>
      <p:sp>
        <p:nvSpPr>
          <p:cNvPr id="13" name="Title 2"/>
          <p:cNvSpPr>
            <a:spLocks noGrp="1"/>
          </p:cNvSpPr>
          <p:nvPr>
            <p:ph type="title"/>
          </p:nvPr>
        </p:nvSpPr>
        <p:spPr>
          <a:xfrm>
            <a:off x="304800" y="4191000"/>
            <a:ext cx="8610600" cy="396240"/>
          </a:xfrm>
        </p:spPr>
        <p:txBody>
          <a:bodyPr>
            <a:noAutofit/>
          </a:bodyPr>
          <a:lstStyle/>
          <a:p>
            <a:pPr algn="ctr"/>
            <a:r>
              <a:rPr lang="en-IN" sz="1800" b="1" dirty="0">
                <a:solidFill>
                  <a:srgbClr val="C00000"/>
                </a:solidFill>
              </a:rPr>
              <a:t>Cost effectiveness of  QUIKBUILD Construction System</a:t>
            </a:r>
          </a:p>
        </p:txBody>
      </p:sp>
      <p:sp>
        <p:nvSpPr>
          <p:cNvPr id="17" name="TextBox 16"/>
          <p:cNvSpPr txBox="1"/>
          <p:nvPr/>
        </p:nvSpPr>
        <p:spPr>
          <a:xfrm>
            <a:off x="381000" y="4572000"/>
            <a:ext cx="3024336" cy="369332"/>
          </a:xfrm>
          <a:prstGeom prst="rect">
            <a:avLst/>
          </a:prstGeom>
          <a:noFill/>
          <a:ln>
            <a:solidFill>
              <a:schemeClr val="tx1"/>
            </a:solidFill>
          </a:ln>
        </p:spPr>
        <p:txBody>
          <a:bodyPr wrap="square" rtlCol="0">
            <a:spAutoFit/>
          </a:bodyPr>
          <a:lstStyle/>
          <a:p>
            <a:pPr algn="ctr"/>
            <a:r>
              <a:rPr lang="en-IN" b="1" dirty="0"/>
              <a:t>DIRECT SAVINGS</a:t>
            </a:r>
          </a:p>
        </p:txBody>
      </p:sp>
      <p:sp>
        <p:nvSpPr>
          <p:cNvPr id="18" name="TextBox 17"/>
          <p:cNvSpPr txBox="1"/>
          <p:nvPr/>
        </p:nvSpPr>
        <p:spPr>
          <a:xfrm>
            <a:off x="5334000" y="4572000"/>
            <a:ext cx="2808312" cy="369332"/>
          </a:xfrm>
          <a:prstGeom prst="rect">
            <a:avLst/>
          </a:prstGeom>
          <a:noFill/>
          <a:ln>
            <a:solidFill>
              <a:schemeClr val="tx1"/>
            </a:solidFill>
          </a:ln>
        </p:spPr>
        <p:txBody>
          <a:bodyPr wrap="square" rtlCol="0">
            <a:spAutoFit/>
          </a:bodyPr>
          <a:lstStyle/>
          <a:p>
            <a:pPr algn="ctr"/>
            <a:r>
              <a:rPr lang="en-IN" b="1" dirty="0"/>
              <a:t>INDIRECT SAVINGS</a:t>
            </a:r>
          </a:p>
        </p:txBody>
      </p:sp>
      <p:sp>
        <p:nvSpPr>
          <p:cNvPr id="19" name="TextBox 18"/>
          <p:cNvSpPr txBox="1"/>
          <p:nvPr/>
        </p:nvSpPr>
        <p:spPr>
          <a:xfrm>
            <a:off x="228600" y="5029200"/>
            <a:ext cx="3657600" cy="1600438"/>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IN" sz="1400" b="1" dirty="0"/>
              <a:t>ECONOMICAL IN CONSTRUCTION</a:t>
            </a:r>
          </a:p>
          <a:p>
            <a:pPr marL="285750" indent="-285750">
              <a:buFont typeface="Arial" panose="020B0604020202020204" pitchFamily="34" charset="0"/>
              <a:buChar char="•"/>
            </a:pPr>
            <a:r>
              <a:rPr lang="en-IN" sz="1400" b="1" dirty="0"/>
              <a:t>30 % SAVING IN FINANCIAL COST(INTEREST) DUE TO FASTER CONSTRUCTION TIME.</a:t>
            </a:r>
          </a:p>
          <a:p>
            <a:pPr marL="285750" indent="-285750">
              <a:buFont typeface="Arial" panose="020B0604020202020204" pitchFamily="34" charset="0"/>
              <a:buChar char="•"/>
            </a:pPr>
            <a:r>
              <a:rPr lang="en-IN" sz="1400" b="1" dirty="0"/>
              <a:t>&gt;20 % SAVING IN CONSTRUCTION OF DOMES, ARCH ROOFS, UG SUMPS AND ELEVATION DESIGNS.</a:t>
            </a:r>
          </a:p>
        </p:txBody>
      </p:sp>
      <p:sp>
        <p:nvSpPr>
          <p:cNvPr id="20" name="TextBox 19"/>
          <p:cNvSpPr txBox="1"/>
          <p:nvPr/>
        </p:nvSpPr>
        <p:spPr>
          <a:xfrm>
            <a:off x="5029200" y="5029200"/>
            <a:ext cx="3744416" cy="156966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IN" sz="1600" dirty="0"/>
              <a:t>10% MORE CARPET AREA. VERY EFFECTIVE AND HUGE SAVINGS IN CITIES.</a:t>
            </a:r>
          </a:p>
          <a:p>
            <a:pPr marL="285750" indent="-285750">
              <a:buFont typeface="Arial" panose="020B0604020202020204" pitchFamily="34" charset="0"/>
              <a:buChar char="•"/>
            </a:pPr>
            <a:r>
              <a:rPr lang="en-IN" sz="1600" dirty="0"/>
              <a:t>40% SAVINGS IN POWER BILL IN AIRCONDTIONED HOUSE.</a:t>
            </a:r>
          </a:p>
          <a:p>
            <a:endParaRPr lang="en-IN" sz="1600" dirty="0"/>
          </a:p>
        </p:txBody>
      </p:sp>
    </p:spTree>
    <p:extLst>
      <p:ext uri="{BB962C8B-B14F-4D97-AF65-F5344CB8AC3E}">
        <p14:creationId xmlns:p14="http://schemas.microsoft.com/office/powerpoint/2010/main" val="289954147"/>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52400"/>
            <a:ext cx="8229600" cy="472440"/>
          </a:xfrm>
        </p:spPr>
        <p:txBody>
          <a:bodyPr>
            <a:normAutofit fontScale="90000"/>
          </a:bodyPr>
          <a:lstStyle/>
          <a:p>
            <a:pPr algn="ctr"/>
            <a:r>
              <a:rPr lang="en-IN" sz="2400" b="1" dirty="0">
                <a:solidFill>
                  <a:srgbClr val="C00000"/>
                </a:solidFill>
              </a:rPr>
              <a:t>QUIKBUILD Construction System and Environment</a:t>
            </a:r>
            <a:r>
              <a:rPr lang="en-IN" sz="2400" b="1" dirty="0"/>
              <a:t>.  </a:t>
            </a:r>
          </a:p>
        </p:txBody>
      </p:sp>
      <p:sp>
        <p:nvSpPr>
          <p:cNvPr id="8" name="TextBox 7"/>
          <p:cNvSpPr txBox="1"/>
          <p:nvPr/>
        </p:nvSpPr>
        <p:spPr>
          <a:xfrm>
            <a:off x="609600" y="533400"/>
            <a:ext cx="8363272" cy="369332"/>
          </a:xfrm>
          <a:prstGeom prst="rect">
            <a:avLst/>
          </a:prstGeom>
          <a:noFill/>
        </p:spPr>
        <p:txBody>
          <a:bodyPr wrap="square" rtlCol="0">
            <a:spAutoFit/>
          </a:bodyPr>
          <a:lstStyle/>
          <a:p>
            <a:r>
              <a:rPr lang="en-IN" b="1" dirty="0"/>
              <a:t>COMMONLY USED  CONSTRUCTION MATERIALS AND ITS DISADVANTAGES.</a:t>
            </a:r>
          </a:p>
        </p:txBody>
      </p:sp>
      <p:sp>
        <p:nvSpPr>
          <p:cNvPr id="15" name="TextBox 14"/>
          <p:cNvSpPr txBox="1"/>
          <p:nvPr/>
        </p:nvSpPr>
        <p:spPr>
          <a:xfrm>
            <a:off x="381000" y="914400"/>
            <a:ext cx="8534400" cy="4508927"/>
          </a:xfrm>
          <a:prstGeom prst="rect">
            <a:avLst/>
          </a:prstGeom>
          <a:solidFill>
            <a:srgbClr val="002060"/>
          </a:solidFill>
          <a:ln>
            <a:solidFill>
              <a:srgbClr val="FF0000"/>
            </a:solidFill>
          </a:ln>
        </p:spPr>
        <p:txBody>
          <a:bodyPr wrap="square" rtlCol="0">
            <a:spAutoFit/>
          </a:bodyPr>
          <a:lstStyle/>
          <a:p>
            <a:pPr algn="just"/>
            <a:r>
              <a:rPr lang="en-IN" sz="2000" b="1" dirty="0">
                <a:solidFill>
                  <a:schemeClr val="bg1"/>
                </a:solidFill>
              </a:rPr>
              <a:t>RED BRICKS </a:t>
            </a:r>
            <a:r>
              <a:rPr lang="en-IN" sz="2000" dirty="0">
                <a:solidFill>
                  <a:schemeClr val="bg1"/>
                </a:solidFill>
              </a:rPr>
              <a:t>:High environmental issues</a:t>
            </a:r>
          </a:p>
          <a:p>
            <a:pPr algn="just"/>
            <a:endParaRPr lang="en-IN" sz="2000" dirty="0">
              <a:solidFill>
                <a:schemeClr val="bg1"/>
              </a:solidFill>
            </a:endParaRPr>
          </a:p>
          <a:p>
            <a:pPr marL="342900" indent="-342900" algn="just">
              <a:buAutoNum type="arabicPeriod"/>
            </a:pPr>
            <a:r>
              <a:rPr lang="en-IN" sz="2300" dirty="0">
                <a:solidFill>
                  <a:schemeClr val="bg1"/>
                </a:solidFill>
              </a:rPr>
              <a:t>Deforestation</a:t>
            </a:r>
          </a:p>
          <a:p>
            <a:pPr marL="342900" indent="-342900" algn="just">
              <a:buAutoNum type="arabicPeriod"/>
            </a:pPr>
            <a:r>
              <a:rPr lang="en-IN" sz="2300" dirty="0">
                <a:solidFill>
                  <a:schemeClr val="bg1"/>
                </a:solidFill>
              </a:rPr>
              <a:t>Depletion of Top fertile soil leading to barren lands and later to high soil Erosion during rain.</a:t>
            </a:r>
          </a:p>
          <a:p>
            <a:pPr marL="342900" indent="-342900" algn="just">
              <a:buAutoNum type="arabicPeriod"/>
            </a:pPr>
            <a:r>
              <a:rPr lang="en-IN" sz="2300" dirty="0">
                <a:solidFill>
                  <a:schemeClr val="bg1"/>
                </a:solidFill>
              </a:rPr>
              <a:t>Baking of bricks leads Air pollution . There is a substantial increase in SOX, NOX etc. content .</a:t>
            </a:r>
          </a:p>
          <a:p>
            <a:pPr algn="just"/>
            <a:r>
              <a:rPr lang="en-IN" sz="2300" dirty="0">
                <a:solidFill>
                  <a:schemeClr val="bg1"/>
                </a:solidFill>
              </a:rPr>
              <a:t>Use of good quality agriculture soil in large quantities for brick making is also a grave area of concern. In geographical regions having thin topsoil, this result in reduction in the productivity of land and in extreme cases the land does not remain fit for agriculture use.</a:t>
            </a:r>
          </a:p>
          <a:p>
            <a:pPr algn="just"/>
            <a:endParaRPr lang="en-IN" sz="2000" dirty="0">
              <a:solidFill>
                <a:schemeClr val="bg1"/>
              </a:solidFill>
            </a:endParaRPr>
          </a:p>
          <a:p>
            <a:pPr algn="just"/>
            <a:r>
              <a:rPr lang="en-IN" sz="2000" dirty="0">
                <a:solidFill>
                  <a:schemeClr val="bg1"/>
                </a:solidFill>
              </a:rPr>
              <a:t>A BRICK CONSTRUCTION IS SUBJECTED TO FAILURES IN A HIGH SESIMIC ZONE </a:t>
            </a:r>
          </a:p>
        </p:txBody>
      </p:sp>
      <p:sp>
        <p:nvSpPr>
          <p:cNvPr id="18" name="TextBox 17"/>
          <p:cNvSpPr txBox="1"/>
          <p:nvPr/>
        </p:nvSpPr>
        <p:spPr>
          <a:xfrm>
            <a:off x="381000" y="5410200"/>
            <a:ext cx="8305800" cy="923330"/>
          </a:xfrm>
          <a:prstGeom prst="rect">
            <a:avLst/>
          </a:prstGeom>
          <a:noFill/>
        </p:spPr>
        <p:txBody>
          <a:bodyPr wrap="square" rtlCol="0">
            <a:spAutoFit/>
          </a:bodyPr>
          <a:lstStyle/>
          <a:p>
            <a:pPr algn="just"/>
            <a:r>
              <a:rPr lang="en-IN" b="1" dirty="0">
                <a:solidFill>
                  <a:srgbClr val="7030A0"/>
                </a:solidFill>
              </a:rPr>
              <a:t>QUIKBUILD CONSTRUCTION SYSTEM COMPLETELY REPLACES AND ELIMINATES THE REQUIREMENT OF BRICKS. QUIKBUILD BEING A MONOLITHIC &amp; LIGHTWEIGHT IS HIGHLY RESISTANT TO EARTHQUAKE.</a:t>
            </a:r>
          </a:p>
        </p:txBody>
      </p:sp>
    </p:spTree>
    <p:extLst>
      <p:ext uri="{BB962C8B-B14F-4D97-AF65-F5344CB8AC3E}">
        <p14:creationId xmlns:p14="http://schemas.microsoft.com/office/powerpoint/2010/main" val="3875777072"/>
      </p:ext>
    </p:extLst>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E7A46A-A241-49C2-B4E4-D437839D6EED}"/>
              </a:ext>
            </a:extLst>
          </p:cNvPr>
          <p:cNvSpPr/>
          <p:nvPr/>
        </p:nvSpPr>
        <p:spPr>
          <a:xfrm>
            <a:off x="304800" y="533400"/>
            <a:ext cx="8610600" cy="5867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IN" sz="1400" b="1" dirty="0">
              <a:solidFill>
                <a:srgbClr val="FFC000"/>
              </a:solidFill>
              <a:latin typeface="+mj-lt"/>
            </a:endParaRPr>
          </a:p>
          <a:p>
            <a:pPr algn="just"/>
            <a:r>
              <a:rPr lang="en-IN" sz="1600" b="1" dirty="0">
                <a:solidFill>
                  <a:srgbClr val="FFC000"/>
                </a:solidFill>
                <a:latin typeface="+mj-lt"/>
              </a:rPr>
              <a:t>Time saving </a:t>
            </a:r>
          </a:p>
          <a:p>
            <a:pPr algn="just"/>
            <a:r>
              <a:rPr lang="en-IN" sz="1600" dirty="0">
                <a:latin typeface="+mj-lt"/>
              </a:rPr>
              <a:t>50% time is saved as compared to conventional method. Example, G+2 conventional will take at least four and half  to five months to complete the shell. Whereas, with Quikbuild, it will take only about two and half months to complete the shell work from foundation. </a:t>
            </a:r>
          </a:p>
          <a:p>
            <a:pPr algn="just"/>
            <a:endParaRPr lang="en-IN" sz="1600" dirty="0">
              <a:latin typeface="+mj-lt"/>
            </a:endParaRPr>
          </a:p>
          <a:p>
            <a:pPr algn="just"/>
            <a:r>
              <a:rPr lang="en-IN" sz="1600" b="1" dirty="0">
                <a:solidFill>
                  <a:srgbClr val="FFC000"/>
                </a:solidFill>
                <a:latin typeface="+mj-lt"/>
              </a:rPr>
              <a:t>Increased Carpet Area </a:t>
            </a:r>
          </a:p>
          <a:p>
            <a:pPr algn="just"/>
            <a:r>
              <a:rPr lang="en-IN" sz="1600" dirty="0">
                <a:latin typeface="+mj-lt"/>
              </a:rPr>
              <a:t>Because of our thin walls as compared to conventional, you will be able to save about 4-5% of the carpet area. Hence, for every Rs. 10lakhs you spend, you will get a benefit of Rs. 40,000 </a:t>
            </a:r>
          </a:p>
          <a:p>
            <a:pPr algn="just"/>
            <a:endParaRPr lang="en-IN" sz="1600" dirty="0">
              <a:latin typeface="+mj-lt"/>
            </a:endParaRPr>
          </a:p>
          <a:p>
            <a:pPr algn="just"/>
            <a:r>
              <a:rPr lang="en-IN" sz="1600" b="1" dirty="0">
                <a:solidFill>
                  <a:srgbClr val="FFC000"/>
                </a:solidFill>
                <a:latin typeface="+mj-lt"/>
              </a:rPr>
              <a:t>Money saving </a:t>
            </a:r>
          </a:p>
          <a:p>
            <a:pPr algn="just"/>
            <a:r>
              <a:rPr lang="en-IN" sz="1600" dirty="0">
                <a:latin typeface="+mj-lt"/>
              </a:rPr>
              <a:t>Nearly 50% reduction in both labour and water requirement. Also when the rooms are large, you will be able to save more as the number of panels required will be less because of lesser number of partition walls </a:t>
            </a:r>
          </a:p>
          <a:p>
            <a:pPr algn="just"/>
            <a:endParaRPr lang="en-IN" sz="1600" dirty="0">
              <a:latin typeface="+mj-lt"/>
            </a:endParaRPr>
          </a:p>
          <a:p>
            <a:pPr algn="just"/>
            <a:r>
              <a:rPr lang="en-IN" sz="1600" b="1" dirty="0">
                <a:solidFill>
                  <a:srgbClr val="FFC000"/>
                </a:solidFill>
                <a:latin typeface="+mj-lt"/>
              </a:rPr>
              <a:t>Stronger and Lighter </a:t>
            </a:r>
          </a:p>
          <a:p>
            <a:pPr algn="just"/>
            <a:r>
              <a:rPr lang="en-IN" sz="1600" dirty="0">
                <a:latin typeface="+mj-lt"/>
              </a:rPr>
              <a:t>Quikbuild structure will be stronger and lighter as compared to RCC. The panels are easy to handle because of light weight. And our product is the only suitable material in India for add on structures</a:t>
            </a:r>
          </a:p>
          <a:p>
            <a:pPr algn="just"/>
            <a:endParaRPr lang="en-IN" sz="1600" dirty="0">
              <a:latin typeface="+mj-lt"/>
            </a:endParaRPr>
          </a:p>
          <a:p>
            <a:pPr algn="just"/>
            <a:r>
              <a:rPr lang="en-IN" b="1" dirty="0">
                <a:solidFill>
                  <a:srgbClr val="FFC000"/>
                </a:solidFill>
              </a:rPr>
              <a:t>Innovative Technology</a:t>
            </a:r>
          </a:p>
          <a:p>
            <a:pPr algn="just"/>
            <a:r>
              <a:rPr lang="en-IN" dirty="0"/>
              <a:t>This is a modern foreign technology. We brought it to India. It is being used in countries like Austria, US, China, Gulf etc. from many years, mostly for premium projects, villas etc. </a:t>
            </a:r>
          </a:p>
          <a:p>
            <a:pPr algn="just"/>
            <a:r>
              <a:rPr lang="en-IN" sz="1600" dirty="0">
                <a:latin typeface="+mj-lt"/>
              </a:rPr>
              <a:t> </a:t>
            </a:r>
          </a:p>
        </p:txBody>
      </p:sp>
      <p:sp>
        <p:nvSpPr>
          <p:cNvPr id="3" name="TextBox 2">
            <a:extLst>
              <a:ext uri="{FF2B5EF4-FFF2-40B4-BE49-F238E27FC236}">
                <a16:creationId xmlns:a16="http://schemas.microsoft.com/office/drawing/2014/main" id="{5A484086-4B69-49E8-9785-6374EC377987}"/>
              </a:ext>
            </a:extLst>
          </p:cNvPr>
          <p:cNvSpPr txBox="1"/>
          <p:nvPr/>
        </p:nvSpPr>
        <p:spPr>
          <a:xfrm>
            <a:off x="457200" y="152400"/>
            <a:ext cx="5663418" cy="461665"/>
          </a:xfrm>
          <a:prstGeom prst="rect">
            <a:avLst/>
          </a:prstGeom>
          <a:noFill/>
        </p:spPr>
        <p:txBody>
          <a:bodyPr wrap="square" rtlCol="0">
            <a:spAutoFit/>
          </a:bodyPr>
          <a:lstStyle/>
          <a:p>
            <a:r>
              <a:rPr lang="en-IN" sz="2400" b="1" dirty="0">
                <a:solidFill>
                  <a:schemeClr val="accent1">
                    <a:lumMod val="75000"/>
                  </a:schemeClr>
                </a:solidFill>
                <a:latin typeface="+mj-lt"/>
              </a:rPr>
              <a:t>Benefits</a:t>
            </a:r>
            <a:r>
              <a:rPr lang="en-IN" sz="2000" b="1" dirty="0">
                <a:solidFill>
                  <a:schemeClr val="accent1">
                    <a:lumMod val="75000"/>
                  </a:schemeClr>
                </a:solidFill>
                <a:latin typeface="+mj-lt"/>
              </a:rPr>
              <a:t> </a:t>
            </a:r>
            <a:r>
              <a:rPr lang="en-IN" sz="2400" b="1" dirty="0">
                <a:solidFill>
                  <a:schemeClr val="accent1">
                    <a:lumMod val="75000"/>
                  </a:schemeClr>
                </a:solidFill>
                <a:latin typeface="+mj-lt"/>
              </a:rPr>
              <a:t>of</a:t>
            </a:r>
            <a:r>
              <a:rPr lang="en-IN" sz="2000" b="1" dirty="0">
                <a:solidFill>
                  <a:schemeClr val="accent1">
                    <a:lumMod val="75000"/>
                  </a:schemeClr>
                </a:solidFill>
                <a:latin typeface="+mj-lt"/>
              </a:rPr>
              <a:t> </a:t>
            </a:r>
            <a:r>
              <a:rPr lang="en-IN" sz="2400" b="1" dirty="0">
                <a:solidFill>
                  <a:schemeClr val="accent1">
                    <a:lumMod val="75000"/>
                  </a:schemeClr>
                </a:solidFill>
                <a:latin typeface="+mj-lt"/>
              </a:rPr>
              <a:t>Quikbuild</a:t>
            </a:r>
            <a:r>
              <a:rPr lang="en-IN" sz="2000" b="1" dirty="0">
                <a:solidFill>
                  <a:schemeClr val="accent1">
                    <a:lumMod val="75000"/>
                  </a:schemeClr>
                </a:solidFill>
                <a:latin typeface="+mj-lt"/>
              </a:rPr>
              <a:t> </a:t>
            </a:r>
            <a:r>
              <a:rPr lang="en-IN" sz="2400" b="1" dirty="0">
                <a:solidFill>
                  <a:schemeClr val="accent1">
                    <a:lumMod val="75000"/>
                  </a:schemeClr>
                </a:solidFill>
                <a:latin typeface="+mj-lt"/>
              </a:rPr>
              <a:t>product</a:t>
            </a:r>
            <a:endParaRPr lang="en-IN" sz="2000" b="1" dirty="0">
              <a:solidFill>
                <a:schemeClr val="accent1">
                  <a:lumMod val="75000"/>
                </a:schemeClr>
              </a:solidFill>
              <a:latin typeface="+mj-lt"/>
            </a:endParaRPr>
          </a:p>
        </p:txBody>
      </p:sp>
    </p:spTree>
    <p:extLst>
      <p:ext uri="{BB962C8B-B14F-4D97-AF65-F5344CB8AC3E}">
        <p14:creationId xmlns:p14="http://schemas.microsoft.com/office/powerpoint/2010/main" val="3593968446"/>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76200"/>
            <a:ext cx="3581400" cy="369332"/>
          </a:xfrm>
          <a:prstGeom prst="rect">
            <a:avLst/>
          </a:prstGeom>
        </p:spPr>
        <p:txBody>
          <a:bodyPr wrap="square">
            <a:spAutoFit/>
          </a:bodyPr>
          <a:lstStyle/>
          <a:p>
            <a:pPr algn="ctr"/>
            <a:r>
              <a:rPr lang="en-IN" b="1" dirty="0">
                <a:solidFill>
                  <a:srgbClr val="FF0000"/>
                </a:solidFill>
                <a:latin typeface="Calibri" panose="020F0502020204030204" pitchFamily="34" charset="0"/>
                <a:cs typeface="Calibri" panose="020F0502020204030204" pitchFamily="34" charset="0"/>
              </a:rPr>
              <a:t>STAGES OF CONSTRUCTION</a:t>
            </a:r>
            <a:endParaRPr lang="en-US" dirty="0">
              <a:solidFill>
                <a:srgbClr val="FF0000"/>
              </a:solidFill>
              <a:latin typeface="Calibri" panose="020F0502020204030204" pitchFamily="34" charset="0"/>
              <a:cs typeface="Calibri" panose="020F0502020204030204" pitchFamily="34" charset="0"/>
            </a:endParaRPr>
          </a:p>
        </p:txBody>
      </p:sp>
      <p:pic>
        <p:nvPicPr>
          <p:cNvPr id="182274" name="Picture 2" descr="IMG-20150401-WA0008"/>
          <p:cNvPicPr>
            <a:picLocks noChangeAspect="1" noChangeArrowheads="1"/>
          </p:cNvPicPr>
          <p:nvPr/>
        </p:nvPicPr>
        <p:blipFill>
          <a:blip r:embed="rId2"/>
          <a:srcRect/>
          <a:stretch>
            <a:fillRect/>
          </a:stretch>
        </p:blipFill>
        <p:spPr bwMode="auto">
          <a:xfrm>
            <a:off x="228600" y="685801"/>
            <a:ext cx="3352800" cy="1828800"/>
          </a:xfrm>
          <a:prstGeom prst="rect">
            <a:avLst/>
          </a:prstGeom>
          <a:noFill/>
          <a:ln w="9525">
            <a:solidFill>
              <a:schemeClr val="tx1"/>
            </a:solidFill>
            <a:miter lim="800000"/>
            <a:headEnd/>
            <a:tailEnd/>
          </a:ln>
        </p:spPr>
      </p:pic>
      <p:sp>
        <p:nvSpPr>
          <p:cNvPr id="182275" name="Rectangle 3"/>
          <p:cNvSpPr>
            <a:spLocks noChangeArrowheads="1"/>
          </p:cNvSpPr>
          <p:nvPr/>
        </p:nvSpPr>
        <p:spPr bwMode="auto">
          <a:xfrm>
            <a:off x="838200" y="399607"/>
            <a:ext cx="1905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7030A0"/>
                </a:solidFill>
                <a:effectLst/>
                <a:latin typeface="Calibri" panose="020F0502020204030204" pitchFamily="34" charset="0"/>
                <a:cs typeface="Calibri" panose="020F0502020204030204" pitchFamily="34" charset="0"/>
                <a:hlinkClick r:id="rId3" action="ppaction://hlinkfile"/>
              </a:rPr>
              <a:t>LAYOUT MARKING</a:t>
            </a:r>
            <a:endParaRPr kumimoji="0" lang="en-US" sz="1400" b="0" i="0" u="none" strike="noStrike" cap="none" normalizeH="0" baseline="0" dirty="0">
              <a:ln>
                <a:noFill/>
              </a:ln>
              <a:solidFill>
                <a:srgbClr val="7030A0"/>
              </a:solidFill>
              <a:effectLst/>
              <a:latin typeface="Calibri" panose="020F0502020204030204" pitchFamily="34" charset="0"/>
              <a:cs typeface="Calibri" panose="020F0502020204030204" pitchFamily="34" charset="0"/>
            </a:endParaRPr>
          </a:p>
        </p:txBody>
      </p:sp>
      <p:pic>
        <p:nvPicPr>
          <p:cNvPr id="182276" name="Picture 4" descr="IMG-20150404-WA0015"/>
          <p:cNvPicPr>
            <a:picLocks noChangeAspect="1" noChangeArrowheads="1"/>
          </p:cNvPicPr>
          <p:nvPr/>
        </p:nvPicPr>
        <p:blipFill>
          <a:blip r:embed="rId4" cstate="print"/>
          <a:srcRect/>
          <a:stretch>
            <a:fillRect/>
          </a:stretch>
        </p:blipFill>
        <p:spPr bwMode="auto">
          <a:xfrm>
            <a:off x="3657600" y="685800"/>
            <a:ext cx="2628900" cy="1828800"/>
          </a:xfrm>
          <a:prstGeom prst="rect">
            <a:avLst/>
          </a:prstGeom>
          <a:noFill/>
          <a:ln w="9525">
            <a:solidFill>
              <a:schemeClr val="tx1"/>
            </a:solidFill>
            <a:miter lim="800000"/>
            <a:headEnd/>
            <a:tailEnd/>
          </a:ln>
        </p:spPr>
      </p:pic>
      <p:sp>
        <p:nvSpPr>
          <p:cNvPr id="9" name="Rectangle 8"/>
          <p:cNvSpPr/>
          <p:nvPr/>
        </p:nvSpPr>
        <p:spPr>
          <a:xfrm>
            <a:off x="3733800" y="409136"/>
            <a:ext cx="1650324" cy="307777"/>
          </a:xfrm>
          <a:prstGeom prst="rect">
            <a:avLst/>
          </a:prstGeom>
        </p:spPr>
        <p:txBody>
          <a:bodyPr wrap="none">
            <a:spAutoFit/>
          </a:bodyPr>
          <a:lstStyle/>
          <a:p>
            <a:r>
              <a:rPr lang="en-US" sz="1400" b="1" dirty="0">
                <a:solidFill>
                  <a:srgbClr val="7030A0"/>
                </a:solidFill>
                <a:latin typeface="Calibri" panose="020F0502020204030204" pitchFamily="34" charset="0"/>
                <a:cs typeface="Calibri" panose="020F0502020204030204" pitchFamily="34" charset="0"/>
              </a:rPr>
              <a:t>EXCAVATION WORK</a:t>
            </a:r>
          </a:p>
        </p:txBody>
      </p:sp>
      <p:pic>
        <p:nvPicPr>
          <p:cNvPr id="182277" name="Picture 5" descr="IMG-20150412-WA0019"/>
          <p:cNvPicPr>
            <a:picLocks noChangeAspect="1" noChangeArrowheads="1"/>
          </p:cNvPicPr>
          <p:nvPr/>
        </p:nvPicPr>
        <p:blipFill>
          <a:blip r:embed="rId5" cstate="print"/>
          <a:srcRect/>
          <a:stretch>
            <a:fillRect/>
          </a:stretch>
        </p:blipFill>
        <p:spPr bwMode="auto">
          <a:xfrm>
            <a:off x="6400800" y="685800"/>
            <a:ext cx="2590800" cy="1828800"/>
          </a:xfrm>
          <a:prstGeom prst="rect">
            <a:avLst/>
          </a:prstGeom>
          <a:noFill/>
          <a:ln w="9525">
            <a:solidFill>
              <a:schemeClr val="tx1"/>
            </a:solidFill>
            <a:miter lim="800000"/>
            <a:headEnd/>
            <a:tailEnd/>
          </a:ln>
        </p:spPr>
      </p:pic>
      <p:sp>
        <p:nvSpPr>
          <p:cNvPr id="182278" name="Rectangle 6"/>
          <p:cNvSpPr>
            <a:spLocks noChangeArrowheads="1"/>
          </p:cNvSpPr>
          <p:nvPr/>
        </p:nvSpPr>
        <p:spPr bwMode="auto">
          <a:xfrm>
            <a:off x="6934200" y="412019"/>
            <a:ext cx="16764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fontAlgn="base">
              <a:lnSpc>
                <a:spcPct val="100000"/>
              </a:lnSpc>
              <a:spcBef>
                <a:spcPct val="0"/>
              </a:spcBef>
              <a:spcAft>
                <a:spcPct val="0"/>
              </a:spcAft>
              <a:buClrTx/>
              <a:buSzTx/>
              <a:buFontTx/>
              <a:buNone/>
              <a:tabLst/>
            </a:pPr>
            <a:r>
              <a:rPr lang="en-US" sz="1400" b="1" dirty="0">
                <a:solidFill>
                  <a:srgbClr val="7030A0"/>
                </a:solidFill>
                <a:latin typeface="Calibri" panose="020F0502020204030204" pitchFamily="34" charset="0"/>
                <a:cs typeface="Calibri" panose="020F0502020204030204" pitchFamily="34" charset="0"/>
              </a:rPr>
              <a:t>PLINTH BEAM</a:t>
            </a:r>
          </a:p>
        </p:txBody>
      </p:sp>
      <p:sp>
        <p:nvSpPr>
          <p:cNvPr id="182279" name="Rectangle 7"/>
          <p:cNvSpPr>
            <a:spLocks noChangeArrowheads="1"/>
          </p:cNvSpPr>
          <p:nvPr/>
        </p:nvSpPr>
        <p:spPr bwMode="auto">
          <a:xfrm>
            <a:off x="2590800" y="2541080"/>
            <a:ext cx="3048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b="1" dirty="0">
                <a:solidFill>
                  <a:srgbClr val="7030A0"/>
                </a:solidFill>
                <a:latin typeface="Calibri" panose="020F0502020204030204" pitchFamily="34" charset="0"/>
                <a:cs typeface="Calibri" panose="020F0502020204030204" pitchFamily="34" charset="0"/>
              </a:rPr>
              <a:t>WALL PANEL ERECTION</a:t>
            </a:r>
          </a:p>
        </p:txBody>
      </p:sp>
      <p:pic>
        <p:nvPicPr>
          <p:cNvPr id="182280" name="Picture 8" descr="IMG-20150428-WA0001"/>
          <p:cNvPicPr>
            <a:picLocks noChangeAspect="1" noChangeArrowheads="1"/>
          </p:cNvPicPr>
          <p:nvPr/>
        </p:nvPicPr>
        <p:blipFill>
          <a:blip r:embed="rId6" cstate="print"/>
          <a:srcRect/>
          <a:stretch>
            <a:fillRect/>
          </a:stretch>
        </p:blipFill>
        <p:spPr bwMode="auto">
          <a:xfrm>
            <a:off x="228600" y="2819401"/>
            <a:ext cx="3429000" cy="1752600"/>
          </a:xfrm>
          <a:prstGeom prst="rect">
            <a:avLst/>
          </a:prstGeom>
          <a:noFill/>
          <a:ln w="9525">
            <a:solidFill>
              <a:schemeClr val="tx1"/>
            </a:solidFill>
            <a:miter lim="800000"/>
            <a:headEnd/>
            <a:tailEnd/>
          </a:ln>
        </p:spPr>
      </p:pic>
      <p:pic>
        <p:nvPicPr>
          <p:cNvPr id="182281" name="Picture 9" descr="IMG-20150504-WA0018"/>
          <p:cNvPicPr>
            <a:picLocks noChangeAspect="1" noChangeArrowheads="1"/>
          </p:cNvPicPr>
          <p:nvPr/>
        </p:nvPicPr>
        <p:blipFill>
          <a:blip r:embed="rId7" cstate="print"/>
          <a:srcRect/>
          <a:stretch>
            <a:fillRect/>
          </a:stretch>
        </p:blipFill>
        <p:spPr bwMode="auto">
          <a:xfrm>
            <a:off x="3733800" y="2819400"/>
            <a:ext cx="2438400" cy="1752600"/>
          </a:xfrm>
          <a:prstGeom prst="rect">
            <a:avLst/>
          </a:prstGeom>
          <a:noFill/>
          <a:ln w="9525">
            <a:solidFill>
              <a:schemeClr val="tx1"/>
            </a:solidFill>
            <a:miter lim="800000"/>
            <a:headEnd/>
            <a:tailEnd/>
          </a:ln>
        </p:spPr>
      </p:pic>
      <p:sp>
        <p:nvSpPr>
          <p:cNvPr id="182282" name="Rectangle 10"/>
          <p:cNvSpPr>
            <a:spLocks noChangeArrowheads="1"/>
          </p:cNvSpPr>
          <p:nvPr/>
        </p:nvSpPr>
        <p:spPr bwMode="auto">
          <a:xfrm>
            <a:off x="6477000" y="2541080"/>
            <a:ext cx="1911485"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R="0" lvl="0" indent="0" fontAlgn="base">
              <a:lnSpc>
                <a:spcPct val="100000"/>
              </a:lnSpc>
              <a:spcBef>
                <a:spcPct val="0"/>
              </a:spcBef>
              <a:spcAft>
                <a:spcPct val="0"/>
              </a:spcAft>
              <a:buClrTx/>
              <a:buSzTx/>
              <a:buFontTx/>
              <a:buNone/>
              <a:tabLst/>
            </a:pPr>
            <a:r>
              <a:rPr lang="en-US" sz="1400" b="1" dirty="0">
                <a:solidFill>
                  <a:srgbClr val="7030A0"/>
                </a:solidFill>
                <a:latin typeface="Calibri" panose="020F0502020204030204" pitchFamily="34" charset="0"/>
                <a:cs typeface="Calibri" panose="020F0502020204030204" pitchFamily="34" charset="0"/>
              </a:rPr>
              <a:t>ROOF PANEL ERECTION</a:t>
            </a:r>
          </a:p>
        </p:txBody>
      </p:sp>
      <p:pic>
        <p:nvPicPr>
          <p:cNvPr id="182283" name="Picture 11" descr="IMG-20150501-WA0026"/>
          <p:cNvPicPr>
            <a:picLocks noChangeAspect="1" noChangeArrowheads="1"/>
          </p:cNvPicPr>
          <p:nvPr/>
        </p:nvPicPr>
        <p:blipFill>
          <a:blip r:embed="rId8" cstate="print"/>
          <a:srcRect/>
          <a:stretch>
            <a:fillRect/>
          </a:stretch>
        </p:blipFill>
        <p:spPr bwMode="auto">
          <a:xfrm>
            <a:off x="6248400" y="2819400"/>
            <a:ext cx="2667000" cy="1752599"/>
          </a:xfrm>
          <a:prstGeom prst="rect">
            <a:avLst/>
          </a:prstGeom>
          <a:noFill/>
          <a:ln w="9525">
            <a:solidFill>
              <a:schemeClr val="tx1"/>
            </a:solidFill>
            <a:miter lim="800000"/>
            <a:headEnd/>
            <a:tailEnd/>
          </a:ln>
        </p:spPr>
      </p:pic>
      <p:pic>
        <p:nvPicPr>
          <p:cNvPr id="182284" name="Picture 12" descr="IMG-20150505-WA0014"/>
          <p:cNvPicPr>
            <a:picLocks noChangeAspect="1" noChangeArrowheads="1"/>
          </p:cNvPicPr>
          <p:nvPr/>
        </p:nvPicPr>
        <p:blipFill>
          <a:blip r:embed="rId9" cstate="print"/>
          <a:srcRect/>
          <a:stretch>
            <a:fillRect/>
          </a:stretch>
        </p:blipFill>
        <p:spPr bwMode="auto">
          <a:xfrm>
            <a:off x="228600" y="4800600"/>
            <a:ext cx="3429000" cy="1828800"/>
          </a:xfrm>
          <a:prstGeom prst="rect">
            <a:avLst/>
          </a:prstGeom>
          <a:noFill/>
          <a:ln w="9525">
            <a:solidFill>
              <a:schemeClr val="tx1"/>
            </a:solidFill>
            <a:miter lim="800000"/>
            <a:headEnd/>
            <a:tailEnd/>
          </a:ln>
        </p:spPr>
      </p:pic>
      <p:sp>
        <p:nvSpPr>
          <p:cNvPr id="18" name="Rectangle 10"/>
          <p:cNvSpPr>
            <a:spLocks noChangeArrowheads="1"/>
          </p:cNvSpPr>
          <p:nvPr/>
        </p:nvSpPr>
        <p:spPr bwMode="auto">
          <a:xfrm>
            <a:off x="838200" y="4542543"/>
            <a:ext cx="1508618"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R="0" lvl="0" indent="0" fontAlgn="base">
              <a:lnSpc>
                <a:spcPct val="100000"/>
              </a:lnSpc>
              <a:spcBef>
                <a:spcPct val="0"/>
              </a:spcBef>
              <a:spcAft>
                <a:spcPct val="0"/>
              </a:spcAft>
              <a:buClrTx/>
              <a:buSzTx/>
              <a:buFontTx/>
              <a:buNone/>
              <a:tabLst/>
            </a:pPr>
            <a:r>
              <a:rPr lang="en-US" sz="1400" b="1" dirty="0">
                <a:solidFill>
                  <a:srgbClr val="7030A0"/>
                </a:solidFill>
                <a:latin typeface="Calibri" panose="020F0502020204030204" pitchFamily="34" charset="0"/>
                <a:cs typeface="Calibri" panose="020F0502020204030204" pitchFamily="34" charset="0"/>
              </a:rPr>
              <a:t>ROOF CENTERING</a:t>
            </a:r>
          </a:p>
        </p:txBody>
      </p:sp>
      <p:pic>
        <p:nvPicPr>
          <p:cNvPr id="182285" name="Picture 13" descr="IMG-20150508-WA0027"/>
          <p:cNvPicPr>
            <a:picLocks noChangeAspect="1" noChangeArrowheads="1"/>
          </p:cNvPicPr>
          <p:nvPr/>
        </p:nvPicPr>
        <p:blipFill>
          <a:blip r:embed="rId10" cstate="print"/>
          <a:srcRect/>
          <a:stretch>
            <a:fillRect/>
          </a:stretch>
        </p:blipFill>
        <p:spPr bwMode="auto">
          <a:xfrm>
            <a:off x="3733800" y="4800600"/>
            <a:ext cx="2667000" cy="1828799"/>
          </a:xfrm>
          <a:prstGeom prst="rect">
            <a:avLst/>
          </a:prstGeom>
          <a:noFill/>
          <a:ln w="9525">
            <a:solidFill>
              <a:schemeClr val="tx1"/>
            </a:solidFill>
            <a:miter lim="800000"/>
            <a:headEnd/>
            <a:tailEnd/>
          </a:ln>
        </p:spPr>
      </p:pic>
      <p:sp>
        <p:nvSpPr>
          <p:cNvPr id="21" name="Rectangle 10"/>
          <p:cNvSpPr>
            <a:spLocks noChangeArrowheads="1"/>
          </p:cNvSpPr>
          <p:nvPr/>
        </p:nvSpPr>
        <p:spPr bwMode="auto">
          <a:xfrm>
            <a:off x="5562600" y="4542543"/>
            <a:ext cx="1635512"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400" b="1" dirty="0">
                <a:solidFill>
                  <a:srgbClr val="7030A0"/>
                </a:solidFill>
                <a:latin typeface="Calibri" panose="020F0502020204030204" pitchFamily="34" charset="0"/>
                <a:cs typeface="Calibri" panose="020F0502020204030204" pitchFamily="34" charset="0"/>
              </a:rPr>
              <a:t>ROOF CONCRETING</a:t>
            </a:r>
          </a:p>
        </p:txBody>
      </p:sp>
      <p:pic>
        <p:nvPicPr>
          <p:cNvPr id="23" name="Picture 2" descr="IMG-20150505-WA0011"/>
          <p:cNvPicPr>
            <a:picLocks noChangeAspect="1" noChangeArrowheads="1"/>
          </p:cNvPicPr>
          <p:nvPr/>
        </p:nvPicPr>
        <p:blipFill>
          <a:blip r:embed="rId11" cstate="print"/>
          <a:srcRect/>
          <a:stretch>
            <a:fillRect/>
          </a:stretch>
        </p:blipFill>
        <p:spPr bwMode="auto">
          <a:xfrm>
            <a:off x="6477000" y="4800600"/>
            <a:ext cx="2438400" cy="18288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849814067"/>
      </p:ext>
    </p:extLst>
  </p:cSld>
  <p:clrMapOvr>
    <a:masterClrMapping/>
  </p:clrMapOvr>
  <p:transition spd="med">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1" descr="IMG-20150531-WA0005"/>
          <p:cNvPicPr>
            <a:picLocks noChangeAspect="1" noChangeArrowheads="1"/>
          </p:cNvPicPr>
          <p:nvPr/>
        </p:nvPicPr>
        <p:blipFill>
          <a:blip r:embed="rId2"/>
          <a:srcRect/>
          <a:stretch>
            <a:fillRect/>
          </a:stretch>
        </p:blipFill>
        <p:spPr bwMode="auto">
          <a:xfrm>
            <a:off x="5978769" y="422031"/>
            <a:ext cx="2936630" cy="2278905"/>
          </a:xfrm>
          <a:prstGeom prst="rect">
            <a:avLst/>
          </a:prstGeom>
          <a:noFill/>
          <a:ln w="9525">
            <a:solidFill>
              <a:schemeClr val="tx1"/>
            </a:solidFill>
            <a:miter lim="800000"/>
            <a:headEnd/>
            <a:tailEnd/>
          </a:ln>
        </p:spPr>
      </p:pic>
      <p:pic>
        <p:nvPicPr>
          <p:cNvPr id="7" name="Picture 14" descr="IMG-20150510-WA0027"/>
          <p:cNvPicPr>
            <a:picLocks noChangeAspect="1" noChangeArrowheads="1"/>
          </p:cNvPicPr>
          <p:nvPr/>
        </p:nvPicPr>
        <p:blipFill>
          <a:blip r:embed="rId3">
            <a:lum bright="5000"/>
          </a:blip>
          <a:srcRect/>
          <a:stretch>
            <a:fillRect/>
          </a:stretch>
        </p:blipFill>
        <p:spPr bwMode="auto">
          <a:xfrm>
            <a:off x="2762168" y="407963"/>
            <a:ext cx="3162464" cy="2292973"/>
          </a:xfrm>
          <a:prstGeom prst="rect">
            <a:avLst/>
          </a:prstGeom>
          <a:noFill/>
          <a:ln w="9525">
            <a:solidFill>
              <a:schemeClr val="tx1"/>
            </a:solidFill>
            <a:miter lim="800000"/>
            <a:headEnd/>
            <a:tailEnd/>
          </a:ln>
        </p:spPr>
      </p:pic>
      <p:sp>
        <p:nvSpPr>
          <p:cNvPr id="9" name="Rectangle 10"/>
          <p:cNvSpPr>
            <a:spLocks noChangeArrowheads="1"/>
          </p:cNvSpPr>
          <p:nvPr/>
        </p:nvSpPr>
        <p:spPr bwMode="auto">
          <a:xfrm>
            <a:off x="2133600" y="122943"/>
            <a:ext cx="42672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400" b="1" dirty="0">
                <a:solidFill>
                  <a:srgbClr val="7030A0"/>
                </a:solidFill>
                <a:latin typeface="Calibri" panose="020F0502020204030204" pitchFamily="34" charset="0"/>
                <a:cs typeface="Calibri" panose="020F0502020204030204" pitchFamily="34" charset="0"/>
              </a:rPr>
              <a:t>INSIDE &amp; OUTSIDE PLASTERING</a:t>
            </a:r>
          </a:p>
        </p:txBody>
      </p:sp>
      <p:sp>
        <p:nvSpPr>
          <p:cNvPr id="181251" name="Rectangle 3"/>
          <p:cNvSpPr>
            <a:spLocks noChangeArrowheads="1"/>
          </p:cNvSpPr>
          <p:nvPr/>
        </p:nvSpPr>
        <p:spPr bwMode="auto">
          <a:xfrm>
            <a:off x="2514600" y="2796495"/>
            <a:ext cx="37338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buFontTx/>
              <a:buNone/>
              <a:tabLst/>
            </a:pPr>
            <a:r>
              <a:rPr lang="en-US" sz="1400" b="1" dirty="0">
                <a:solidFill>
                  <a:srgbClr val="7030A0"/>
                </a:solidFill>
                <a:latin typeface="Calibri" panose="020F0502020204030204" pitchFamily="34" charset="0"/>
                <a:cs typeface="Calibri" panose="020F0502020204030204" pitchFamily="34" charset="0"/>
              </a:rPr>
              <a:t>FINISHING WORKS - PAINTING</a:t>
            </a:r>
          </a:p>
        </p:txBody>
      </p:sp>
      <p:pic>
        <p:nvPicPr>
          <p:cNvPr id="181252" name="Picture 4" descr="IMG-20150623-WA0013"/>
          <p:cNvPicPr>
            <a:picLocks noChangeAspect="1" noChangeArrowheads="1"/>
          </p:cNvPicPr>
          <p:nvPr/>
        </p:nvPicPr>
        <p:blipFill>
          <a:blip r:embed="rId4"/>
          <a:srcRect/>
          <a:stretch>
            <a:fillRect/>
          </a:stretch>
        </p:blipFill>
        <p:spPr bwMode="auto">
          <a:xfrm>
            <a:off x="221974" y="3094892"/>
            <a:ext cx="4121426" cy="3434522"/>
          </a:xfrm>
          <a:prstGeom prst="rect">
            <a:avLst/>
          </a:prstGeom>
          <a:noFill/>
          <a:ln w="9525">
            <a:solidFill>
              <a:schemeClr val="tx1"/>
            </a:solidFill>
            <a:miter lim="800000"/>
            <a:headEnd/>
            <a:tailEnd/>
          </a:ln>
        </p:spPr>
      </p:pic>
      <p:pic>
        <p:nvPicPr>
          <p:cNvPr id="181255" name="Picture 7" descr="D:\WhatsApp Images\QUIKBUILD PHOTOS\QB Photos\G+2\IMG-20141127-WA0011.jpg"/>
          <p:cNvPicPr>
            <a:picLocks noChangeAspect="1" noChangeArrowheads="1"/>
          </p:cNvPicPr>
          <p:nvPr/>
        </p:nvPicPr>
        <p:blipFill>
          <a:blip r:embed="rId5" cstate="print"/>
          <a:srcRect/>
          <a:stretch>
            <a:fillRect/>
          </a:stretch>
        </p:blipFill>
        <p:spPr bwMode="auto">
          <a:xfrm>
            <a:off x="228601" y="422031"/>
            <a:ext cx="2447883" cy="2278905"/>
          </a:xfrm>
          <a:prstGeom prst="rect">
            <a:avLst/>
          </a:prstGeom>
          <a:noFill/>
          <a:ln>
            <a:solidFill>
              <a:schemeClr val="tx1"/>
            </a:solidFill>
          </a:ln>
        </p:spPr>
      </p:pic>
      <p:pic>
        <p:nvPicPr>
          <p:cNvPr id="181256" name="Picture 8" descr="D:\WhatsApp Images\QUIKBUILD PHOTOS\Photos -bagalkote - anganwadi\IMG-20150707-WA0020.jpg"/>
          <p:cNvPicPr>
            <a:picLocks noChangeAspect="1" noChangeArrowheads="1"/>
          </p:cNvPicPr>
          <p:nvPr/>
        </p:nvPicPr>
        <p:blipFill>
          <a:blip r:embed="rId6"/>
          <a:srcRect/>
          <a:stretch>
            <a:fillRect/>
          </a:stretch>
        </p:blipFill>
        <p:spPr bwMode="auto">
          <a:xfrm>
            <a:off x="4401905" y="3094893"/>
            <a:ext cx="4513493" cy="3397756"/>
          </a:xfrm>
          <a:prstGeom prst="rect">
            <a:avLst/>
          </a:prstGeom>
          <a:noFill/>
          <a:ln>
            <a:solidFill>
              <a:schemeClr val="tx1"/>
            </a:solidFill>
          </a:ln>
        </p:spPr>
      </p:pic>
    </p:spTree>
    <p:extLst>
      <p:ext uri="{BB962C8B-B14F-4D97-AF65-F5344CB8AC3E}">
        <p14:creationId xmlns:p14="http://schemas.microsoft.com/office/powerpoint/2010/main" val="3504309003"/>
      </p:ext>
    </p:extLst>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0D564C1-D92D-4B7C-B355-3AEF7F09E642}"/>
              </a:ext>
            </a:extLst>
          </p:cNvPr>
          <p:cNvGraphicFramePr>
            <a:graphicFrameLocks noGrp="1"/>
          </p:cNvGraphicFramePr>
          <p:nvPr>
            <p:ph sz="quarter" idx="1"/>
            <p:extLst>
              <p:ext uri="{D42A27DB-BD31-4B8C-83A1-F6EECF244321}">
                <p14:modId xmlns:p14="http://schemas.microsoft.com/office/powerpoint/2010/main" val="3855952794"/>
              </p:ext>
            </p:extLst>
          </p:nvPr>
        </p:nvGraphicFramePr>
        <p:xfrm>
          <a:off x="381000" y="851353"/>
          <a:ext cx="8534400" cy="5760720"/>
        </p:xfrm>
        <a:graphic>
          <a:graphicData uri="http://schemas.openxmlformats.org/drawingml/2006/table">
            <a:tbl>
              <a:tblPr firstRow="1" bandRow="1">
                <a:tableStyleId>{93296810-A885-4BE3-A3E7-6D5BEEA58F35}</a:tableStyleId>
              </a:tblPr>
              <a:tblGrid>
                <a:gridCol w="1796716">
                  <a:extLst>
                    <a:ext uri="{9D8B030D-6E8A-4147-A177-3AD203B41FA5}">
                      <a16:colId xmlns:a16="http://schemas.microsoft.com/office/drawing/2014/main" val="1303079420"/>
                    </a:ext>
                  </a:extLst>
                </a:gridCol>
                <a:gridCol w="6737684">
                  <a:extLst>
                    <a:ext uri="{9D8B030D-6E8A-4147-A177-3AD203B41FA5}">
                      <a16:colId xmlns:a16="http://schemas.microsoft.com/office/drawing/2014/main" val="3200174095"/>
                    </a:ext>
                  </a:extLst>
                </a:gridCol>
              </a:tblGrid>
              <a:tr h="624608">
                <a:tc>
                  <a:txBody>
                    <a:bodyPr/>
                    <a:lstStyle/>
                    <a:p>
                      <a:pPr algn="ctr"/>
                      <a:r>
                        <a:rPr lang="en-IN" dirty="0"/>
                        <a:t>Year of Establishment</a:t>
                      </a:r>
                    </a:p>
                  </a:txBody>
                  <a:tcPr/>
                </a:tc>
                <a:tc>
                  <a:txBody>
                    <a:bodyPr/>
                    <a:lstStyle/>
                    <a:p>
                      <a:r>
                        <a:rPr lang="en-IN" dirty="0"/>
                        <a:t>1898 (Publically listed at NSE and BSE)</a:t>
                      </a:r>
                    </a:p>
                  </a:txBody>
                  <a:tcPr/>
                </a:tc>
                <a:extLst>
                  <a:ext uri="{0D108BD9-81ED-4DB2-BD59-A6C34878D82A}">
                    <a16:rowId xmlns:a16="http://schemas.microsoft.com/office/drawing/2014/main" val="629458792"/>
                  </a:ext>
                </a:extLst>
              </a:tr>
              <a:tr h="356919">
                <a:tc>
                  <a:txBody>
                    <a:bodyPr/>
                    <a:lstStyle/>
                    <a:p>
                      <a:r>
                        <a:rPr lang="en-IN" dirty="0"/>
                        <a:t>Head Office</a:t>
                      </a:r>
                    </a:p>
                  </a:txBody>
                  <a:tcPr/>
                </a:tc>
                <a:tc>
                  <a:txBody>
                    <a:bodyPr/>
                    <a:lstStyle/>
                    <a:p>
                      <a:r>
                        <a:rPr lang="en-IN" dirty="0"/>
                        <a:t>Chennai</a:t>
                      </a:r>
                    </a:p>
                  </a:txBody>
                  <a:tcPr/>
                </a:tc>
                <a:extLst>
                  <a:ext uri="{0D108BD9-81ED-4DB2-BD59-A6C34878D82A}">
                    <a16:rowId xmlns:a16="http://schemas.microsoft.com/office/drawing/2014/main" val="2313840634"/>
                  </a:ext>
                </a:extLst>
              </a:tr>
              <a:tr h="624608">
                <a:tc>
                  <a:txBody>
                    <a:bodyPr/>
                    <a:lstStyle/>
                    <a:p>
                      <a:r>
                        <a:rPr lang="en-IN" dirty="0"/>
                        <a:t>Branches</a:t>
                      </a:r>
                    </a:p>
                  </a:txBody>
                  <a:tcPr/>
                </a:tc>
                <a:tc>
                  <a:txBody>
                    <a:bodyPr/>
                    <a:lstStyle/>
                    <a:p>
                      <a:r>
                        <a:rPr kumimoji="0" lang="en-US" sz="1800" u="none" strike="noStrike" kern="1200" baseline="0" dirty="0"/>
                        <a:t>Delhi, Mumbai, Bangalore, Hyderabad, Chennai, Kochi, Vizag, Ahmedabad, Coimbatore</a:t>
                      </a:r>
                      <a:endParaRPr kumimoji="0" lang="en-IN" sz="18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3336995764"/>
                  </a:ext>
                </a:extLst>
              </a:tr>
              <a:tr h="1427676">
                <a:tc>
                  <a:txBody>
                    <a:bodyPr/>
                    <a:lstStyle/>
                    <a:p>
                      <a:r>
                        <a:rPr kumimoji="0" lang="en-IN" sz="1800" u="none" strike="noStrike" kern="1200" baseline="0" dirty="0"/>
                        <a:t>Business and product</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t>It is a Green Building Products company  engaged in  manufacturing and sales of pre-fabricated construction products for Clean Rooms, Cold Storages, Warehouses, Factories, Villas, Multi-storey residential &amp; Commercial Buildings etc. The Company is Pioneer in developing </a:t>
                      </a:r>
                      <a:r>
                        <a:rPr kumimoji="0" lang="en-IN" sz="1800" kern="1200" dirty="0"/>
                        <a:t>3</a:t>
                      </a:r>
                      <a:r>
                        <a:rPr lang="en-IN" sz="1800" dirty="0"/>
                        <a:t>D panels with expanded polystyrene core.</a:t>
                      </a:r>
                    </a:p>
                  </a:txBody>
                  <a:tcPr/>
                </a:tc>
                <a:extLst>
                  <a:ext uri="{0D108BD9-81ED-4DB2-BD59-A6C34878D82A}">
                    <a16:rowId xmlns:a16="http://schemas.microsoft.com/office/drawing/2014/main" val="3215498546"/>
                  </a:ext>
                </a:extLst>
              </a:tr>
              <a:tr h="624608">
                <a:tc>
                  <a:txBody>
                    <a:bodyPr/>
                    <a:lstStyle/>
                    <a:p>
                      <a:r>
                        <a:rPr lang="en-IN" dirty="0"/>
                        <a:t>Financials</a:t>
                      </a:r>
                    </a:p>
                  </a:txBody>
                  <a:tcPr/>
                </a:tc>
                <a:tc>
                  <a:txBody>
                    <a:bodyPr/>
                    <a:lstStyle/>
                    <a:p>
                      <a:r>
                        <a:rPr lang="en-IN" dirty="0"/>
                        <a:t>With Revenue of 2.5Billions(2017-2018), company is expected to grow at 50% in next two years </a:t>
                      </a:r>
                    </a:p>
                  </a:txBody>
                  <a:tcPr/>
                </a:tc>
                <a:extLst>
                  <a:ext uri="{0D108BD9-81ED-4DB2-BD59-A6C34878D82A}">
                    <a16:rowId xmlns:a16="http://schemas.microsoft.com/office/drawing/2014/main" val="1706326478"/>
                  </a:ext>
                </a:extLst>
              </a:tr>
              <a:tr h="1159986">
                <a:tc>
                  <a:txBody>
                    <a:bodyPr/>
                    <a:lstStyle/>
                    <a:p>
                      <a:r>
                        <a:rPr lang="en-IN" dirty="0"/>
                        <a:t>About 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err="1"/>
                        <a:t>Beardsell</a:t>
                      </a:r>
                      <a:r>
                        <a:rPr lang="en-IN" sz="1800" dirty="0"/>
                        <a:t> Ltd has built a reputation of reliability, and trust with its customers and other stakeholders over several decades. It is managed by a highly accomplished Board of Directors and a professional &amp; competent management team.</a:t>
                      </a:r>
                    </a:p>
                  </a:txBody>
                  <a:tcPr/>
                </a:tc>
                <a:extLst>
                  <a:ext uri="{0D108BD9-81ED-4DB2-BD59-A6C34878D82A}">
                    <a16:rowId xmlns:a16="http://schemas.microsoft.com/office/drawing/2014/main" val="1731465013"/>
                  </a:ext>
                </a:extLst>
              </a:tr>
              <a:tr h="8030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a:t>Contact Details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a:t>Website: www.quikbuild.com</a:t>
                      </a:r>
                      <a:endParaRPr kumimoji="0" lang="en-US" sz="1200" b="1" kern="1200" dirty="0">
                        <a:solidFill>
                          <a:schemeClr val="dk1"/>
                        </a:solidFill>
                        <a:latin typeface="+mn-lt"/>
                        <a:ea typeface="+mn-ea"/>
                        <a:cs typeface="+mn-cs"/>
                      </a:endParaRPr>
                    </a:p>
                  </a:txBody>
                  <a:tcPr/>
                </a:tc>
                <a:tc>
                  <a:txBody>
                    <a:bodyPr/>
                    <a:lstStyle/>
                    <a:p>
                      <a:pPr lvl="0" algn="ctr" eaLnBrk="0" fontAlgn="base" hangingPunct="0">
                        <a:spcBef>
                          <a:spcPct val="0"/>
                        </a:spcBef>
                        <a:spcAft>
                          <a:spcPct val="0"/>
                        </a:spcAft>
                      </a:pPr>
                      <a:r>
                        <a:rPr kumimoji="0" lang="en-US" sz="1200" kern="1200" dirty="0"/>
                        <a:t>Mr. </a:t>
                      </a:r>
                      <a:r>
                        <a:rPr kumimoji="0" lang="en-US" sz="1200" kern="1200" dirty="0" err="1"/>
                        <a:t>Mukesh</a:t>
                      </a:r>
                      <a:r>
                        <a:rPr kumimoji="0" lang="en-US" sz="1200" kern="1200" dirty="0"/>
                        <a:t> </a:t>
                      </a:r>
                      <a:r>
                        <a:rPr kumimoji="0" lang="en-US" sz="1200" kern="1200" baseline="0" dirty="0"/>
                        <a:t> </a:t>
                      </a:r>
                      <a:r>
                        <a:rPr kumimoji="0" lang="en-US" sz="1200" kern="1200" baseline="0" dirty="0" err="1"/>
                        <a:t>Kejriwal</a:t>
                      </a:r>
                      <a:r>
                        <a:rPr kumimoji="0" lang="en-US" sz="1200" kern="1200" dirty="0"/>
                        <a:t> , Contact No: </a:t>
                      </a:r>
                      <a:r>
                        <a:rPr kumimoji="0" lang="en-US" sz="1200" kern="1200" baseline="0" dirty="0"/>
                        <a:t> 93501 09685</a:t>
                      </a:r>
                      <a:endParaRPr kumimoji="0" lang="en-US" sz="1200" kern="1200" dirty="0"/>
                    </a:p>
                    <a:p>
                      <a:pPr lvl="0" algn="ctr" eaLnBrk="0" fontAlgn="base" hangingPunct="0">
                        <a:spcBef>
                          <a:spcPct val="0"/>
                        </a:spcBef>
                        <a:spcAft>
                          <a:spcPct val="0"/>
                        </a:spcAft>
                      </a:pPr>
                      <a:r>
                        <a:rPr kumimoji="0" lang="en-US" sz="1200" kern="1200" dirty="0"/>
                        <a:t>Mr. </a:t>
                      </a:r>
                      <a:r>
                        <a:rPr kumimoji="0" lang="en-US" sz="1200" kern="1200" dirty="0" err="1"/>
                        <a:t>Girish</a:t>
                      </a:r>
                      <a:r>
                        <a:rPr kumimoji="0" lang="en-US" sz="1200" kern="1200" dirty="0"/>
                        <a:t> </a:t>
                      </a:r>
                      <a:r>
                        <a:rPr kumimoji="0" lang="en-US" sz="1200" kern="1200" dirty="0" err="1"/>
                        <a:t>Dabral</a:t>
                      </a:r>
                      <a:r>
                        <a:rPr kumimoji="0" lang="en-US" sz="1200" kern="1200" dirty="0"/>
                        <a:t> – 93122 23098,</a:t>
                      </a:r>
                      <a:r>
                        <a:rPr kumimoji="0" lang="en-US" sz="1200" kern="1200" baseline="0" dirty="0"/>
                        <a:t> </a:t>
                      </a:r>
                    </a:p>
                    <a:p>
                      <a:pPr lvl="0" algn="ctr" eaLnBrk="0" fontAlgn="base" hangingPunct="0">
                        <a:spcBef>
                          <a:spcPct val="0"/>
                        </a:spcBef>
                        <a:spcAft>
                          <a:spcPct val="0"/>
                        </a:spcAft>
                      </a:pPr>
                      <a:r>
                        <a:rPr kumimoji="0" lang="en-US" sz="1200" kern="1200" baseline="0" dirty="0"/>
                        <a:t>Mr. </a:t>
                      </a:r>
                      <a:r>
                        <a:rPr kumimoji="0" lang="en-US" sz="1200" kern="1200" baseline="0" dirty="0" err="1"/>
                        <a:t>Gourav</a:t>
                      </a:r>
                      <a:r>
                        <a:rPr kumimoji="0" lang="en-US" sz="1200" kern="1200" baseline="0" dirty="0"/>
                        <a:t> </a:t>
                      </a:r>
                      <a:r>
                        <a:rPr kumimoji="0" lang="en-US" sz="1200" kern="1200" baseline="0" dirty="0" err="1"/>
                        <a:t>Rishi</a:t>
                      </a:r>
                      <a:r>
                        <a:rPr kumimoji="0" lang="en-US" sz="1200" kern="1200" baseline="0" dirty="0"/>
                        <a:t> – 9999 2594 35</a:t>
                      </a:r>
                      <a:endParaRPr kumimoji="0" lang="en-US" sz="1200" kern="1200" dirty="0"/>
                    </a:p>
                    <a:p>
                      <a:pPr lvl="0" algn="ctr" eaLnBrk="0" fontAlgn="base" hangingPunct="0">
                        <a:spcBef>
                          <a:spcPct val="0"/>
                        </a:spcBef>
                        <a:spcAft>
                          <a:spcPct val="0"/>
                        </a:spcAft>
                      </a:pPr>
                      <a:r>
                        <a:rPr kumimoji="0" lang="en-US" sz="1200" kern="1200" dirty="0"/>
                        <a:t>E-Mail ID: </a:t>
                      </a:r>
                      <a:r>
                        <a:rPr kumimoji="0" lang="en-US" sz="1200" kern="1200" dirty="0">
                          <a:solidFill>
                            <a:schemeClr val="tx1"/>
                          </a:solidFill>
                        </a:rPr>
                        <a:t>delhi@quikbuild.com,</a:t>
                      </a:r>
                      <a:r>
                        <a:rPr kumimoji="0" lang="en-US" sz="1200" kern="1200" baseline="0" dirty="0">
                          <a:solidFill>
                            <a:schemeClr val="tx1"/>
                          </a:solidFill>
                        </a:rPr>
                        <a:t> </a:t>
                      </a:r>
                      <a:r>
                        <a:rPr kumimoji="0" lang="en-US" sz="1200" kern="1200" dirty="0">
                          <a:solidFill>
                            <a:schemeClr val="tx1"/>
                          </a:solidFill>
                          <a:latin typeface="+mn-lt"/>
                          <a:ea typeface="+mn-ea"/>
                          <a:cs typeface="+mn-cs"/>
                        </a:rPr>
                        <a:t>mukesh</a:t>
                      </a:r>
                      <a:r>
                        <a:rPr kumimoji="0" lang="en-US" sz="1200" kern="1200" dirty="0">
                          <a:solidFill>
                            <a:schemeClr val="tx1"/>
                          </a:solidFill>
                        </a:rPr>
                        <a:t>@beardsell.co.in</a:t>
                      </a:r>
                    </a:p>
                  </a:txBody>
                  <a:tcPr/>
                </a:tc>
                <a:extLst>
                  <a:ext uri="{0D108BD9-81ED-4DB2-BD59-A6C34878D82A}">
                    <a16:rowId xmlns:a16="http://schemas.microsoft.com/office/drawing/2014/main" val="298270061"/>
                  </a:ext>
                </a:extLst>
              </a:tr>
            </a:tbl>
          </a:graphicData>
        </a:graphic>
      </p:graphicFrame>
      <p:sp>
        <p:nvSpPr>
          <p:cNvPr id="5" name="Rectangle 4">
            <a:extLst>
              <a:ext uri="{FF2B5EF4-FFF2-40B4-BE49-F238E27FC236}">
                <a16:creationId xmlns:a16="http://schemas.microsoft.com/office/drawing/2014/main" id="{09D3F916-2FEB-43A5-8D72-5485599CE32A}"/>
              </a:ext>
            </a:extLst>
          </p:cNvPr>
          <p:cNvSpPr/>
          <p:nvPr/>
        </p:nvSpPr>
        <p:spPr>
          <a:xfrm>
            <a:off x="1447800" y="76200"/>
            <a:ext cx="5791200" cy="584775"/>
          </a:xfrm>
          <a:prstGeom prst="rect">
            <a:avLst/>
          </a:prstGeom>
          <a:noFill/>
        </p:spPr>
        <p:txBody>
          <a:bodyPr wrap="square" lIns="91440" tIns="45720" rIns="91440" bIns="45720">
            <a:spAutoFit/>
          </a:bodyPr>
          <a:lstStyle/>
          <a:p>
            <a:pPr algn="ctr"/>
            <a:r>
              <a:rPr lang="en-US" sz="3200" b="1" cap="none" spc="0" dirty="0">
                <a:ln w="17780" cmpd="sng">
                  <a:solidFill>
                    <a:schemeClr val="accent1">
                      <a:tint val="3000"/>
                    </a:schemeClr>
                  </a:solidFill>
                  <a:prstDash val="solid"/>
                  <a:miter lim="800000"/>
                </a:ln>
                <a:solidFill>
                  <a:srgbClr val="0070C0"/>
                </a:solidFill>
                <a:effectLst>
                  <a:outerShdw blurRad="55000" dist="50800" dir="5400000" algn="tl">
                    <a:srgbClr val="000000">
                      <a:alpha val="33000"/>
                    </a:srgbClr>
                  </a:outerShdw>
                </a:effectLst>
                <a:latin typeface="Calibri" panose="020F0502020204030204" pitchFamily="34" charset="0"/>
                <a:cs typeface="Calibri" panose="020F0502020204030204" pitchFamily="34" charset="0"/>
              </a:rPr>
              <a:t>BEARDSELL LIMITED</a:t>
            </a:r>
          </a:p>
        </p:txBody>
      </p:sp>
      <p:sp>
        <p:nvSpPr>
          <p:cNvPr id="7" name="Rectangle 6">
            <a:extLst>
              <a:ext uri="{FF2B5EF4-FFF2-40B4-BE49-F238E27FC236}">
                <a16:creationId xmlns:a16="http://schemas.microsoft.com/office/drawing/2014/main" id="{CAAC573B-3297-48A3-8B3B-4F901D4E3BC1}"/>
              </a:ext>
            </a:extLst>
          </p:cNvPr>
          <p:cNvSpPr/>
          <p:nvPr/>
        </p:nvSpPr>
        <p:spPr>
          <a:xfrm>
            <a:off x="381000" y="578822"/>
            <a:ext cx="8534400" cy="369332"/>
          </a:xfrm>
          <a:prstGeom prst="rect">
            <a:avLst/>
          </a:prstGeom>
          <a:noFill/>
        </p:spPr>
        <p:txBody>
          <a:bodyPr wrap="square" lIns="91440" tIns="45720" rIns="91440" bIns="45720">
            <a:spAutoFit/>
          </a:bodyPr>
          <a:lstStyle/>
          <a:p>
            <a:pPr marL="0" marR="0" lvl="0" indent="0" algn="ctr" defTabSz="914400" fontAlgn="base">
              <a:lnSpc>
                <a:spcPct val="100000"/>
              </a:lnSpc>
              <a:spcBef>
                <a:spcPct val="0"/>
              </a:spcBef>
              <a:spcAft>
                <a:spcPct val="0"/>
              </a:spcAft>
              <a:buClrTx/>
              <a:buSzTx/>
              <a:tabLst/>
            </a:pPr>
            <a:r>
              <a:rPr lang="en-US" b="1" dirty="0">
                <a:effectLst>
                  <a:outerShdw blurRad="38100" dist="38100" dir="2700000" algn="tl">
                    <a:srgbClr val="000000">
                      <a:alpha val="43137"/>
                    </a:srgbClr>
                  </a:outerShdw>
                </a:effectLst>
                <a:latin typeface="+mj-lt"/>
                <a:ea typeface="+mj-ea"/>
                <a:cs typeface="+mj-cs"/>
              </a:rPr>
              <a:t>QUIKBUILD CONSTRUCTION SYSTEM WITH EXPANDED POLYSTYRENE CORE PANEL</a:t>
            </a:r>
          </a:p>
        </p:txBody>
      </p:sp>
    </p:spTree>
    <p:extLst>
      <p:ext uri="{BB962C8B-B14F-4D97-AF65-F5344CB8AC3E}">
        <p14:creationId xmlns:p14="http://schemas.microsoft.com/office/powerpoint/2010/main" val="510407047"/>
      </p:ext>
    </p:extLst>
  </p:cSld>
  <p:clrMapOvr>
    <a:masterClrMapping/>
  </p:clrMapOvr>
  <p:transition spd="med">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55600" y="274638"/>
            <a:ext cx="8331200" cy="6248400"/>
          </a:xfrm>
        </p:spPr>
      </p:pic>
    </p:spTree>
    <p:extLst>
      <p:ext uri="{BB962C8B-B14F-4D97-AF65-F5344CB8AC3E}">
        <p14:creationId xmlns:p14="http://schemas.microsoft.com/office/powerpoint/2010/main" val="295692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8600" y="255588"/>
            <a:ext cx="8686800" cy="6392862"/>
          </a:xfrm>
        </p:spPr>
      </p:pic>
    </p:spTree>
    <p:extLst>
      <p:ext uri="{BB962C8B-B14F-4D97-AF65-F5344CB8AC3E}">
        <p14:creationId xmlns:p14="http://schemas.microsoft.com/office/powerpoint/2010/main" val="2473210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2400"/>
            <a:ext cx="8610600" cy="6457950"/>
          </a:xfrm>
        </p:spPr>
      </p:pic>
    </p:spTree>
    <p:extLst>
      <p:ext uri="{BB962C8B-B14F-4D97-AF65-F5344CB8AC3E}">
        <p14:creationId xmlns:p14="http://schemas.microsoft.com/office/powerpoint/2010/main" val="4090366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8600" y="152400"/>
            <a:ext cx="8610600" cy="6553200"/>
          </a:xfrm>
        </p:spPr>
      </p:pic>
    </p:spTree>
    <p:extLst>
      <p:ext uri="{BB962C8B-B14F-4D97-AF65-F5344CB8AC3E}">
        <p14:creationId xmlns:p14="http://schemas.microsoft.com/office/powerpoint/2010/main" val="1914963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312738"/>
            <a:ext cx="8534400" cy="6240462"/>
          </a:xfrm>
        </p:spPr>
      </p:pic>
    </p:spTree>
    <p:extLst>
      <p:ext uri="{BB962C8B-B14F-4D97-AF65-F5344CB8AC3E}">
        <p14:creationId xmlns:p14="http://schemas.microsoft.com/office/powerpoint/2010/main" val="3421222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52400"/>
            <a:ext cx="8458200" cy="6477000"/>
          </a:xfrm>
        </p:spPr>
      </p:pic>
    </p:spTree>
    <p:extLst>
      <p:ext uri="{BB962C8B-B14F-4D97-AF65-F5344CB8AC3E}">
        <p14:creationId xmlns:p14="http://schemas.microsoft.com/office/powerpoint/2010/main" val="685807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8600" y="152400"/>
            <a:ext cx="8686800" cy="6400800"/>
          </a:xfrm>
        </p:spPr>
      </p:pic>
    </p:spTree>
    <p:extLst>
      <p:ext uri="{BB962C8B-B14F-4D97-AF65-F5344CB8AC3E}">
        <p14:creationId xmlns:p14="http://schemas.microsoft.com/office/powerpoint/2010/main" val="2669074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r="46250"/>
          <a:stretch/>
        </p:blipFill>
        <p:spPr>
          <a:xfrm>
            <a:off x="228600" y="152400"/>
            <a:ext cx="8534400" cy="6477000"/>
          </a:xfrm>
        </p:spPr>
      </p:pic>
    </p:spTree>
    <p:extLst>
      <p:ext uri="{BB962C8B-B14F-4D97-AF65-F5344CB8AC3E}">
        <p14:creationId xmlns:p14="http://schemas.microsoft.com/office/powerpoint/2010/main" val="3493035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8600" y="152400"/>
            <a:ext cx="8610600" cy="6477000"/>
          </a:xfrm>
        </p:spPr>
      </p:pic>
    </p:spTree>
    <p:extLst>
      <p:ext uri="{BB962C8B-B14F-4D97-AF65-F5344CB8AC3E}">
        <p14:creationId xmlns:p14="http://schemas.microsoft.com/office/powerpoint/2010/main" val="1118906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8600" y="246062"/>
            <a:ext cx="8610600" cy="6383337"/>
          </a:xfrm>
        </p:spPr>
      </p:pic>
    </p:spTree>
    <p:extLst>
      <p:ext uri="{BB962C8B-B14F-4D97-AF65-F5344CB8AC3E}">
        <p14:creationId xmlns:p14="http://schemas.microsoft.com/office/powerpoint/2010/main" val="3512411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2"/>
          <a:srcRect/>
          <a:stretch>
            <a:fillRect/>
          </a:stretch>
        </p:blipFill>
        <p:spPr bwMode="auto">
          <a:xfrm>
            <a:off x="228600" y="228600"/>
            <a:ext cx="8763000" cy="6324600"/>
          </a:xfrm>
          <a:prstGeom prst="rect">
            <a:avLst/>
          </a:prstGeom>
          <a:noFill/>
          <a:ln w="9525">
            <a:solidFill>
              <a:srgbClr val="FF0000"/>
            </a:solidFill>
            <a:miter lim="800000"/>
            <a:headEnd/>
            <a:tailEnd/>
          </a:ln>
        </p:spPr>
      </p:pic>
    </p:spTree>
    <p:extLst>
      <p:ext uri="{BB962C8B-B14F-4D97-AF65-F5344CB8AC3E}">
        <p14:creationId xmlns:p14="http://schemas.microsoft.com/office/powerpoint/2010/main" val="2379510310"/>
      </p:ext>
    </p:extLst>
  </p:cSld>
  <p:clrMapOvr>
    <a:masterClrMapping/>
  </p:clrMapOvr>
  <p:transition spd="med">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8600" y="152400"/>
            <a:ext cx="8610600" cy="6553200"/>
          </a:xfrm>
        </p:spPr>
      </p:pic>
    </p:spTree>
    <p:extLst>
      <p:ext uri="{BB962C8B-B14F-4D97-AF65-F5344CB8AC3E}">
        <p14:creationId xmlns:p14="http://schemas.microsoft.com/office/powerpoint/2010/main" val="777920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8600" y="152400"/>
            <a:ext cx="8610600" cy="6477000"/>
          </a:xfrm>
        </p:spPr>
      </p:pic>
    </p:spTree>
    <p:extLst>
      <p:ext uri="{BB962C8B-B14F-4D97-AF65-F5344CB8AC3E}">
        <p14:creationId xmlns:p14="http://schemas.microsoft.com/office/powerpoint/2010/main" val="231506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A10F02-EDD1-4135-B5E4-F45EF1E6748E}"/>
              </a:ext>
            </a:extLst>
          </p:cNvPr>
          <p:cNvPicPr>
            <a:picLocks noChangeAspect="1"/>
          </p:cNvPicPr>
          <p:nvPr/>
        </p:nvPicPr>
        <p:blipFill>
          <a:blip r:embed="rId2"/>
          <a:stretch>
            <a:fillRect/>
          </a:stretch>
        </p:blipFill>
        <p:spPr>
          <a:xfrm>
            <a:off x="4800600" y="3581400"/>
            <a:ext cx="4114800" cy="3048000"/>
          </a:xfrm>
          <a:prstGeom prst="rect">
            <a:avLst/>
          </a:prstGeom>
          <a:ln>
            <a:solidFill>
              <a:schemeClr val="tx1"/>
            </a:solidFill>
          </a:ln>
        </p:spPr>
      </p:pic>
      <p:pic>
        <p:nvPicPr>
          <p:cNvPr id="10" name="Picture 9" descr="A large white house&#10;&#10;Description generated with very high confidence">
            <a:extLst>
              <a:ext uri="{FF2B5EF4-FFF2-40B4-BE49-F238E27FC236}">
                <a16:creationId xmlns:a16="http://schemas.microsoft.com/office/drawing/2014/main" id="{1C1714FD-69E5-4CB6-A9FA-595DE586A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57200"/>
            <a:ext cx="4495800" cy="2971800"/>
          </a:xfrm>
          <a:prstGeom prst="rect">
            <a:avLst/>
          </a:prstGeom>
          <a:ln>
            <a:solidFill>
              <a:schemeClr val="tx1"/>
            </a:solidFill>
          </a:ln>
        </p:spPr>
      </p:pic>
      <p:sp>
        <p:nvSpPr>
          <p:cNvPr id="12" name="Rectangle 11"/>
          <p:cNvSpPr/>
          <p:nvPr/>
        </p:nvSpPr>
        <p:spPr>
          <a:xfrm>
            <a:off x="3276600" y="87868"/>
            <a:ext cx="2743200" cy="369332"/>
          </a:xfrm>
          <a:prstGeom prst="rect">
            <a:avLst/>
          </a:prstGeom>
        </p:spPr>
        <p:txBody>
          <a:bodyPr wrap="square">
            <a:spAutoFit/>
          </a:bodyPr>
          <a:lstStyle/>
          <a:p>
            <a:r>
              <a:rPr lang="en-US" b="1" dirty="0">
                <a:solidFill>
                  <a:srgbClr val="FF0000"/>
                </a:solidFill>
                <a:latin typeface="Calibri" panose="020F0502020204030204" pitchFamily="34" charset="0"/>
                <a:cs typeface="Calibri" panose="020F0502020204030204" pitchFamily="34" charset="0"/>
              </a:rPr>
              <a:t>LUXURY FARM HOUSES  </a:t>
            </a:r>
            <a:endParaRPr lang="en-US" dirty="0">
              <a:solidFill>
                <a:srgbClr val="FF0000"/>
              </a:solidFill>
              <a:latin typeface="Calibri" panose="020F0502020204030204" pitchFamily="34" charset="0"/>
              <a:cs typeface="Calibri" panose="020F0502020204030204" pitchFamily="34" charset="0"/>
            </a:endParaRPr>
          </a:p>
        </p:txBody>
      </p:sp>
      <p:pic>
        <p:nvPicPr>
          <p:cNvPr id="13" name="Picture 1" descr="D:\WhatsApp Images\QB finished Photos\Luxuary Farm House-1,Hyderabad.jpg"/>
          <p:cNvPicPr>
            <a:picLocks noChangeAspect="1" noChangeArrowheads="1"/>
          </p:cNvPicPr>
          <p:nvPr/>
        </p:nvPicPr>
        <p:blipFill>
          <a:blip r:embed="rId4"/>
          <a:srcRect/>
          <a:stretch>
            <a:fillRect/>
          </a:stretch>
        </p:blipFill>
        <p:spPr bwMode="auto">
          <a:xfrm>
            <a:off x="228600" y="3581400"/>
            <a:ext cx="4495800" cy="3057154"/>
          </a:xfrm>
          <a:prstGeom prst="rect">
            <a:avLst/>
          </a:prstGeom>
          <a:noFill/>
          <a:ln>
            <a:solidFill>
              <a:schemeClr val="tx1"/>
            </a:solidFill>
          </a:ln>
        </p:spPr>
      </p:pic>
      <p:pic>
        <p:nvPicPr>
          <p:cNvPr id="8" name="Picture 7">
            <a:extLst>
              <a:ext uri="{FF2B5EF4-FFF2-40B4-BE49-F238E27FC236}">
                <a16:creationId xmlns:a16="http://schemas.microsoft.com/office/drawing/2014/main" id="{A9C697B0-DE1B-4314-AF89-51D04C09F785}"/>
              </a:ext>
            </a:extLst>
          </p:cNvPr>
          <p:cNvPicPr>
            <a:picLocks noChangeAspect="1"/>
          </p:cNvPicPr>
          <p:nvPr/>
        </p:nvPicPr>
        <p:blipFill>
          <a:blip r:embed="rId5"/>
          <a:stretch>
            <a:fillRect/>
          </a:stretch>
        </p:blipFill>
        <p:spPr>
          <a:xfrm>
            <a:off x="4800600" y="457200"/>
            <a:ext cx="4114800" cy="2971800"/>
          </a:xfrm>
          <a:prstGeom prst="rect">
            <a:avLst/>
          </a:prstGeom>
          <a:ln>
            <a:solidFill>
              <a:schemeClr val="tx1"/>
            </a:solidFill>
          </a:ln>
        </p:spPr>
      </p:pic>
    </p:spTree>
    <p:extLst>
      <p:ext uri="{BB962C8B-B14F-4D97-AF65-F5344CB8AC3E}">
        <p14:creationId xmlns:p14="http://schemas.microsoft.com/office/powerpoint/2010/main" val="3756687696"/>
      </p:ext>
    </p:extLst>
  </p:cSld>
  <p:clrMapOvr>
    <a:masterClrMapping/>
  </p:clrMapOvr>
  <p:transition spd="med">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7284" name="Rectangle 4"/>
          <p:cNvSpPr>
            <a:spLocks noChangeArrowheads="1"/>
          </p:cNvSpPr>
          <p:nvPr/>
        </p:nvSpPr>
        <p:spPr bwMode="auto">
          <a:xfrm>
            <a:off x="0" y="4648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7285" name="Rectangle 5"/>
          <p:cNvSpPr>
            <a:spLocks noChangeArrowheads="1"/>
          </p:cNvSpPr>
          <p:nvPr/>
        </p:nvSpPr>
        <p:spPr bwMode="auto">
          <a:xfrm>
            <a:off x="0" y="8839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1377" name="Rectangle 1"/>
          <p:cNvSpPr>
            <a:spLocks noChangeArrowheads="1"/>
          </p:cNvSpPr>
          <p:nvPr/>
        </p:nvSpPr>
        <p:spPr bwMode="auto">
          <a:xfrm>
            <a:off x="3124200" y="76443"/>
            <a:ext cx="28956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MYSORE FARM HOUSE</a:t>
            </a:r>
            <a:endParaRPr kumimoji="0" lang="en-US" sz="16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3884B7E-4849-44AE-A531-C85E5042967E}"/>
              </a:ext>
            </a:extLst>
          </p:cNvPr>
          <p:cNvPicPr>
            <a:picLocks noChangeAspect="1"/>
          </p:cNvPicPr>
          <p:nvPr/>
        </p:nvPicPr>
        <p:blipFill>
          <a:blip r:embed="rId2"/>
          <a:stretch>
            <a:fillRect/>
          </a:stretch>
        </p:blipFill>
        <p:spPr>
          <a:xfrm>
            <a:off x="152400" y="457200"/>
            <a:ext cx="3276600" cy="3581400"/>
          </a:xfrm>
          <a:prstGeom prst="rect">
            <a:avLst/>
          </a:prstGeom>
          <a:ln>
            <a:solidFill>
              <a:schemeClr val="tx1"/>
            </a:solidFill>
          </a:ln>
        </p:spPr>
      </p:pic>
      <p:pic>
        <p:nvPicPr>
          <p:cNvPr id="3" name="Picture 2">
            <a:extLst>
              <a:ext uri="{FF2B5EF4-FFF2-40B4-BE49-F238E27FC236}">
                <a16:creationId xmlns:a16="http://schemas.microsoft.com/office/drawing/2014/main" id="{E3EED545-EBF0-4CF8-8A04-B8B25312FAF5}"/>
              </a:ext>
            </a:extLst>
          </p:cNvPr>
          <p:cNvPicPr>
            <a:picLocks noChangeAspect="1"/>
          </p:cNvPicPr>
          <p:nvPr/>
        </p:nvPicPr>
        <p:blipFill>
          <a:blip r:embed="rId3"/>
          <a:stretch>
            <a:fillRect/>
          </a:stretch>
        </p:blipFill>
        <p:spPr>
          <a:xfrm>
            <a:off x="3505200" y="457200"/>
            <a:ext cx="2971800" cy="3581400"/>
          </a:xfrm>
          <a:prstGeom prst="rect">
            <a:avLst/>
          </a:prstGeom>
          <a:ln>
            <a:solidFill>
              <a:schemeClr val="tx1"/>
            </a:solidFill>
          </a:ln>
        </p:spPr>
      </p:pic>
      <p:pic>
        <p:nvPicPr>
          <p:cNvPr id="4" name="Picture 3">
            <a:extLst>
              <a:ext uri="{FF2B5EF4-FFF2-40B4-BE49-F238E27FC236}">
                <a16:creationId xmlns:a16="http://schemas.microsoft.com/office/drawing/2014/main" id="{B77E31D1-F6DA-442E-A1C9-5908CC648DC1}"/>
              </a:ext>
            </a:extLst>
          </p:cNvPr>
          <p:cNvPicPr>
            <a:picLocks noChangeAspect="1"/>
          </p:cNvPicPr>
          <p:nvPr/>
        </p:nvPicPr>
        <p:blipFill>
          <a:blip r:embed="rId4"/>
          <a:stretch>
            <a:fillRect/>
          </a:stretch>
        </p:blipFill>
        <p:spPr>
          <a:xfrm>
            <a:off x="152400" y="4114800"/>
            <a:ext cx="4876800" cy="2511083"/>
          </a:xfrm>
          <a:prstGeom prst="rect">
            <a:avLst/>
          </a:prstGeom>
          <a:ln>
            <a:solidFill>
              <a:schemeClr val="tx1"/>
            </a:solidFill>
          </a:ln>
        </p:spPr>
      </p:pic>
      <p:pic>
        <p:nvPicPr>
          <p:cNvPr id="5" name="Picture 4">
            <a:extLst>
              <a:ext uri="{FF2B5EF4-FFF2-40B4-BE49-F238E27FC236}">
                <a16:creationId xmlns:a16="http://schemas.microsoft.com/office/drawing/2014/main" id="{773BC240-1951-45CC-8885-A3E97943B157}"/>
              </a:ext>
            </a:extLst>
          </p:cNvPr>
          <p:cNvPicPr>
            <a:picLocks noChangeAspect="1"/>
          </p:cNvPicPr>
          <p:nvPr/>
        </p:nvPicPr>
        <p:blipFill>
          <a:blip r:embed="rId5"/>
          <a:stretch>
            <a:fillRect/>
          </a:stretch>
        </p:blipFill>
        <p:spPr>
          <a:xfrm>
            <a:off x="5105400" y="4114800"/>
            <a:ext cx="3810000" cy="2511083"/>
          </a:xfrm>
          <a:prstGeom prst="rect">
            <a:avLst/>
          </a:prstGeom>
          <a:ln>
            <a:solidFill>
              <a:schemeClr val="tx1"/>
            </a:solidFill>
          </a:ln>
        </p:spPr>
      </p:pic>
      <p:pic>
        <p:nvPicPr>
          <p:cNvPr id="6" name="Picture 5">
            <a:extLst>
              <a:ext uri="{FF2B5EF4-FFF2-40B4-BE49-F238E27FC236}">
                <a16:creationId xmlns:a16="http://schemas.microsoft.com/office/drawing/2014/main" id="{84B3F3E2-D96C-4C9A-AA80-18DF1E3057D9}"/>
              </a:ext>
            </a:extLst>
          </p:cNvPr>
          <p:cNvPicPr>
            <a:picLocks noChangeAspect="1"/>
          </p:cNvPicPr>
          <p:nvPr/>
        </p:nvPicPr>
        <p:blipFill>
          <a:blip r:embed="rId6"/>
          <a:stretch>
            <a:fillRect/>
          </a:stretch>
        </p:blipFill>
        <p:spPr>
          <a:xfrm>
            <a:off x="6553200" y="457200"/>
            <a:ext cx="2362200" cy="3581400"/>
          </a:xfrm>
          <a:prstGeom prst="rect">
            <a:avLst/>
          </a:prstGeom>
          <a:ln>
            <a:solidFill>
              <a:schemeClr val="tx1"/>
            </a:solidFill>
          </a:ln>
        </p:spPr>
      </p:pic>
    </p:spTree>
    <p:extLst>
      <p:ext uri="{BB962C8B-B14F-4D97-AF65-F5344CB8AC3E}">
        <p14:creationId xmlns:p14="http://schemas.microsoft.com/office/powerpoint/2010/main" val="1448685593"/>
      </p:ext>
    </p:extLst>
  </p:cSld>
  <p:clrMapOvr>
    <a:masterClrMapping/>
  </p:clrMapOvr>
  <p:transition spd="med">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ChangeArrowheads="1"/>
          </p:cNvSpPr>
          <p:nvPr/>
        </p:nvSpPr>
        <p:spPr bwMode="auto">
          <a:xfrm>
            <a:off x="0" y="4029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Arial" pitchFamily="34" charset="0"/>
                <a:ea typeface="Calibri" pitchFamily="34"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296"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C7154549-17BA-4823-8E69-5EE1B6069A51}"/>
              </a:ext>
            </a:extLst>
          </p:cNvPr>
          <p:cNvPicPr>
            <a:picLocks noChangeAspect="1"/>
          </p:cNvPicPr>
          <p:nvPr/>
        </p:nvPicPr>
        <p:blipFill>
          <a:blip r:embed="rId2"/>
          <a:stretch>
            <a:fillRect/>
          </a:stretch>
        </p:blipFill>
        <p:spPr>
          <a:xfrm>
            <a:off x="152400" y="535428"/>
            <a:ext cx="4280655" cy="2893572"/>
          </a:xfrm>
          <a:prstGeom prst="rect">
            <a:avLst/>
          </a:prstGeom>
          <a:ln>
            <a:solidFill>
              <a:schemeClr val="tx1"/>
            </a:solidFill>
          </a:ln>
        </p:spPr>
      </p:pic>
      <p:sp>
        <p:nvSpPr>
          <p:cNvPr id="21" name="Rectangle 20">
            <a:extLst>
              <a:ext uri="{FF2B5EF4-FFF2-40B4-BE49-F238E27FC236}">
                <a16:creationId xmlns:a16="http://schemas.microsoft.com/office/drawing/2014/main" id="{AA96214B-9EEE-49B0-A841-43900DD6DB02}"/>
              </a:ext>
            </a:extLst>
          </p:cNvPr>
          <p:cNvSpPr/>
          <p:nvPr/>
        </p:nvSpPr>
        <p:spPr>
          <a:xfrm>
            <a:off x="3352800" y="3471446"/>
            <a:ext cx="3124200" cy="369332"/>
          </a:xfrm>
          <a:prstGeom prst="rect">
            <a:avLst/>
          </a:prstGeom>
        </p:spPr>
        <p:txBody>
          <a:bodyPr wrap="square">
            <a:spAutoFit/>
          </a:bodyPr>
          <a:lstStyle/>
          <a:p>
            <a:r>
              <a:rPr lang="en-US" b="1" dirty="0">
                <a:solidFill>
                  <a:srgbClr val="FF0000"/>
                </a:solidFill>
                <a:latin typeface="Calibri" panose="020F0502020204030204" pitchFamily="34" charset="0"/>
                <a:cs typeface="Calibri" panose="020F0502020204030204" pitchFamily="34" charset="0"/>
              </a:rPr>
              <a:t>WAYNAD FARM HOUSE</a:t>
            </a:r>
          </a:p>
        </p:txBody>
      </p:sp>
      <p:pic>
        <p:nvPicPr>
          <p:cNvPr id="6" name="Picture 5">
            <a:extLst>
              <a:ext uri="{FF2B5EF4-FFF2-40B4-BE49-F238E27FC236}">
                <a16:creationId xmlns:a16="http://schemas.microsoft.com/office/drawing/2014/main" id="{18549B52-5B52-442D-AFAB-06BA7A5D9E65}"/>
              </a:ext>
            </a:extLst>
          </p:cNvPr>
          <p:cNvPicPr>
            <a:picLocks noChangeAspect="1"/>
          </p:cNvPicPr>
          <p:nvPr/>
        </p:nvPicPr>
        <p:blipFill>
          <a:blip r:embed="rId3"/>
          <a:stretch>
            <a:fillRect/>
          </a:stretch>
        </p:blipFill>
        <p:spPr>
          <a:xfrm>
            <a:off x="4544409" y="533400"/>
            <a:ext cx="4370991" cy="2895600"/>
          </a:xfrm>
          <a:prstGeom prst="rect">
            <a:avLst/>
          </a:prstGeom>
          <a:ln>
            <a:solidFill>
              <a:schemeClr val="tx1"/>
            </a:solidFill>
          </a:ln>
        </p:spPr>
      </p:pic>
      <p:pic>
        <p:nvPicPr>
          <p:cNvPr id="10" name="Picture 9" descr="A small house in the background&#10;&#10;Description generated with very high confidence">
            <a:extLst>
              <a:ext uri="{FF2B5EF4-FFF2-40B4-BE49-F238E27FC236}">
                <a16:creationId xmlns:a16="http://schemas.microsoft.com/office/drawing/2014/main" id="{DBCA2686-6CD8-4B3B-818F-40327E529F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810000"/>
            <a:ext cx="4419600" cy="2827606"/>
          </a:xfrm>
          <a:prstGeom prst="rect">
            <a:avLst/>
          </a:prstGeom>
          <a:ln>
            <a:solidFill>
              <a:schemeClr val="tx1"/>
            </a:solidFill>
          </a:ln>
        </p:spPr>
      </p:pic>
      <p:pic>
        <p:nvPicPr>
          <p:cNvPr id="147457" name="Picture 1"/>
          <p:cNvPicPr>
            <a:picLocks noChangeAspect="1" noChangeArrowheads="1"/>
          </p:cNvPicPr>
          <p:nvPr/>
        </p:nvPicPr>
        <p:blipFill>
          <a:blip r:embed="rId5"/>
          <a:srcRect/>
          <a:stretch>
            <a:fillRect/>
          </a:stretch>
        </p:blipFill>
        <p:spPr bwMode="auto">
          <a:xfrm>
            <a:off x="152400" y="3810000"/>
            <a:ext cx="4343400" cy="2819400"/>
          </a:xfrm>
          <a:prstGeom prst="rect">
            <a:avLst/>
          </a:prstGeom>
          <a:noFill/>
          <a:ln w="9525">
            <a:solidFill>
              <a:schemeClr val="tx1"/>
            </a:solidFill>
            <a:miter lim="800000"/>
            <a:headEnd/>
            <a:tailEnd/>
          </a:ln>
          <a:effectLst/>
        </p:spPr>
      </p:pic>
      <p:sp>
        <p:nvSpPr>
          <p:cNvPr id="11" name="Rectangle 10">
            <a:extLst>
              <a:ext uri="{FF2B5EF4-FFF2-40B4-BE49-F238E27FC236}">
                <a16:creationId xmlns:a16="http://schemas.microsoft.com/office/drawing/2014/main" id="{C009D4BF-8C83-4BFC-8A09-53CDA5A8EE40}"/>
              </a:ext>
            </a:extLst>
          </p:cNvPr>
          <p:cNvSpPr/>
          <p:nvPr/>
        </p:nvSpPr>
        <p:spPr>
          <a:xfrm>
            <a:off x="3276600" y="164068"/>
            <a:ext cx="2743200" cy="369332"/>
          </a:xfrm>
          <a:prstGeom prst="rect">
            <a:avLst/>
          </a:prstGeom>
        </p:spPr>
        <p:txBody>
          <a:bodyPr wrap="square">
            <a:spAutoFit/>
          </a:bodyPr>
          <a:lstStyle/>
          <a:p>
            <a:r>
              <a:rPr lang="en-US" b="1" dirty="0">
                <a:solidFill>
                  <a:srgbClr val="FF0000"/>
                </a:solidFill>
                <a:latin typeface="Calibri" panose="020F0502020204030204" pitchFamily="34" charset="0"/>
                <a:cs typeface="Calibri" panose="020F0502020204030204" pitchFamily="34" charset="0"/>
              </a:rPr>
              <a:t>LUXURY FARM HOUSES </a:t>
            </a:r>
            <a:endParaRPr lang="en-US"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440281"/>
      </p:ext>
    </p:extLst>
  </p:cSld>
  <p:clrMapOvr>
    <a:masterClrMapping/>
  </p:clrMapOvr>
  <p:transition spd="med">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1941A-A3B0-423D-8C6D-191C28EAB11E}"/>
              </a:ext>
            </a:extLst>
          </p:cNvPr>
          <p:cNvSpPr>
            <a:spLocks noGrp="1"/>
          </p:cNvSpPr>
          <p:nvPr>
            <p:ph type="title"/>
          </p:nvPr>
        </p:nvSpPr>
        <p:spPr/>
        <p:txBody>
          <a:bodyPr/>
          <a:lstStyle/>
          <a:p>
            <a:r>
              <a:rPr lang="en-IN" dirty="0"/>
              <a:t>  </a:t>
            </a:r>
          </a:p>
        </p:txBody>
      </p:sp>
      <p:pic>
        <p:nvPicPr>
          <p:cNvPr id="4" name="Picture 3">
            <a:extLst>
              <a:ext uri="{FF2B5EF4-FFF2-40B4-BE49-F238E27FC236}">
                <a16:creationId xmlns:a16="http://schemas.microsoft.com/office/drawing/2014/main" id="{B10E4941-16D0-4C66-BA3D-A57CBC9FAEDD}"/>
              </a:ext>
            </a:extLst>
          </p:cNvPr>
          <p:cNvPicPr>
            <a:picLocks noChangeAspect="1"/>
          </p:cNvPicPr>
          <p:nvPr/>
        </p:nvPicPr>
        <p:blipFill>
          <a:blip r:embed="rId2"/>
          <a:stretch>
            <a:fillRect/>
          </a:stretch>
        </p:blipFill>
        <p:spPr>
          <a:xfrm>
            <a:off x="5562600" y="381000"/>
            <a:ext cx="3352800" cy="2895600"/>
          </a:xfrm>
          <a:prstGeom prst="rect">
            <a:avLst/>
          </a:prstGeom>
          <a:ln>
            <a:solidFill>
              <a:schemeClr val="tx1"/>
            </a:solidFill>
          </a:ln>
        </p:spPr>
      </p:pic>
      <p:pic>
        <p:nvPicPr>
          <p:cNvPr id="5" name="Picture 4">
            <a:extLst>
              <a:ext uri="{FF2B5EF4-FFF2-40B4-BE49-F238E27FC236}">
                <a16:creationId xmlns:a16="http://schemas.microsoft.com/office/drawing/2014/main" id="{27B09E45-08A8-4C38-9ABB-F451AD773739}"/>
              </a:ext>
            </a:extLst>
          </p:cNvPr>
          <p:cNvPicPr>
            <a:picLocks noChangeAspect="1"/>
          </p:cNvPicPr>
          <p:nvPr/>
        </p:nvPicPr>
        <p:blipFill>
          <a:blip r:embed="rId3"/>
          <a:stretch>
            <a:fillRect/>
          </a:stretch>
        </p:blipFill>
        <p:spPr>
          <a:xfrm>
            <a:off x="2362200" y="381000"/>
            <a:ext cx="3124200" cy="2895600"/>
          </a:xfrm>
          <a:prstGeom prst="rect">
            <a:avLst/>
          </a:prstGeom>
          <a:ln>
            <a:solidFill>
              <a:schemeClr val="tx1"/>
            </a:solidFill>
          </a:ln>
        </p:spPr>
      </p:pic>
      <p:pic>
        <p:nvPicPr>
          <p:cNvPr id="6" name="Picture 1" descr="D:\WhatsApp Images\IMG-20180402-WA0009.jpg"/>
          <p:cNvPicPr>
            <a:picLocks noChangeAspect="1" noChangeArrowheads="1"/>
          </p:cNvPicPr>
          <p:nvPr/>
        </p:nvPicPr>
        <p:blipFill>
          <a:blip r:embed="rId4" cstate="print">
            <a:lum bright="4000"/>
          </a:blip>
          <a:srcRect/>
          <a:stretch>
            <a:fillRect/>
          </a:stretch>
        </p:blipFill>
        <p:spPr bwMode="auto">
          <a:xfrm>
            <a:off x="3048000" y="3657600"/>
            <a:ext cx="3352800" cy="2895600"/>
          </a:xfrm>
          <a:prstGeom prst="rect">
            <a:avLst/>
          </a:prstGeom>
          <a:noFill/>
          <a:ln>
            <a:solidFill>
              <a:schemeClr val="tx1"/>
            </a:solidFill>
          </a:ln>
        </p:spPr>
      </p:pic>
      <p:pic>
        <p:nvPicPr>
          <p:cNvPr id="8" name="Picture 5" descr="C:\Users\Shiva\Desktop\IMG-20180330-WA0095.jpg"/>
          <p:cNvPicPr>
            <a:picLocks noChangeAspect="1" noChangeArrowheads="1"/>
          </p:cNvPicPr>
          <p:nvPr/>
        </p:nvPicPr>
        <p:blipFill>
          <a:blip r:embed="rId5" cstate="print">
            <a:lum bright="9000"/>
          </a:blip>
          <a:srcRect/>
          <a:stretch>
            <a:fillRect/>
          </a:stretch>
        </p:blipFill>
        <p:spPr bwMode="auto">
          <a:xfrm>
            <a:off x="6477000" y="3657600"/>
            <a:ext cx="2438400" cy="2895600"/>
          </a:xfrm>
          <a:prstGeom prst="rect">
            <a:avLst/>
          </a:prstGeom>
          <a:noFill/>
          <a:ln>
            <a:solidFill>
              <a:schemeClr val="tx1"/>
            </a:solidFill>
          </a:ln>
        </p:spPr>
      </p:pic>
      <p:sp>
        <p:nvSpPr>
          <p:cNvPr id="9" name="Rectangle 1"/>
          <p:cNvSpPr>
            <a:spLocks noChangeArrowheads="1"/>
          </p:cNvSpPr>
          <p:nvPr/>
        </p:nvSpPr>
        <p:spPr bwMode="auto">
          <a:xfrm>
            <a:off x="3810000" y="3352800"/>
            <a:ext cx="48768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400" b="1" dirty="0">
                <a:solidFill>
                  <a:srgbClr val="7030A0"/>
                </a:solidFill>
                <a:latin typeface="Calibri" panose="020F0502020204030204" pitchFamily="34" charset="0"/>
                <a:cs typeface="Calibri" panose="020F0502020204030204" pitchFamily="34" charset="0"/>
              </a:rPr>
              <a:t>JP NAGAR, ABOVE EXISTING BUILDING</a:t>
            </a:r>
          </a:p>
        </p:txBody>
      </p:sp>
      <p:sp>
        <p:nvSpPr>
          <p:cNvPr id="10" name="Rectangle 1"/>
          <p:cNvSpPr>
            <a:spLocks noChangeArrowheads="1"/>
          </p:cNvSpPr>
          <p:nvPr/>
        </p:nvSpPr>
        <p:spPr bwMode="auto">
          <a:xfrm>
            <a:off x="2438400" y="104336"/>
            <a:ext cx="39624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400" b="1" dirty="0">
                <a:solidFill>
                  <a:srgbClr val="7030A0"/>
                </a:solidFill>
                <a:latin typeface="Calibri" panose="020F0502020204030204" pitchFamily="34" charset="0"/>
                <a:cs typeface="Calibri" panose="020F0502020204030204" pitchFamily="34" charset="0"/>
              </a:rPr>
              <a:t>VEMBAR CHURCH - CHENNAI</a:t>
            </a:r>
          </a:p>
        </p:txBody>
      </p:sp>
      <p:pic>
        <p:nvPicPr>
          <p:cNvPr id="142337" name="Picture 1" descr="G:\A)- QUIKBUILD PROJECTS\Church - Chennai\10b.jpg"/>
          <p:cNvPicPr>
            <a:picLocks noChangeAspect="1" noChangeArrowheads="1"/>
          </p:cNvPicPr>
          <p:nvPr/>
        </p:nvPicPr>
        <p:blipFill>
          <a:blip r:embed="rId6"/>
          <a:srcRect/>
          <a:stretch>
            <a:fillRect/>
          </a:stretch>
        </p:blipFill>
        <p:spPr bwMode="auto">
          <a:xfrm>
            <a:off x="228601" y="381000"/>
            <a:ext cx="2057400" cy="2895600"/>
          </a:xfrm>
          <a:prstGeom prst="rect">
            <a:avLst/>
          </a:prstGeom>
          <a:noFill/>
          <a:ln>
            <a:solidFill>
              <a:schemeClr val="tx1"/>
            </a:solidFill>
          </a:ln>
        </p:spPr>
      </p:pic>
      <p:pic>
        <p:nvPicPr>
          <p:cNvPr id="11" name="Picture 1"/>
          <p:cNvPicPr>
            <a:picLocks noChangeAspect="1" noChangeArrowheads="1"/>
          </p:cNvPicPr>
          <p:nvPr/>
        </p:nvPicPr>
        <p:blipFill>
          <a:blip r:embed="rId7" cstate="print"/>
          <a:srcRect/>
          <a:stretch>
            <a:fillRect/>
          </a:stretch>
        </p:blipFill>
        <p:spPr bwMode="auto">
          <a:xfrm>
            <a:off x="228600" y="3657600"/>
            <a:ext cx="2743200" cy="2853968"/>
          </a:xfrm>
          <a:prstGeom prst="rect">
            <a:avLst/>
          </a:prstGeom>
          <a:noFill/>
          <a:ln w="9525">
            <a:solidFill>
              <a:schemeClr val="tx1"/>
            </a:solidFill>
            <a:miter lim="800000"/>
            <a:headEnd/>
            <a:tailEnd/>
          </a:ln>
        </p:spPr>
      </p:pic>
      <p:sp>
        <p:nvSpPr>
          <p:cNvPr id="12" name="Rectangle 11"/>
          <p:cNvSpPr/>
          <p:nvPr/>
        </p:nvSpPr>
        <p:spPr>
          <a:xfrm>
            <a:off x="228600" y="3352800"/>
            <a:ext cx="2133600" cy="307777"/>
          </a:xfrm>
          <a:prstGeom prst="rect">
            <a:avLst/>
          </a:prstGeom>
        </p:spPr>
        <p:txBody>
          <a:bodyPr wrap="square">
            <a:spAutoFit/>
          </a:bodyPr>
          <a:lstStyle/>
          <a:p>
            <a:pPr algn="ctr" fontAlgn="base">
              <a:spcBef>
                <a:spcPct val="0"/>
              </a:spcBef>
              <a:spcAft>
                <a:spcPct val="0"/>
              </a:spcAft>
            </a:pPr>
            <a:r>
              <a:rPr lang="en-IN" sz="1400" b="1" dirty="0">
                <a:solidFill>
                  <a:srgbClr val="7030A0"/>
                </a:solidFill>
                <a:latin typeface="Calibri" panose="020F0502020204030204" pitchFamily="34" charset="0"/>
                <a:cs typeface="Calibri" panose="020F0502020204030204" pitchFamily="34" charset="0"/>
              </a:rPr>
              <a:t>JEEVODAYA HOSPITAL</a:t>
            </a:r>
            <a:endParaRPr lang="en-US" sz="1400" b="1"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1098233"/>
      </p:ext>
    </p:extLst>
  </p:cSld>
  <p:clrMapOvr>
    <a:masterClrMapping/>
  </p:clrMapOvr>
  <p:transition spd="med">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5866C-1AAE-4805-B338-6F1BBC2C3ABF}"/>
              </a:ext>
            </a:extLst>
          </p:cNvPr>
          <p:cNvSpPr>
            <a:spLocks noGrp="1"/>
          </p:cNvSpPr>
          <p:nvPr>
            <p:ph type="title"/>
          </p:nvPr>
        </p:nvSpPr>
        <p:spPr>
          <a:xfrm>
            <a:off x="1066800" y="56740"/>
            <a:ext cx="8229600" cy="972312"/>
          </a:xfrm>
        </p:spPr>
        <p:txBody>
          <a:bodyPr>
            <a:normAutofit/>
          </a:bodyPr>
          <a:lstStyle/>
          <a:p>
            <a:r>
              <a:rPr lang="en-IN" sz="2400" dirty="0"/>
              <a:t>     </a:t>
            </a:r>
          </a:p>
        </p:txBody>
      </p:sp>
      <p:sp>
        <p:nvSpPr>
          <p:cNvPr id="3" name="TextBox 2">
            <a:extLst>
              <a:ext uri="{FF2B5EF4-FFF2-40B4-BE49-F238E27FC236}">
                <a16:creationId xmlns:a16="http://schemas.microsoft.com/office/drawing/2014/main" id="{08770E17-E9AD-4DE9-AE65-56D910B6B330}"/>
              </a:ext>
            </a:extLst>
          </p:cNvPr>
          <p:cNvSpPr txBox="1"/>
          <p:nvPr/>
        </p:nvSpPr>
        <p:spPr>
          <a:xfrm>
            <a:off x="3886200" y="76200"/>
            <a:ext cx="1371600" cy="369332"/>
          </a:xfrm>
          <a:prstGeom prst="rect">
            <a:avLst/>
          </a:prstGeom>
          <a:noFill/>
        </p:spPr>
        <p:txBody>
          <a:bodyPr wrap="square" rtlCol="0">
            <a:spAutoFit/>
          </a:bodyPr>
          <a:lstStyle/>
          <a:p>
            <a:r>
              <a:rPr lang="en-IN" b="1" dirty="0">
                <a:solidFill>
                  <a:srgbClr val="FF0000"/>
                </a:solidFill>
                <a:latin typeface="Calibri" panose="020F0502020204030204" pitchFamily="34" charset="0"/>
                <a:cs typeface="Calibri" panose="020F0502020204030204" pitchFamily="34" charset="0"/>
              </a:rPr>
              <a:t>IIT JAMMU</a:t>
            </a:r>
          </a:p>
        </p:txBody>
      </p:sp>
      <p:pic>
        <p:nvPicPr>
          <p:cNvPr id="9" name="Picture 8">
            <a:extLst>
              <a:ext uri="{FF2B5EF4-FFF2-40B4-BE49-F238E27FC236}">
                <a16:creationId xmlns:a16="http://schemas.microsoft.com/office/drawing/2014/main" id="{046263D5-E045-4235-B256-649BBBDF6DC2}"/>
              </a:ext>
            </a:extLst>
          </p:cNvPr>
          <p:cNvPicPr>
            <a:picLocks noChangeAspect="1"/>
          </p:cNvPicPr>
          <p:nvPr/>
        </p:nvPicPr>
        <p:blipFill>
          <a:blip r:embed="rId2"/>
          <a:stretch>
            <a:fillRect/>
          </a:stretch>
        </p:blipFill>
        <p:spPr>
          <a:xfrm>
            <a:off x="228599" y="438149"/>
            <a:ext cx="4934243" cy="2990851"/>
          </a:xfrm>
          <a:prstGeom prst="rect">
            <a:avLst/>
          </a:prstGeom>
          <a:ln>
            <a:solidFill>
              <a:schemeClr val="tx1"/>
            </a:solidFill>
          </a:ln>
        </p:spPr>
      </p:pic>
      <p:pic>
        <p:nvPicPr>
          <p:cNvPr id="10" name="Content Placeholder 4">
            <a:extLst>
              <a:ext uri="{FF2B5EF4-FFF2-40B4-BE49-F238E27FC236}">
                <a16:creationId xmlns:a16="http://schemas.microsoft.com/office/drawing/2014/main" id="{0C6C2A68-5539-4EC8-837D-275F470375F0}"/>
              </a:ext>
            </a:extLst>
          </p:cNvPr>
          <p:cNvPicPr>
            <a:picLocks noGrp="1" noChangeAspect="1"/>
          </p:cNvPicPr>
          <p:nvPr>
            <p:ph sz="quarter" idx="1"/>
          </p:nvPr>
        </p:nvPicPr>
        <p:blipFill>
          <a:blip r:embed="rId3"/>
          <a:stretch>
            <a:fillRect/>
          </a:stretch>
        </p:blipFill>
        <p:spPr>
          <a:xfrm>
            <a:off x="5257800" y="457200"/>
            <a:ext cx="3657599" cy="2971800"/>
          </a:xfrm>
          <a:prstGeom prst="rect">
            <a:avLst/>
          </a:prstGeom>
          <a:ln>
            <a:solidFill>
              <a:schemeClr val="tx1"/>
            </a:solidFill>
          </a:ln>
        </p:spPr>
      </p:pic>
      <p:pic>
        <p:nvPicPr>
          <p:cNvPr id="146433" name="Picture 1" descr="G:\A)- QUIKBUILD PROJECTS\17)- IIT- Jammu\3.jpg"/>
          <p:cNvPicPr>
            <a:picLocks noChangeAspect="1" noChangeArrowheads="1"/>
          </p:cNvPicPr>
          <p:nvPr/>
        </p:nvPicPr>
        <p:blipFill>
          <a:blip r:embed="rId4"/>
          <a:srcRect/>
          <a:stretch>
            <a:fillRect/>
          </a:stretch>
        </p:blipFill>
        <p:spPr bwMode="auto">
          <a:xfrm>
            <a:off x="228600" y="3581400"/>
            <a:ext cx="5105400" cy="3048000"/>
          </a:xfrm>
          <a:prstGeom prst="rect">
            <a:avLst/>
          </a:prstGeom>
          <a:noFill/>
          <a:ln>
            <a:solidFill>
              <a:schemeClr val="tx1"/>
            </a:solidFill>
          </a:ln>
        </p:spPr>
      </p:pic>
      <p:pic>
        <p:nvPicPr>
          <p:cNvPr id="146434" name="Picture 2" descr="G:\A)- QUIKBUILD PROJECTS\17)- IIT- Jammu\14.jpg"/>
          <p:cNvPicPr>
            <a:picLocks noChangeAspect="1" noChangeArrowheads="1"/>
          </p:cNvPicPr>
          <p:nvPr/>
        </p:nvPicPr>
        <p:blipFill>
          <a:blip r:embed="rId5"/>
          <a:srcRect/>
          <a:stretch>
            <a:fillRect/>
          </a:stretch>
        </p:blipFill>
        <p:spPr bwMode="auto">
          <a:xfrm>
            <a:off x="5410200" y="3581400"/>
            <a:ext cx="3505200" cy="3048000"/>
          </a:xfrm>
          <a:prstGeom prst="rect">
            <a:avLst/>
          </a:prstGeom>
          <a:noFill/>
          <a:ln>
            <a:solidFill>
              <a:schemeClr val="tx1"/>
            </a:solidFill>
          </a:ln>
        </p:spPr>
      </p:pic>
    </p:spTree>
    <p:extLst>
      <p:ext uri="{BB962C8B-B14F-4D97-AF65-F5344CB8AC3E}">
        <p14:creationId xmlns:p14="http://schemas.microsoft.com/office/powerpoint/2010/main" val="4248136650"/>
      </p:ext>
    </p:extLst>
  </p:cSld>
  <p:clrMapOvr>
    <a:masterClrMapping/>
  </p:clrMapOvr>
  <p:transition spd="med">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5943" y="372770"/>
            <a:ext cx="7925568" cy="438582"/>
          </a:xfrm>
          <a:prstGeom prst="rect">
            <a:avLst/>
          </a:prstGeom>
        </p:spPr>
        <p:txBody>
          <a:bodyPr wrap="none">
            <a:spAutoFit/>
          </a:bodyPr>
          <a:lstStyle/>
          <a:p>
            <a:r>
              <a:rPr lang="en-US" sz="2250" b="1" dirty="0">
                <a:latin typeface="Times New Roman" panose="02020603050405020304" pitchFamily="18" charset="0"/>
              </a:rPr>
              <a:t>QUIKBUILD PROJECTS – RAILWAY QUARTERS ORRISA</a:t>
            </a:r>
            <a:endParaRPr lang="en-IN" sz="2250" dirty="0"/>
          </a:p>
        </p:txBody>
      </p:sp>
      <p:pic>
        <p:nvPicPr>
          <p:cNvPr id="8" name="Picture 7" descr="IMG-20180130-WA0006.jpg"/>
          <p:cNvPicPr>
            <a:picLocks noChangeAspect="1"/>
          </p:cNvPicPr>
          <p:nvPr/>
        </p:nvPicPr>
        <p:blipFill>
          <a:blip r:embed="rId2"/>
          <a:stretch>
            <a:fillRect/>
          </a:stretch>
        </p:blipFill>
        <p:spPr>
          <a:xfrm>
            <a:off x="4610100" y="975360"/>
            <a:ext cx="4529455" cy="3192780"/>
          </a:xfrm>
          <a:prstGeom prst="rect">
            <a:avLst/>
          </a:prstGeom>
        </p:spPr>
      </p:pic>
      <p:pic>
        <p:nvPicPr>
          <p:cNvPr id="2" name="Content Placeholder 1" descr="Railway Quarters Orrisa"/>
          <p:cNvPicPr>
            <a:picLocks noGrp="1" noChangeAspect="1"/>
          </p:cNvPicPr>
          <p:nvPr>
            <p:ph sz="quarter" idx="13"/>
          </p:nvPr>
        </p:nvPicPr>
        <p:blipFill>
          <a:blip r:embed="rId3"/>
          <a:srcRect r="20051"/>
          <a:stretch>
            <a:fillRect/>
          </a:stretch>
        </p:blipFill>
        <p:spPr>
          <a:xfrm>
            <a:off x="107504" y="975360"/>
            <a:ext cx="4347210" cy="3192145"/>
          </a:xfrm>
          <a:prstGeom prst="rect">
            <a:avLst/>
          </a:prstGeom>
        </p:spPr>
      </p:pic>
      <p:pic>
        <p:nvPicPr>
          <p:cNvPr id="5" name="Content Placeholder 4" descr="IMG-20181124-WA0014"/>
          <p:cNvPicPr>
            <a:picLocks noGrp="1" noChangeAspect="1"/>
          </p:cNvPicPr>
          <p:nvPr>
            <p:ph sz="quarter" idx="14"/>
          </p:nvPr>
        </p:nvPicPr>
        <p:blipFill>
          <a:blip r:embed="rId4"/>
          <a:stretch>
            <a:fillRect/>
          </a:stretch>
        </p:blipFill>
        <p:spPr>
          <a:xfrm>
            <a:off x="2416810" y="4168140"/>
            <a:ext cx="4707890" cy="264858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2971800" y="0"/>
            <a:ext cx="3200400" cy="381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dirty="0">
              <a:solidFill>
                <a:srgbClr val="7030A0"/>
              </a:solidFill>
            </a:endParaRPr>
          </a:p>
        </p:txBody>
      </p:sp>
      <p:sp>
        <p:nvSpPr>
          <p:cNvPr id="126977" name="Rectangle 1"/>
          <p:cNvSpPr>
            <a:spLocks noChangeArrowheads="1"/>
          </p:cNvSpPr>
          <p:nvPr/>
        </p:nvSpPr>
        <p:spPr bwMode="auto">
          <a:xfrm>
            <a:off x="152400" y="393412"/>
            <a:ext cx="55626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rgbClr val="7030A0"/>
                </a:solidFill>
                <a:effectLst/>
                <a:latin typeface="Calibri" panose="020F0502020204030204" pitchFamily="34" charset="0"/>
                <a:ea typeface="Calibri" panose="020F0502020204030204" pitchFamily="34" charset="0"/>
                <a:cs typeface="Calibri" panose="020F0502020204030204" pitchFamily="34" charset="0"/>
              </a:rPr>
              <a:t>CONSTRUCTION OF THEIR VARIOUS FACILITIES WITH QUIKBUILD SYSTEM</a:t>
            </a:r>
            <a:endParaRPr kumimoji="0" lang="en-US" sz="1400" b="0" i="0" u="none" strike="noStrike" cap="none" normalizeH="0" baseline="0" dirty="0">
              <a:ln>
                <a:noFill/>
              </a:ln>
              <a:solidFill>
                <a:srgbClr val="7030A0"/>
              </a:solidFill>
              <a:effectLst/>
              <a:latin typeface="Calibri" panose="020F0502020204030204" pitchFamily="34" charset="0"/>
              <a:cs typeface="Calibri" panose="020F0502020204030204" pitchFamily="34" charset="0"/>
            </a:endParaRPr>
          </a:p>
        </p:txBody>
      </p:sp>
      <p:pic>
        <p:nvPicPr>
          <p:cNvPr id="126978" name="Picture 1" descr="C:\Users\ADMIN\Desktop\New folder\IMAG0561.jpg"/>
          <p:cNvPicPr>
            <a:picLocks noChangeAspect="1" noChangeArrowheads="1"/>
          </p:cNvPicPr>
          <p:nvPr/>
        </p:nvPicPr>
        <p:blipFill>
          <a:blip r:embed="rId2" cstate="print">
            <a:lum bright="14000"/>
          </a:blip>
          <a:srcRect/>
          <a:stretch>
            <a:fillRect/>
          </a:stretch>
        </p:blipFill>
        <p:spPr bwMode="auto">
          <a:xfrm>
            <a:off x="152400" y="685801"/>
            <a:ext cx="3048000" cy="1828799"/>
          </a:xfrm>
          <a:prstGeom prst="rect">
            <a:avLst/>
          </a:prstGeom>
          <a:noFill/>
          <a:ln w="9525">
            <a:solidFill>
              <a:schemeClr val="tx1"/>
            </a:solidFill>
            <a:miter lim="800000"/>
            <a:headEnd/>
            <a:tailEnd/>
          </a:ln>
        </p:spPr>
      </p:pic>
      <p:pic>
        <p:nvPicPr>
          <p:cNvPr id="126979" name="Picture 4" descr="C:\Users\ADMIN\Desktop\New folder\IMAG0568.jpg"/>
          <p:cNvPicPr>
            <a:picLocks noChangeAspect="1" noChangeArrowheads="1"/>
          </p:cNvPicPr>
          <p:nvPr/>
        </p:nvPicPr>
        <p:blipFill>
          <a:blip r:embed="rId3" cstate="print">
            <a:lum bright="10000"/>
          </a:blip>
          <a:srcRect/>
          <a:stretch>
            <a:fillRect/>
          </a:stretch>
        </p:blipFill>
        <p:spPr bwMode="auto">
          <a:xfrm>
            <a:off x="3325735" y="685802"/>
            <a:ext cx="2998865" cy="1828798"/>
          </a:xfrm>
          <a:prstGeom prst="rect">
            <a:avLst/>
          </a:prstGeom>
          <a:noFill/>
          <a:ln w="9525">
            <a:solidFill>
              <a:schemeClr val="tx1"/>
            </a:solidFill>
            <a:miter lim="800000"/>
            <a:headEnd/>
            <a:tailEnd/>
          </a:ln>
        </p:spPr>
      </p:pic>
      <p:sp>
        <p:nvSpPr>
          <p:cNvPr id="126980" name="Rectangle 4"/>
          <p:cNvSpPr>
            <a:spLocks noChangeArrowheads="1"/>
          </p:cNvSpPr>
          <p:nvPr/>
        </p:nvSpPr>
        <p:spPr bwMode="auto">
          <a:xfrm>
            <a:off x="762000" y="2527012"/>
            <a:ext cx="1524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1400" b="1" dirty="0">
                <a:solidFill>
                  <a:srgbClr val="7030A0"/>
                </a:solidFill>
                <a:latin typeface="Calibri" panose="020F0502020204030204" pitchFamily="34" charset="0"/>
                <a:cs typeface="Calibri" panose="020F0502020204030204" pitchFamily="34" charset="0"/>
              </a:rPr>
              <a:t>STAIRCASE</a:t>
            </a:r>
          </a:p>
        </p:txBody>
      </p:sp>
      <p:pic>
        <p:nvPicPr>
          <p:cNvPr id="126981" name="Picture 5" descr="IMG-20151016-WA0002"/>
          <p:cNvPicPr>
            <a:picLocks noChangeAspect="1" noChangeArrowheads="1"/>
          </p:cNvPicPr>
          <p:nvPr/>
        </p:nvPicPr>
        <p:blipFill>
          <a:blip r:embed="rId4" cstate="print"/>
          <a:srcRect/>
          <a:stretch>
            <a:fillRect/>
          </a:stretch>
        </p:blipFill>
        <p:spPr bwMode="auto">
          <a:xfrm>
            <a:off x="6477000" y="685802"/>
            <a:ext cx="2456086" cy="1828798"/>
          </a:xfrm>
          <a:prstGeom prst="rect">
            <a:avLst/>
          </a:prstGeom>
          <a:noFill/>
          <a:ln w="9525">
            <a:solidFill>
              <a:schemeClr val="tx1"/>
            </a:solidFill>
            <a:miter lim="800000"/>
            <a:headEnd/>
            <a:tailEnd/>
          </a:ln>
        </p:spPr>
      </p:pic>
      <p:pic>
        <p:nvPicPr>
          <p:cNvPr id="126982" name="Picture 31" descr="C:\Documents and Settings\ADMIN\Desktop\24ed0028-9462-49bd-9f02-59eedf93cad7.jpg"/>
          <p:cNvPicPr>
            <a:picLocks noChangeAspect="1" noChangeArrowheads="1"/>
          </p:cNvPicPr>
          <p:nvPr/>
        </p:nvPicPr>
        <p:blipFill>
          <a:blip r:embed="rId5" cstate="print"/>
          <a:srcRect/>
          <a:stretch>
            <a:fillRect/>
          </a:stretch>
        </p:blipFill>
        <p:spPr bwMode="auto">
          <a:xfrm>
            <a:off x="152400" y="2781966"/>
            <a:ext cx="2438400" cy="1630391"/>
          </a:xfrm>
          <a:prstGeom prst="rect">
            <a:avLst/>
          </a:prstGeom>
          <a:noFill/>
          <a:ln w="9525">
            <a:solidFill>
              <a:schemeClr val="tx1"/>
            </a:solidFill>
            <a:miter lim="800000"/>
            <a:headEnd/>
            <a:tailEnd/>
          </a:ln>
        </p:spPr>
      </p:pic>
      <p:sp>
        <p:nvSpPr>
          <p:cNvPr id="11" name="Rectangle 10"/>
          <p:cNvSpPr/>
          <p:nvPr/>
        </p:nvSpPr>
        <p:spPr>
          <a:xfrm>
            <a:off x="2819400" y="2514600"/>
            <a:ext cx="5638800" cy="307777"/>
          </a:xfrm>
          <a:prstGeom prst="rect">
            <a:avLst/>
          </a:prstGeom>
        </p:spPr>
        <p:txBody>
          <a:bodyPr wrap="square">
            <a:spAutoFit/>
          </a:bodyPr>
          <a:lstStyle/>
          <a:p>
            <a:pPr lvl="0" algn="ctr" fontAlgn="base">
              <a:spcBef>
                <a:spcPct val="0"/>
              </a:spcBef>
              <a:spcAft>
                <a:spcPct val="0"/>
              </a:spcAft>
            </a:pPr>
            <a:r>
              <a:rPr lang="en-US" sz="1400" b="1" dirty="0">
                <a:solidFill>
                  <a:srgbClr val="7030A0"/>
                </a:solidFill>
                <a:latin typeface="Calibri" panose="020F0502020204030204" pitchFamily="34" charset="0"/>
                <a:ea typeface="Calibri" panose="020F0502020204030204" pitchFamily="34" charset="0"/>
                <a:cs typeface="Calibri" panose="020F0502020204030204" pitchFamily="34" charset="0"/>
              </a:rPr>
              <a:t>MEZZANINE OFFICE – COLUMNS,BEAMS,ROOF PANEL&amp; WALL PANELS</a:t>
            </a:r>
            <a:endParaRPr lang="en-US" sz="1400" dirty="0">
              <a:solidFill>
                <a:srgbClr val="7030A0"/>
              </a:solidFill>
              <a:latin typeface="Calibri" panose="020F0502020204030204" pitchFamily="34" charset="0"/>
              <a:cs typeface="Calibri" panose="020F0502020204030204" pitchFamily="34" charset="0"/>
            </a:endParaRPr>
          </a:p>
        </p:txBody>
      </p:sp>
      <p:pic>
        <p:nvPicPr>
          <p:cNvPr id="12" name="Picture 9" descr="IMAG0865"/>
          <p:cNvPicPr>
            <a:picLocks noChangeAspect="1" noChangeArrowheads="1"/>
          </p:cNvPicPr>
          <p:nvPr/>
        </p:nvPicPr>
        <p:blipFill>
          <a:blip r:embed="rId6" cstate="print">
            <a:lum bright="14000"/>
          </a:blip>
          <a:srcRect/>
          <a:stretch>
            <a:fillRect/>
          </a:stretch>
        </p:blipFill>
        <p:spPr bwMode="auto">
          <a:xfrm>
            <a:off x="2698945" y="2773304"/>
            <a:ext cx="3473255" cy="1630391"/>
          </a:xfrm>
          <a:prstGeom prst="rect">
            <a:avLst/>
          </a:prstGeom>
          <a:noFill/>
          <a:ln w="9525">
            <a:solidFill>
              <a:schemeClr val="tx1"/>
            </a:solidFill>
            <a:miter lim="800000"/>
            <a:headEnd/>
            <a:tailEnd/>
          </a:ln>
        </p:spPr>
      </p:pic>
      <p:sp>
        <p:nvSpPr>
          <p:cNvPr id="14" name="Rectangle 4"/>
          <p:cNvSpPr>
            <a:spLocks noChangeArrowheads="1"/>
          </p:cNvSpPr>
          <p:nvPr/>
        </p:nvSpPr>
        <p:spPr bwMode="auto">
          <a:xfrm>
            <a:off x="6172200" y="393412"/>
            <a:ext cx="3048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7030A0"/>
                </a:solidFill>
                <a:effectLst/>
                <a:latin typeface="Calibri" panose="020F0502020204030204" pitchFamily="34" charset="0"/>
                <a:ea typeface="Calibri" panose="020F0502020204030204" pitchFamily="34" charset="0"/>
                <a:cs typeface="Calibri" panose="020F0502020204030204" pitchFamily="34" charset="0"/>
              </a:rPr>
              <a:t>CANTEEN CUM STORE G+1 BUILDING</a:t>
            </a:r>
            <a:endParaRPr kumimoji="0" lang="en-US" sz="1400" b="0" i="0" u="none" strike="noStrike" cap="none" normalizeH="0" baseline="0" dirty="0">
              <a:ln>
                <a:noFill/>
              </a:ln>
              <a:solidFill>
                <a:srgbClr val="7030A0"/>
              </a:solidFill>
              <a:effectLst/>
              <a:latin typeface="Calibri" panose="020F0502020204030204" pitchFamily="34" charset="0"/>
              <a:cs typeface="Calibri" panose="020F0502020204030204" pitchFamily="34" charset="0"/>
            </a:endParaRPr>
          </a:p>
        </p:txBody>
      </p:sp>
      <p:pic>
        <p:nvPicPr>
          <p:cNvPr id="15" name="Picture 2"/>
          <p:cNvPicPr>
            <a:picLocks noChangeAspect="1" noChangeArrowheads="1"/>
          </p:cNvPicPr>
          <p:nvPr/>
        </p:nvPicPr>
        <p:blipFill>
          <a:blip r:embed="rId7" cstate="print"/>
          <a:srcRect/>
          <a:stretch>
            <a:fillRect/>
          </a:stretch>
        </p:blipFill>
        <p:spPr bwMode="auto">
          <a:xfrm>
            <a:off x="6274191" y="2781967"/>
            <a:ext cx="2641209" cy="1630390"/>
          </a:xfrm>
          <a:prstGeom prst="rect">
            <a:avLst/>
          </a:prstGeom>
          <a:noFill/>
          <a:ln w="9525">
            <a:solidFill>
              <a:schemeClr val="tx1"/>
            </a:solidFill>
            <a:miter lim="800000"/>
            <a:headEnd/>
            <a:tailEnd/>
          </a:ln>
        </p:spPr>
      </p:pic>
      <p:sp>
        <p:nvSpPr>
          <p:cNvPr id="16" name="Rectangle 1"/>
          <p:cNvSpPr>
            <a:spLocks noChangeArrowheads="1"/>
          </p:cNvSpPr>
          <p:nvPr/>
        </p:nvSpPr>
        <p:spPr bwMode="auto">
          <a:xfrm>
            <a:off x="2115915" y="87868"/>
            <a:ext cx="4343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b="1" dirty="0">
                <a:solidFill>
                  <a:srgbClr val="FF0000"/>
                </a:solidFill>
                <a:latin typeface="Calibri" panose="020F0502020204030204" pitchFamily="34" charset="0"/>
                <a:cs typeface="Calibri" panose="020F0502020204030204" pitchFamily="34" charset="0"/>
              </a:rPr>
              <a:t>HIMALAYA DRUGS – BANGALORE</a:t>
            </a:r>
          </a:p>
        </p:txBody>
      </p:sp>
      <p:pic>
        <p:nvPicPr>
          <p:cNvPr id="17" name="Picture 2" descr="IMG_20161105_140041"/>
          <p:cNvPicPr>
            <a:picLocks noChangeAspect="1" noChangeArrowheads="1"/>
          </p:cNvPicPr>
          <p:nvPr/>
        </p:nvPicPr>
        <p:blipFill>
          <a:blip r:embed="rId8" cstate="print"/>
          <a:srcRect/>
          <a:stretch>
            <a:fillRect/>
          </a:stretch>
        </p:blipFill>
        <p:spPr bwMode="auto">
          <a:xfrm>
            <a:off x="152400" y="4648200"/>
            <a:ext cx="4648200" cy="1981200"/>
          </a:xfrm>
          <a:prstGeom prst="rect">
            <a:avLst/>
          </a:prstGeom>
          <a:noFill/>
          <a:ln w="9525">
            <a:solidFill>
              <a:schemeClr val="tx1"/>
            </a:solidFill>
            <a:miter lim="800000"/>
            <a:headEnd/>
            <a:tailEnd/>
          </a:ln>
        </p:spPr>
      </p:pic>
      <p:pic>
        <p:nvPicPr>
          <p:cNvPr id="18" name="Picture 3" descr="IMG_20161105_140212"/>
          <p:cNvPicPr>
            <a:picLocks noChangeAspect="1" noChangeArrowheads="1"/>
          </p:cNvPicPr>
          <p:nvPr/>
        </p:nvPicPr>
        <p:blipFill>
          <a:blip r:embed="rId9" cstate="print"/>
          <a:srcRect/>
          <a:stretch>
            <a:fillRect/>
          </a:stretch>
        </p:blipFill>
        <p:spPr bwMode="auto">
          <a:xfrm>
            <a:off x="4876800" y="4648200"/>
            <a:ext cx="4038601" cy="1971287"/>
          </a:xfrm>
          <a:prstGeom prst="rect">
            <a:avLst/>
          </a:prstGeom>
          <a:noFill/>
          <a:ln w="9525">
            <a:solidFill>
              <a:schemeClr val="tx1"/>
            </a:solidFill>
            <a:miter lim="800000"/>
            <a:headEnd/>
            <a:tailEnd/>
          </a:ln>
        </p:spPr>
      </p:pic>
      <p:sp>
        <p:nvSpPr>
          <p:cNvPr id="19" name="Rectangle 1"/>
          <p:cNvSpPr>
            <a:spLocks noChangeArrowheads="1"/>
          </p:cNvSpPr>
          <p:nvPr/>
        </p:nvSpPr>
        <p:spPr bwMode="auto">
          <a:xfrm>
            <a:off x="3962400" y="4355812"/>
            <a:ext cx="18288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7030A0"/>
                </a:solidFill>
                <a:effectLst/>
                <a:latin typeface="Calibri" panose="020F0502020204030204" pitchFamily="34" charset="0"/>
                <a:ea typeface="Calibri" panose="020F0502020204030204" pitchFamily="34" charset="0"/>
                <a:cs typeface="Calibri" panose="020F0502020204030204" pitchFamily="34" charset="0"/>
              </a:rPr>
              <a:t>BABY CRECHE</a:t>
            </a:r>
            <a:endParaRPr kumimoji="0" lang="en-US" sz="1400" b="0" i="0" u="none" strike="noStrike" cap="none" normalizeH="0" baseline="0" dirty="0">
              <a:ln>
                <a:noFill/>
              </a:ln>
              <a:solidFill>
                <a:srgbClr val="7030A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8685593"/>
      </p:ext>
    </p:extLst>
  </p:cSld>
  <p:clrMapOvr>
    <a:masterClrMapping/>
  </p:clrMapOvr>
  <p:transition spd="med">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7284" name="Rectangle 4"/>
          <p:cNvSpPr>
            <a:spLocks noChangeArrowheads="1"/>
          </p:cNvSpPr>
          <p:nvPr/>
        </p:nvSpPr>
        <p:spPr bwMode="auto">
          <a:xfrm>
            <a:off x="0" y="4648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7285" name="Rectangle 5"/>
          <p:cNvSpPr>
            <a:spLocks noChangeArrowheads="1"/>
          </p:cNvSpPr>
          <p:nvPr/>
        </p:nvSpPr>
        <p:spPr bwMode="auto">
          <a:xfrm>
            <a:off x="0" y="8839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8"/>
          <p:cNvSpPr/>
          <p:nvPr/>
        </p:nvSpPr>
        <p:spPr>
          <a:xfrm>
            <a:off x="914400" y="152400"/>
            <a:ext cx="7239000" cy="307777"/>
          </a:xfrm>
          <a:prstGeom prst="rect">
            <a:avLst/>
          </a:prstGeom>
        </p:spPr>
        <p:txBody>
          <a:bodyPr wrap="square">
            <a:spAutoFit/>
          </a:bodyPr>
          <a:lstStyle/>
          <a:p>
            <a:pPr algn="ctr"/>
            <a:r>
              <a:rPr lang="en-US" sz="1400" b="1" dirty="0">
                <a:solidFill>
                  <a:srgbClr val="7030A0"/>
                </a:solidFill>
                <a:latin typeface="Calibri" panose="020F0502020204030204" pitchFamily="34" charset="0"/>
                <a:cs typeface="Calibri" panose="020F0502020204030204" pitchFamily="34" charset="0"/>
              </a:rPr>
              <a:t>PREFAB WAREHOUSE/ PRODUCTION UNIT –DEVANAHALLI, BANGALORE</a:t>
            </a:r>
            <a:endParaRPr lang="en-US" sz="1400" dirty="0">
              <a:solidFill>
                <a:srgbClr val="7030A0"/>
              </a:solidFill>
              <a:latin typeface="Calibri" panose="020F0502020204030204" pitchFamily="34" charset="0"/>
              <a:cs typeface="Calibri" panose="020F0502020204030204" pitchFamily="34" charset="0"/>
            </a:endParaRPr>
          </a:p>
        </p:txBody>
      </p:sp>
      <p:pic>
        <p:nvPicPr>
          <p:cNvPr id="129026" name="Picture 2" descr="8d0550d4-3487-41e1-bd4a-050e324c9213"/>
          <p:cNvPicPr>
            <a:picLocks noChangeAspect="1" noChangeArrowheads="1"/>
          </p:cNvPicPr>
          <p:nvPr/>
        </p:nvPicPr>
        <p:blipFill>
          <a:blip r:embed="rId2" cstate="print"/>
          <a:srcRect/>
          <a:stretch>
            <a:fillRect/>
          </a:stretch>
        </p:blipFill>
        <p:spPr bwMode="auto">
          <a:xfrm>
            <a:off x="5257800" y="457200"/>
            <a:ext cx="3657600" cy="2895600"/>
          </a:xfrm>
          <a:prstGeom prst="rect">
            <a:avLst/>
          </a:prstGeom>
          <a:noFill/>
          <a:ln w="9525">
            <a:solidFill>
              <a:schemeClr val="tx1"/>
            </a:solidFill>
            <a:miter lim="800000"/>
            <a:headEnd/>
            <a:tailEnd/>
          </a:ln>
        </p:spPr>
      </p:pic>
      <p:pic>
        <p:nvPicPr>
          <p:cNvPr id="129027" name="Picture 3" descr="ce9c7f21-214d-4d69-8f74-75c01dcffd93"/>
          <p:cNvPicPr>
            <a:picLocks noChangeAspect="1" noChangeArrowheads="1"/>
          </p:cNvPicPr>
          <p:nvPr/>
        </p:nvPicPr>
        <p:blipFill>
          <a:blip r:embed="rId3"/>
          <a:srcRect/>
          <a:stretch>
            <a:fillRect/>
          </a:stretch>
        </p:blipFill>
        <p:spPr bwMode="auto">
          <a:xfrm>
            <a:off x="228600" y="457200"/>
            <a:ext cx="4953000" cy="2895600"/>
          </a:xfrm>
          <a:prstGeom prst="rect">
            <a:avLst/>
          </a:prstGeom>
          <a:noFill/>
          <a:ln w="9525">
            <a:solidFill>
              <a:schemeClr val="tx1"/>
            </a:solidFill>
            <a:miter lim="800000"/>
            <a:headEnd/>
            <a:tailEnd/>
          </a:ln>
        </p:spPr>
      </p:pic>
      <p:sp>
        <p:nvSpPr>
          <p:cNvPr id="15" name="Rectangle 1"/>
          <p:cNvSpPr>
            <a:spLocks noChangeArrowheads="1"/>
          </p:cNvSpPr>
          <p:nvPr/>
        </p:nvSpPr>
        <p:spPr bwMode="auto">
          <a:xfrm>
            <a:off x="304800" y="3429000"/>
            <a:ext cx="3962400" cy="276999"/>
          </a:xfrm>
          <a:prstGeom prst="rect">
            <a:avLst/>
          </a:prstGeom>
        </p:spPr>
        <p:txBody>
          <a:bodyPr wrap="square">
            <a:spAutoFit/>
          </a:bodyPr>
          <a:lstStyle/>
          <a:p>
            <a:pPr algn="ctr"/>
            <a:r>
              <a:rPr lang="en-US" sz="1400" b="1" dirty="0">
                <a:solidFill>
                  <a:srgbClr val="7030A0"/>
                </a:solidFill>
                <a:latin typeface="Calibri" panose="020F0502020204030204" pitchFamily="34" charset="0"/>
                <a:cs typeface="Calibri" panose="020F0502020204030204" pitchFamily="34" charset="0"/>
              </a:rPr>
              <a:t>MARRIAGE HALL - NASHIK</a:t>
            </a:r>
          </a:p>
        </p:txBody>
      </p:sp>
      <p:pic>
        <p:nvPicPr>
          <p:cNvPr id="2" name="Picture 1">
            <a:extLst>
              <a:ext uri="{FF2B5EF4-FFF2-40B4-BE49-F238E27FC236}">
                <a16:creationId xmlns:a16="http://schemas.microsoft.com/office/drawing/2014/main" id="{ED5396C6-398D-489C-82A9-5AA3FD6587B1}"/>
              </a:ext>
            </a:extLst>
          </p:cNvPr>
          <p:cNvPicPr>
            <a:picLocks noChangeAspect="1"/>
          </p:cNvPicPr>
          <p:nvPr/>
        </p:nvPicPr>
        <p:blipFill>
          <a:blip r:embed="rId4"/>
          <a:stretch>
            <a:fillRect/>
          </a:stretch>
        </p:blipFill>
        <p:spPr>
          <a:xfrm>
            <a:off x="228600" y="3733800"/>
            <a:ext cx="4572000" cy="2895601"/>
          </a:xfrm>
          <a:prstGeom prst="rect">
            <a:avLst/>
          </a:prstGeom>
          <a:ln>
            <a:solidFill>
              <a:schemeClr val="tx1"/>
            </a:solidFill>
          </a:ln>
        </p:spPr>
      </p:pic>
      <p:pic>
        <p:nvPicPr>
          <p:cNvPr id="6" name="Picture 5" descr="A building that has a sign on the side of a road&#10;&#10;Description generated with very high confidence">
            <a:extLst>
              <a:ext uri="{FF2B5EF4-FFF2-40B4-BE49-F238E27FC236}">
                <a16:creationId xmlns:a16="http://schemas.microsoft.com/office/drawing/2014/main" id="{6DB9495E-1F7E-419F-8350-B9EF7199B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3733800"/>
            <a:ext cx="3994052" cy="2895600"/>
          </a:xfrm>
          <a:prstGeom prst="rect">
            <a:avLst/>
          </a:prstGeom>
          <a:ln>
            <a:solidFill>
              <a:schemeClr val="tx1"/>
            </a:solidFill>
          </a:ln>
        </p:spPr>
      </p:pic>
      <p:sp>
        <p:nvSpPr>
          <p:cNvPr id="17" name="Rectangle 1"/>
          <p:cNvSpPr>
            <a:spLocks noChangeArrowheads="1"/>
          </p:cNvSpPr>
          <p:nvPr/>
        </p:nvSpPr>
        <p:spPr bwMode="auto">
          <a:xfrm>
            <a:off x="4648200" y="3413611"/>
            <a:ext cx="39624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400" b="1" dirty="0">
                <a:solidFill>
                  <a:srgbClr val="7030A0"/>
                </a:solidFill>
                <a:latin typeface="Calibri" panose="020F0502020204030204" pitchFamily="34" charset="0"/>
                <a:cs typeface="Calibri" panose="020F0502020204030204" pitchFamily="34" charset="0"/>
              </a:rPr>
              <a:t>VEGA AUTO STEEL - RUDRAPUR</a:t>
            </a:r>
          </a:p>
        </p:txBody>
      </p:sp>
    </p:spTree>
    <p:extLst>
      <p:ext uri="{BB962C8B-B14F-4D97-AF65-F5344CB8AC3E}">
        <p14:creationId xmlns:p14="http://schemas.microsoft.com/office/powerpoint/2010/main" val="1448685593"/>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676400" y="3581400"/>
            <a:ext cx="6019800" cy="381000"/>
          </a:xfrm>
        </p:spPr>
        <p:txBody>
          <a:bodyPr>
            <a:noAutofit/>
          </a:bodyPr>
          <a:lstStyle/>
          <a:p>
            <a:pPr algn="ctr"/>
            <a:r>
              <a:rPr lang="en-IN" sz="2000" b="1" dirty="0">
                <a:solidFill>
                  <a:srgbClr val="C00000"/>
                </a:solidFill>
              </a:rPr>
              <a:t>Today’s need for new  Construction  Technology</a:t>
            </a:r>
          </a:p>
        </p:txBody>
      </p:sp>
      <p:sp>
        <p:nvSpPr>
          <p:cNvPr id="6" name="TextBox 5"/>
          <p:cNvSpPr txBox="1"/>
          <p:nvPr/>
        </p:nvSpPr>
        <p:spPr>
          <a:xfrm>
            <a:off x="304800" y="3886200"/>
            <a:ext cx="8361312" cy="2514600"/>
          </a:xfrm>
          <a:prstGeom prst="rect">
            <a:avLst/>
          </a:prstGeom>
          <a:noFill/>
          <a:ln>
            <a:solidFill>
              <a:schemeClr val="tx1"/>
            </a:solidFill>
          </a:ln>
        </p:spPr>
        <p:txBody>
          <a:bodyPr wrap="square" rtlCol="0">
            <a:spAutoFit/>
          </a:bodyPr>
          <a:lstStyle/>
          <a:p>
            <a:pPr algn="just"/>
            <a:r>
              <a:rPr lang="en-IN" dirty="0"/>
              <a:t>Today’s construction industry is facing severe challenges in various aspect.  These challenges are:</a:t>
            </a:r>
          </a:p>
          <a:p>
            <a:endParaRPr lang="en-IN" sz="800" dirty="0"/>
          </a:p>
          <a:p>
            <a:pPr marL="457200" indent="-457200">
              <a:buAutoNum type="arabicPeriod"/>
            </a:pPr>
            <a:r>
              <a:rPr lang="en-IN" dirty="0"/>
              <a:t>Need for Green rated / energy efficient buildings. </a:t>
            </a:r>
          </a:p>
          <a:p>
            <a:pPr marL="457200" indent="-457200">
              <a:buAutoNum type="arabicPeriod"/>
            </a:pPr>
            <a:r>
              <a:rPr lang="en-IN" dirty="0"/>
              <a:t>Fast track construction.</a:t>
            </a:r>
          </a:p>
          <a:p>
            <a:pPr marL="457200" indent="-457200">
              <a:buAutoNum type="arabicPeriod"/>
            </a:pPr>
            <a:r>
              <a:rPr lang="en-IN" dirty="0"/>
              <a:t>Efficient Utilization of constructible area.</a:t>
            </a:r>
          </a:p>
          <a:p>
            <a:pPr marL="457200" indent="-457200">
              <a:buAutoNum type="arabicPeriod"/>
            </a:pPr>
            <a:r>
              <a:rPr lang="en-IN" dirty="0"/>
              <a:t>Shortage of labour / construction materials.</a:t>
            </a:r>
          </a:p>
          <a:p>
            <a:pPr marL="457200" indent="-457200">
              <a:buAutoNum type="arabicPeriod"/>
            </a:pPr>
            <a:r>
              <a:rPr lang="en-IN" dirty="0"/>
              <a:t>Sustainability and Durability.</a:t>
            </a:r>
          </a:p>
          <a:p>
            <a:pPr marL="457200" indent="-457200">
              <a:buAutoNum type="arabicPeriod"/>
            </a:pPr>
            <a:r>
              <a:rPr lang="en-IN" dirty="0"/>
              <a:t>Need for stronger and light weight construction materials.</a:t>
            </a:r>
          </a:p>
          <a:p>
            <a:pPr marL="457200" indent="-457200">
              <a:buAutoNum type="arabicPeriod"/>
            </a:pPr>
            <a:r>
              <a:rPr lang="en-IN" dirty="0"/>
              <a:t>Technology need for todays Architectural designs.</a:t>
            </a:r>
          </a:p>
        </p:txBody>
      </p:sp>
      <p:sp>
        <p:nvSpPr>
          <p:cNvPr id="7" name="TextBox 6"/>
          <p:cNvSpPr txBox="1"/>
          <p:nvPr/>
        </p:nvSpPr>
        <p:spPr>
          <a:xfrm>
            <a:off x="228600" y="6396335"/>
            <a:ext cx="8496944" cy="338554"/>
          </a:xfrm>
          <a:prstGeom prst="rect">
            <a:avLst/>
          </a:prstGeom>
          <a:noFill/>
        </p:spPr>
        <p:txBody>
          <a:bodyPr wrap="square" rtlCol="0">
            <a:spAutoFit/>
          </a:bodyPr>
          <a:lstStyle/>
          <a:p>
            <a:pPr algn="ctr"/>
            <a:r>
              <a:rPr lang="en-IN" sz="1600" b="1" dirty="0">
                <a:solidFill>
                  <a:srgbClr val="FF0000"/>
                </a:solidFill>
              </a:rPr>
              <a:t>     QUIKBUILD – A SOLUTION TO THE ABOVE NEEDS.</a:t>
            </a:r>
          </a:p>
        </p:txBody>
      </p:sp>
      <p:pic>
        <p:nvPicPr>
          <p:cNvPr id="88066" name="Picture 2"/>
          <p:cNvPicPr>
            <a:picLocks noChangeAspect="1" noChangeArrowheads="1"/>
          </p:cNvPicPr>
          <p:nvPr/>
        </p:nvPicPr>
        <p:blipFill>
          <a:blip r:embed="rId2"/>
          <a:srcRect/>
          <a:stretch>
            <a:fillRect/>
          </a:stretch>
        </p:blipFill>
        <p:spPr bwMode="auto">
          <a:xfrm>
            <a:off x="304800" y="200891"/>
            <a:ext cx="8458200" cy="653399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270353030"/>
      </p:ext>
    </p:extLst>
  </p:cSld>
  <p:clrMapOvr>
    <a:masterClrMapping/>
  </p:clrMapOvr>
  <p:transition spd="med">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7284" name="Rectangle 4"/>
          <p:cNvSpPr>
            <a:spLocks noChangeArrowheads="1"/>
          </p:cNvSpPr>
          <p:nvPr/>
        </p:nvSpPr>
        <p:spPr bwMode="auto">
          <a:xfrm>
            <a:off x="0" y="4648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7285" name="Rectangle 5"/>
          <p:cNvSpPr>
            <a:spLocks noChangeArrowheads="1"/>
          </p:cNvSpPr>
          <p:nvPr/>
        </p:nvSpPr>
        <p:spPr bwMode="auto">
          <a:xfrm>
            <a:off x="0" y="8839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 name="Rectangle 5"/>
          <p:cNvSpPr/>
          <p:nvPr/>
        </p:nvSpPr>
        <p:spPr>
          <a:xfrm>
            <a:off x="3288909" y="43934"/>
            <a:ext cx="3505200" cy="369332"/>
          </a:xfrm>
          <a:prstGeom prst="rect">
            <a:avLst/>
          </a:prstGeom>
        </p:spPr>
        <p:txBody>
          <a:bodyPr wrap="square">
            <a:spAutoFit/>
          </a:bodyPr>
          <a:lstStyle/>
          <a:p>
            <a:r>
              <a:rPr lang="en-US" b="1" dirty="0">
                <a:solidFill>
                  <a:srgbClr val="7030A0"/>
                </a:solidFill>
                <a:latin typeface="Calibri" panose="020F0502020204030204" pitchFamily="34" charset="0"/>
                <a:cs typeface="Calibri" panose="020F0502020204030204" pitchFamily="34" charset="0"/>
              </a:rPr>
              <a:t>QB SHIMLA WORKERS QUARTERS</a:t>
            </a:r>
          </a:p>
        </p:txBody>
      </p:sp>
      <p:pic>
        <p:nvPicPr>
          <p:cNvPr id="192522" name="Picture 10" descr="Image may contain: sky and outdoor"/>
          <p:cNvPicPr>
            <a:picLocks noChangeAspect="1" noChangeArrowheads="1"/>
          </p:cNvPicPr>
          <p:nvPr/>
        </p:nvPicPr>
        <p:blipFill>
          <a:blip r:embed="rId2"/>
          <a:srcRect/>
          <a:stretch>
            <a:fillRect/>
          </a:stretch>
        </p:blipFill>
        <p:spPr bwMode="auto">
          <a:xfrm>
            <a:off x="228600" y="381000"/>
            <a:ext cx="4419600" cy="3048000"/>
          </a:xfrm>
          <a:prstGeom prst="rect">
            <a:avLst/>
          </a:prstGeom>
          <a:noFill/>
          <a:ln>
            <a:solidFill>
              <a:schemeClr val="tx1"/>
            </a:solidFill>
          </a:ln>
        </p:spPr>
      </p:pic>
      <p:pic>
        <p:nvPicPr>
          <p:cNvPr id="192528" name="Picture 16" descr="Image may contain: house and outdoor"/>
          <p:cNvPicPr>
            <a:picLocks noChangeAspect="1" noChangeArrowheads="1"/>
          </p:cNvPicPr>
          <p:nvPr/>
        </p:nvPicPr>
        <p:blipFill>
          <a:blip r:embed="rId3"/>
          <a:srcRect/>
          <a:stretch>
            <a:fillRect/>
          </a:stretch>
        </p:blipFill>
        <p:spPr bwMode="auto">
          <a:xfrm>
            <a:off x="4724400" y="381000"/>
            <a:ext cx="4191000" cy="3048000"/>
          </a:xfrm>
          <a:prstGeom prst="rect">
            <a:avLst/>
          </a:prstGeom>
          <a:noFill/>
          <a:ln>
            <a:solidFill>
              <a:schemeClr val="tx1"/>
            </a:solidFill>
          </a:ln>
        </p:spPr>
      </p:pic>
      <p:sp>
        <p:nvSpPr>
          <p:cNvPr id="14" name="Rectangle 1"/>
          <p:cNvSpPr>
            <a:spLocks noChangeArrowheads="1"/>
          </p:cNvSpPr>
          <p:nvPr/>
        </p:nvSpPr>
        <p:spPr bwMode="auto">
          <a:xfrm>
            <a:off x="914400" y="3398223"/>
            <a:ext cx="7772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b="1" dirty="0">
                <a:solidFill>
                  <a:srgbClr val="7030A0"/>
                </a:solidFill>
                <a:latin typeface="Calibri" panose="020F0502020204030204" pitchFamily="34" charset="0"/>
                <a:cs typeface="Calibri" panose="020F0502020204030204" pitchFamily="34" charset="0"/>
              </a:rPr>
              <a:t>UNDER GROUND SUMP 35000LTRS CAPACITY, LOCATION: KODAIKANNAL</a:t>
            </a:r>
          </a:p>
        </p:txBody>
      </p:sp>
      <p:pic>
        <p:nvPicPr>
          <p:cNvPr id="20" name="Picture 28"/>
          <p:cNvPicPr>
            <a:picLocks noChangeAspect="1" noChangeArrowheads="1"/>
          </p:cNvPicPr>
          <p:nvPr/>
        </p:nvPicPr>
        <p:blipFill>
          <a:blip r:embed="rId4" cstate="print"/>
          <a:srcRect/>
          <a:stretch>
            <a:fillRect/>
          </a:stretch>
        </p:blipFill>
        <p:spPr bwMode="auto">
          <a:xfrm>
            <a:off x="228600" y="3733800"/>
            <a:ext cx="1981200" cy="2895599"/>
          </a:xfrm>
          <a:prstGeom prst="rect">
            <a:avLst/>
          </a:prstGeom>
          <a:noFill/>
          <a:ln w="9525">
            <a:solidFill>
              <a:schemeClr val="tx1"/>
            </a:solidFill>
            <a:miter lim="800000"/>
            <a:headEnd/>
            <a:tailEnd/>
          </a:ln>
        </p:spPr>
      </p:pic>
      <p:pic>
        <p:nvPicPr>
          <p:cNvPr id="21" name="Picture 29"/>
          <p:cNvPicPr>
            <a:picLocks noChangeAspect="1" noChangeArrowheads="1"/>
          </p:cNvPicPr>
          <p:nvPr/>
        </p:nvPicPr>
        <p:blipFill>
          <a:blip r:embed="rId5"/>
          <a:srcRect/>
          <a:stretch>
            <a:fillRect/>
          </a:stretch>
        </p:blipFill>
        <p:spPr bwMode="auto">
          <a:xfrm>
            <a:off x="2286000" y="3733800"/>
            <a:ext cx="2133600" cy="2895599"/>
          </a:xfrm>
          <a:prstGeom prst="rect">
            <a:avLst/>
          </a:prstGeom>
          <a:noFill/>
          <a:ln w="9525">
            <a:solidFill>
              <a:schemeClr val="tx1"/>
            </a:solidFill>
            <a:miter lim="800000"/>
            <a:headEnd/>
            <a:tailEnd/>
          </a:ln>
        </p:spPr>
      </p:pic>
      <p:pic>
        <p:nvPicPr>
          <p:cNvPr id="22" name="Picture 21"/>
          <p:cNvPicPr>
            <a:picLocks noChangeAspect="1"/>
          </p:cNvPicPr>
          <p:nvPr/>
        </p:nvPicPr>
        <p:blipFill>
          <a:blip r:embed="rId6" cstate="print">
            <a:lum bright="19000"/>
            <a:extLst>
              <a:ext uri="{28A0092B-C50C-407E-A947-70E740481C1C}">
                <a14:useLocalDpi xmlns:a14="http://schemas.microsoft.com/office/drawing/2010/main" val="0"/>
              </a:ext>
            </a:extLst>
          </a:blip>
          <a:stretch>
            <a:fillRect/>
          </a:stretch>
        </p:blipFill>
        <p:spPr>
          <a:xfrm>
            <a:off x="4495800" y="3733800"/>
            <a:ext cx="2133306" cy="2895600"/>
          </a:xfrm>
          <a:prstGeom prst="rect">
            <a:avLst/>
          </a:prstGeom>
          <a:ln>
            <a:solidFill>
              <a:schemeClr val="tx1"/>
            </a:solidFill>
          </a:ln>
        </p:spPr>
      </p:pic>
      <p:pic>
        <p:nvPicPr>
          <p:cNvPr id="23" name="Picture 10"/>
          <p:cNvPicPr>
            <a:picLocks noChangeAspect="1" noChangeArrowheads="1"/>
          </p:cNvPicPr>
          <p:nvPr/>
        </p:nvPicPr>
        <p:blipFill>
          <a:blip r:embed="rId7"/>
          <a:srcRect/>
          <a:stretch>
            <a:fillRect/>
          </a:stretch>
        </p:blipFill>
        <p:spPr bwMode="auto">
          <a:xfrm>
            <a:off x="6667500" y="3733800"/>
            <a:ext cx="2247900" cy="2895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448685593"/>
      </p:ext>
    </p:extLst>
  </p:cSld>
  <p:clrMapOvr>
    <a:masterClrMapping/>
  </p:clrMapOvr>
  <p:transition spd="med">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1219200" y="76200"/>
            <a:ext cx="6705600" cy="369332"/>
          </a:xfrm>
          <a:prstGeom prst="rect">
            <a:avLst/>
          </a:prstGeom>
        </p:spPr>
        <p:txBody>
          <a:bodyPr wrap="square">
            <a:spAutoFit/>
          </a:bodyPr>
          <a:lstStyle/>
          <a:p>
            <a:pPr algn="ctr"/>
            <a:r>
              <a:rPr lang="en-IN" b="1" dirty="0">
                <a:solidFill>
                  <a:srgbClr val="FF0000"/>
                </a:solidFill>
                <a:latin typeface="Calibri" panose="020F0502020204030204" pitchFamily="34" charset="0"/>
                <a:cs typeface="Calibri" panose="020F0502020204030204" pitchFamily="34" charset="0"/>
              </a:rPr>
              <a:t>QUIKBUILD  RESIDENTIAL COMPLETED PROJECTS </a:t>
            </a:r>
            <a:endParaRPr lang="en-US" b="1" dirty="0">
              <a:solidFill>
                <a:srgbClr val="FF0000"/>
              </a:solidFill>
              <a:latin typeface="Calibri" panose="020F0502020204030204" pitchFamily="34" charset="0"/>
              <a:cs typeface="Calibri" panose="020F0502020204030204" pitchFamily="34" charset="0"/>
            </a:endParaRPr>
          </a:p>
        </p:txBody>
      </p:sp>
      <p:pic>
        <p:nvPicPr>
          <p:cNvPr id="9" name="Picture 5" descr="IMG-20170310-WA0177"/>
          <p:cNvPicPr>
            <a:picLocks noChangeAspect="1" noChangeArrowheads="1"/>
          </p:cNvPicPr>
          <p:nvPr/>
        </p:nvPicPr>
        <p:blipFill>
          <a:blip r:embed="rId2"/>
          <a:srcRect/>
          <a:stretch>
            <a:fillRect/>
          </a:stretch>
        </p:blipFill>
        <p:spPr bwMode="auto">
          <a:xfrm>
            <a:off x="3658772" y="4038599"/>
            <a:ext cx="2827606" cy="2533650"/>
          </a:xfrm>
          <a:prstGeom prst="rect">
            <a:avLst/>
          </a:prstGeom>
          <a:noFill/>
          <a:ln>
            <a:solidFill>
              <a:schemeClr val="tx1"/>
            </a:solidFill>
          </a:ln>
        </p:spPr>
      </p:pic>
      <p:sp>
        <p:nvSpPr>
          <p:cNvPr id="11" name="Rectangle 3"/>
          <p:cNvSpPr>
            <a:spLocks noChangeArrowheads="1"/>
          </p:cNvSpPr>
          <p:nvPr/>
        </p:nvSpPr>
        <p:spPr bwMode="auto">
          <a:xfrm>
            <a:off x="4114800" y="3746547"/>
            <a:ext cx="25908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a:solidFill>
                  <a:srgbClr val="7030A0"/>
                </a:solidFill>
                <a:latin typeface="Calibri" panose="020F0502020204030204" pitchFamily="34" charset="0"/>
                <a:cs typeface="Calibri" panose="020F0502020204030204" pitchFamily="34" charset="0"/>
              </a:rPr>
              <a:t>G+2 HOUSE AT MUMBAI</a:t>
            </a:r>
          </a:p>
        </p:txBody>
      </p:sp>
      <p:sp>
        <p:nvSpPr>
          <p:cNvPr id="19" name="Rectangle 3"/>
          <p:cNvSpPr>
            <a:spLocks noChangeArrowheads="1"/>
          </p:cNvSpPr>
          <p:nvPr/>
        </p:nvSpPr>
        <p:spPr bwMode="auto">
          <a:xfrm>
            <a:off x="3429000" y="441811"/>
            <a:ext cx="3048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fontAlgn="base">
              <a:lnSpc>
                <a:spcPct val="100000"/>
              </a:lnSpc>
              <a:spcBef>
                <a:spcPct val="0"/>
              </a:spcBef>
              <a:spcAft>
                <a:spcPct val="0"/>
              </a:spcAft>
              <a:buClrTx/>
              <a:buSzTx/>
              <a:buFontTx/>
              <a:buNone/>
              <a:tabLst/>
            </a:pPr>
            <a:r>
              <a:rPr lang="en-US" sz="1400" b="1" dirty="0">
                <a:solidFill>
                  <a:srgbClr val="7030A0"/>
                </a:solidFill>
                <a:latin typeface="Calibri" panose="020F0502020204030204" pitchFamily="34" charset="0"/>
                <a:cs typeface="Calibri" panose="020F0502020204030204" pitchFamily="34" charset="0"/>
              </a:rPr>
              <a:t>OLD AGE HOMES AT COIMBATORE</a:t>
            </a:r>
          </a:p>
        </p:txBody>
      </p:sp>
      <p:pic>
        <p:nvPicPr>
          <p:cNvPr id="2" name="Picture 1">
            <a:extLst>
              <a:ext uri="{FF2B5EF4-FFF2-40B4-BE49-F238E27FC236}">
                <a16:creationId xmlns:a16="http://schemas.microsoft.com/office/drawing/2014/main" id="{A77318F6-F3B0-499A-861C-50C983CBD6FA}"/>
              </a:ext>
            </a:extLst>
          </p:cNvPr>
          <p:cNvPicPr>
            <a:picLocks noChangeAspect="1"/>
          </p:cNvPicPr>
          <p:nvPr/>
        </p:nvPicPr>
        <p:blipFill>
          <a:blip r:embed="rId3"/>
          <a:stretch>
            <a:fillRect/>
          </a:stretch>
        </p:blipFill>
        <p:spPr>
          <a:xfrm>
            <a:off x="304800" y="4038600"/>
            <a:ext cx="3276600" cy="2517252"/>
          </a:xfrm>
          <a:prstGeom prst="rect">
            <a:avLst/>
          </a:prstGeom>
          <a:ln>
            <a:solidFill>
              <a:schemeClr val="tx1"/>
            </a:solidFill>
          </a:ln>
        </p:spPr>
      </p:pic>
      <p:sp>
        <p:nvSpPr>
          <p:cNvPr id="20" name="Rectangle 19">
            <a:extLst>
              <a:ext uri="{FF2B5EF4-FFF2-40B4-BE49-F238E27FC236}">
                <a16:creationId xmlns:a16="http://schemas.microsoft.com/office/drawing/2014/main" id="{49E06814-C466-4912-85BD-C9883C560EC7}"/>
              </a:ext>
            </a:extLst>
          </p:cNvPr>
          <p:cNvSpPr/>
          <p:nvPr/>
        </p:nvSpPr>
        <p:spPr>
          <a:xfrm>
            <a:off x="228600" y="457201"/>
            <a:ext cx="3048000" cy="523220"/>
          </a:xfrm>
          <a:prstGeom prst="rect">
            <a:avLst/>
          </a:prstGeom>
        </p:spPr>
        <p:txBody>
          <a:bodyPr wrap="square">
            <a:spAutoFit/>
          </a:bodyPr>
          <a:lstStyle/>
          <a:p>
            <a:r>
              <a:rPr lang="en-IN" sz="1400" b="1" dirty="0">
                <a:solidFill>
                  <a:srgbClr val="7030A0"/>
                </a:solidFill>
                <a:latin typeface="Calibri" panose="020F0502020204030204" pitchFamily="34" charset="0"/>
                <a:cs typeface="Calibri" panose="020F0502020204030204" pitchFamily="34" charset="0"/>
              </a:rPr>
              <a:t>GUEST HOUSE AT KRISHNAPATNAM PORT </a:t>
            </a:r>
          </a:p>
        </p:txBody>
      </p:sp>
      <p:pic>
        <p:nvPicPr>
          <p:cNvPr id="21" name="Picture 2">
            <a:extLst>
              <a:ext uri="{FF2B5EF4-FFF2-40B4-BE49-F238E27FC236}">
                <a16:creationId xmlns:a16="http://schemas.microsoft.com/office/drawing/2014/main" id="{F23369E6-EA46-414B-893B-9C12C90A6E75}"/>
              </a:ext>
            </a:extLst>
          </p:cNvPr>
          <p:cNvPicPr>
            <a:picLocks noChangeAspect="1" noChangeArrowheads="1"/>
          </p:cNvPicPr>
          <p:nvPr/>
        </p:nvPicPr>
        <p:blipFill>
          <a:blip r:embed="rId4" cstate="print">
            <a:lum bright="-10000"/>
          </a:blip>
          <a:srcRect/>
          <a:stretch>
            <a:fillRect/>
          </a:stretch>
        </p:blipFill>
        <p:spPr bwMode="auto">
          <a:xfrm>
            <a:off x="228600" y="762000"/>
            <a:ext cx="3048000" cy="2971800"/>
          </a:xfrm>
          <a:prstGeom prst="rect">
            <a:avLst/>
          </a:prstGeom>
          <a:noFill/>
          <a:ln w="9525">
            <a:solidFill>
              <a:schemeClr val="tx1"/>
            </a:solidFill>
            <a:miter lim="800000"/>
            <a:headEnd/>
            <a:tailEnd/>
          </a:ln>
        </p:spPr>
      </p:pic>
      <p:pic>
        <p:nvPicPr>
          <p:cNvPr id="5" name="Picture 4">
            <a:extLst>
              <a:ext uri="{FF2B5EF4-FFF2-40B4-BE49-F238E27FC236}">
                <a16:creationId xmlns:a16="http://schemas.microsoft.com/office/drawing/2014/main" id="{4DA07563-F22F-47A0-906B-3532D00CEE8A}"/>
              </a:ext>
            </a:extLst>
          </p:cNvPr>
          <p:cNvPicPr>
            <a:picLocks noChangeAspect="1"/>
          </p:cNvPicPr>
          <p:nvPr/>
        </p:nvPicPr>
        <p:blipFill>
          <a:blip r:embed="rId5"/>
          <a:stretch>
            <a:fillRect/>
          </a:stretch>
        </p:blipFill>
        <p:spPr>
          <a:xfrm>
            <a:off x="3352800" y="762000"/>
            <a:ext cx="2851779" cy="2971800"/>
          </a:xfrm>
          <a:prstGeom prst="rect">
            <a:avLst/>
          </a:prstGeom>
          <a:ln>
            <a:solidFill>
              <a:schemeClr val="tx1"/>
            </a:solidFill>
          </a:ln>
        </p:spPr>
      </p:pic>
      <p:sp>
        <p:nvSpPr>
          <p:cNvPr id="3" name="TextBox 2">
            <a:extLst>
              <a:ext uri="{FF2B5EF4-FFF2-40B4-BE49-F238E27FC236}">
                <a16:creationId xmlns:a16="http://schemas.microsoft.com/office/drawing/2014/main" id="{E57EAFE2-878C-48FA-B69F-A37ED478F5F1}"/>
              </a:ext>
            </a:extLst>
          </p:cNvPr>
          <p:cNvSpPr txBox="1"/>
          <p:nvPr/>
        </p:nvSpPr>
        <p:spPr>
          <a:xfrm>
            <a:off x="685800" y="3733800"/>
            <a:ext cx="2971800" cy="307777"/>
          </a:xfrm>
          <a:prstGeom prst="rect">
            <a:avLst/>
          </a:prstGeom>
          <a:noFill/>
        </p:spPr>
        <p:txBody>
          <a:bodyPr wrap="square" rtlCol="0">
            <a:spAutoFit/>
          </a:bodyPr>
          <a:lstStyle/>
          <a:p>
            <a:r>
              <a:rPr lang="en-IN" sz="1400" b="1" dirty="0">
                <a:solidFill>
                  <a:srgbClr val="7030A0"/>
                </a:solidFill>
                <a:latin typeface="Calibri" panose="020F0502020204030204" pitchFamily="34" charset="0"/>
                <a:cs typeface="Calibri" panose="020F0502020204030204" pitchFamily="34" charset="0"/>
              </a:rPr>
              <a:t>G+1 QB HOUSE AT HYDERABAD </a:t>
            </a:r>
          </a:p>
        </p:txBody>
      </p:sp>
      <p:pic>
        <p:nvPicPr>
          <p:cNvPr id="15" name="Picture 14">
            <a:extLst>
              <a:ext uri="{FF2B5EF4-FFF2-40B4-BE49-F238E27FC236}">
                <a16:creationId xmlns:a16="http://schemas.microsoft.com/office/drawing/2014/main" id="{48BF5612-A388-49B2-987A-8417B8835728}"/>
              </a:ext>
            </a:extLst>
          </p:cNvPr>
          <p:cNvPicPr>
            <a:picLocks noChangeAspect="1"/>
          </p:cNvPicPr>
          <p:nvPr/>
        </p:nvPicPr>
        <p:blipFill>
          <a:blip r:embed="rId6"/>
          <a:stretch>
            <a:fillRect/>
          </a:stretch>
        </p:blipFill>
        <p:spPr>
          <a:xfrm>
            <a:off x="6324600" y="762000"/>
            <a:ext cx="2514600" cy="2971800"/>
          </a:xfrm>
          <a:prstGeom prst="rect">
            <a:avLst/>
          </a:prstGeom>
          <a:ln>
            <a:solidFill>
              <a:schemeClr val="tx1"/>
            </a:solidFill>
          </a:ln>
        </p:spPr>
      </p:pic>
      <p:pic>
        <p:nvPicPr>
          <p:cNvPr id="16" name="Picture 15">
            <a:extLst>
              <a:ext uri="{FF2B5EF4-FFF2-40B4-BE49-F238E27FC236}">
                <a16:creationId xmlns:a16="http://schemas.microsoft.com/office/drawing/2014/main" id="{52167312-6737-47BB-9479-C58BD90FB35F}"/>
              </a:ext>
            </a:extLst>
          </p:cNvPr>
          <p:cNvPicPr>
            <a:picLocks noChangeAspect="1"/>
          </p:cNvPicPr>
          <p:nvPr/>
        </p:nvPicPr>
        <p:blipFill>
          <a:blip r:embed="rId7"/>
          <a:stretch>
            <a:fillRect/>
          </a:stretch>
        </p:blipFill>
        <p:spPr>
          <a:xfrm>
            <a:off x="6553200" y="4038600"/>
            <a:ext cx="2362200" cy="2562988"/>
          </a:xfrm>
          <a:prstGeom prst="rect">
            <a:avLst/>
          </a:prstGeom>
          <a:ln>
            <a:solidFill>
              <a:schemeClr val="tx1"/>
            </a:solidFill>
          </a:ln>
        </p:spPr>
      </p:pic>
      <p:sp>
        <p:nvSpPr>
          <p:cNvPr id="17" name="Rectangle 16"/>
          <p:cNvSpPr/>
          <p:nvPr/>
        </p:nvSpPr>
        <p:spPr>
          <a:xfrm>
            <a:off x="6248400" y="457201"/>
            <a:ext cx="2819400" cy="307777"/>
          </a:xfrm>
          <a:prstGeom prst="rect">
            <a:avLst/>
          </a:prstGeom>
        </p:spPr>
        <p:txBody>
          <a:bodyPr wrap="square">
            <a:spAutoFit/>
          </a:bodyPr>
          <a:lstStyle/>
          <a:p>
            <a:r>
              <a:rPr lang="en-IN" sz="1400" b="1" dirty="0">
                <a:solidFill>
                  <a:srgbClr val="7030A0"/>
                </a:solidFill>
                <a:latin typeface="Calibri" panose="020F0502020204030204" pitchFamily="34" charset="0"/>
                <a:cs typeface="Calibri" panose="020F0502020204030204" pitchFamily="34" charset="0"/>
              </a:rPr>
              <a:t>G+2 HOUSE AT PERMBALUR IN  TN</a:t>
            </a:r>
            <a:endParaRPr lang="en-US" sz="1400" b="1" dirty="0">
              <a:solidFill>
                <a:srgbClr val="7030A0"/>
              </a:solidFill>
              <a:latin typeface="Calibri" panose="020F0502020204030204" pitchFamily="34" charset="0"/>
              <a:cs typeface="Calibri" panose="020F0502020204030204" pitchFamily="34" charset="0"/>
            </a:endParaRPr>
          </a:p>
        </p:txBody>
      </p:sp>
      <p:sp>
        <p:nvSpPr>
          <p:cNvPr id="18" name="Rectangle 3"/>
          <p:cNvSpPr>
            <a:spLocks noChangeArrowheads="1"/>
          </p:cNvSpPr>
          <p:nvPr/>
        </p:nvSpPr>
        <p:spPr bwMode="auto">
          <a:xfrm>
            <a:off x="6400800" y="3733800"/>
            <a:ext cx="25908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7030A0"/>
                </a:solidFill>
                <a:effectLst/>
                <a:latin typeface="Century Gothic" pitchFamily="34" charset="0"/>
                <a:ea typeface="Calibri" pitchFamily="34" charset="0"/>
                <a:cs typeface="Times New Roman" pitchFamily="18" charset="0"/>
              </a:rPr>
              <a:t> </a:t>
            </a:r>
            <a:r>
              <a:rPr lang="en-US" sz="1400" b="1" dirty="0">
                <a:solidFill>
                  <a:srgbClr val="7030A0"/>
                </a:solidFill>
                <a:latin typeface="Calibri" panose="020F0502020204030204" pitchFamily="34" charset="0"/>
                <a:cs typeface="Calibri" panose="020F0502020204030204" pitchFamily="34" charset="0"/>
              </a:rPr>
              <a:t>HOUSE AT CHENNAI</a:t>
            </a:r>
          </a:p>
        </p:txBody>
      </p:sp>
    </p:spTree>
    <p:extLst>
      <p:ext uri="{BB962C8B-B14F-4D97-AF65-F5344CB8AC3E}">
        <p14:creationId xmlns:p14="http://schemas.microsoft.com/office/powerpoint/2010/main" val="1448685593"/>
      </p:ext>
    </p:extLst>
  </p:cSld>
  <p:clrMapOvr>
    <a:masterClrMapping/>
  </p:clrMapOvr>
  <p:transition spd="med">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7AFA19-55BD-45BA-8CAF-FF69E8056773}"/>
              </a:ext>
            </a:extLst>
          </p:cNvPr>
          <p:cNvPicPr>
            <a:picLocks noChangeAspect="1"/>
          </p:cNvPicPr>
          <p:nvPr/>
        </p:nvPicPr>
        <p:blipFill>
          <a:blip r:embed="rId2"/>
          <a:stretch>
            <a:fillRect/>
          </a:stretch>
        </p:blipFill>
        <p:spPr>
          <a:xfrm>
            <a:off x="228600" y="457200"/>
            <a:ext cx="4495800" cy="2743200"/>
          </a:xfrm>
          <a:prstGeom prst="rect">
            <a:avLst/>
          </a:prstGeom>
          <a:ln>
            <a:solidFill>
              <a:schemeClr val="tx1"/>
            </a:solidFill>
          </a:ln>
        </p:spPr>
      </p:pic>
      <p:pic>
        <p:nvPicPr>
          <p:cNvPr id="6" name="Picture 5">
            <a:extLst>
              <a:ext uri="{FF2B5EF4-FFF2-40B4-BE49-F238E27FC236}">
                <a16:creationId xmlns:a16="http://schemas.microsoft.com/office/drawing/2014/main" id="{A9657971-A394-4D5E-8DCD-EF718CD64951}"/>
              </a:ext>
            </a:extLst>
          </p:cNvPr>
          <p:cNvPicPr>
            <a:picLocks noChangeAspect="1"/>
          </p:cNvPicPr>
          <p:nvPr/>
        </p:nvPicPr>
        <p:blipFill>
          <a:blip r:embed="rId3"/>
          <a:stretch>
            <a:fillRect/>
          </a:stretch>
        </p:blipFill>
        <p:spPr>
          <a:xfrm>
            <a:off x="4876800" y="457200"/>
            <a:ext cx="3987018" cy="2743200"/>
          </a:xfrm>
          <a:prstGeom prst="rect">
            <a:avLst/>
          </a:prstGeom>
          <a:ln>
            <a:solidFill>
              <a:schemeClr val="tx1"/>
            </a:solidFill>
          </a:ln>
        </p:spPr>
      </p:pic>
      <p:pic>
        <p:nvPicPr>
          <p:cNvPr id="7" name="Picture 6">
            <a:extLst>
              <a:ext uri="{FF2B5EF4-FFF2-40B4-BE49-F238E27FC236}">
                <a16:creationId xmlns:a16="http://schemas.microsoft.com/office/drawing/2014/main" id="{87F78F5B-0E06-40FF-9B63-3622F2C29047}"/>
              </a:ext>
            </a:extLst>
          </p:cNvPr>
          <p:cNvPicPr>
            <a:picLocks noChangeAspect="1"/>
          </p:cNvPicPr>
          <p:nvPr/>
        </p:nvPicPr>
        <p:blipFill>
          <a:blip r:embed="rId4"/>
          <a:stretch>
            <a:fillRect/>
          </a:stretch>
        </p:blipFill>
        <p:spPr>
          <a:xfrm>
            <a:off x="3276600" y="3352800"/>
            <a:ext cx="3124200" cy="3200400"/>
          </a:xfrm>
          <a:prstGeom prst="rect">
            <a:avLst/>
          </a:prstGeom>
          <a:ln>
            <a:solidFill>
              <a:schemeClr val="tx1"/>
            </a:solidFill>
          </a:ln>
        </p:spPr>
      </p:pic>
      <p:sp>
        <p:nvSpPr>
          <p:cNvPr id="8" name="Rectangle 7"/>
          <p:cNvSpPr/>
          <p:nvPr/>
        </p:nvSpPr>
        <p:spPr>
          <a:xfrm>
            <a:off x="1371600" y="76200"/>
            <a:ext cx="6705600" cy="369332"/>
          </a:xfrm>
          <a:prstGeom prst="rect">
            <a:avLst/>
          </a:prstGeom>
        </p:spPr>
        <p:txBody>
          <a:bodyPr wrap="square">
            <a:spAutoFit/>
          </a:bodyPr>
          <a:lstStyle/>
          <a:p>
            <a:pPr algn="ctr"/>
            <a:r>
              <a:rPr lang="en-IN" b="1" dirty="0">
                <a:solidFill>
                  <a:srgbClr val="FF0000"/>
                </a:solidFill>
                <a:latin typeface="Calibri" panose="020F0502020204030204" pitchFamily="34" charset="0"/>
                <a:cs typeface="Calibri" panose="020F0502020204030204" pitchFamily="34" charset="0"/>
              </a:rPr>
              <a:t>QUIKBUILD  RESIDENTIAL COMPLETED PROJECTS </a:t>
            </a:r>
            <a:endParaRPr lang="en-US" b="1" dirty="0">
              <a:solidFill>
                <a:srgbClr val="FF000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CF39F4A9-C822-4738-961E-5C1A35E19B13}"/>
              </a:ext>
            </a:extLst>
          </p:cNvPr>
          <p:cNvPicPr>
            <a:picLocks noChangeAspect="1"/>
          </p:cNvPicPr>
          <p:nvPr/>
        </p:nvPicPr>
        <p:blipFill>
          <a:blip r:embed="rId5"/>
          <a:stretch>
            <a:fillRect/>
          </a:stretch>
        </p:blipFill>
        <p:spPr>
          <a:xfrm>
            <a:off x="6553200" y="3352800"/>
            <a:ext cx="2362200" cy="3190875"/>
          </a:xfrm>
          <a:prstGeom prst="rect">
            <a:avLst/>
          </a:prstGeom>
          <a:ln>
            <a:solidFill>
              <a:schemeClr val="tx1"/>
            </a:solidFill>
          </a:ln>
        </p:spPr>
      </p:pic>
      <p:pic>
        <p:nvPicPr>
          <p:cNvPr id="10" name="Picture 1" descr="D:\WhatsApp Images\IMG-20180330-WA0103.jpg"/>
          <p:cNvPicPr>
            <a:picLocks noChangeAspect="1" noChangeArrowheads="1"/>
          </p:cNvPicPr>
          <p:nvPr/>
        </p:nvPicPr>
        <p:blipFill>
          <a:blip r:embed="rId6" cstate="print"/>
          <a:srcRect/>
          <a:stretch>
            <a:fillRect/>
          </a:stretch>
        </p:blipFill>
        <p:spPr bwMode="auto">
          <a:xfrm>
            <a:off x="228600" y="3352800"/>
            <a:ext cx="2971800" cy="3200400"/>
          </a:xfrm>
          <a:prstGeom prst="rect">
            <a:avLst/>
          </a:prstGeom>
          <a:noFill/>
          <a:ln>
            <a:solidFill>
              <a:schemeClr val="tx1"/>
            </a:solidFill>
          </a:ln>
        </p:spPr>
      </p:pic>
    </p:spTree>
    <p:extLst>
      <p:ext uri="{BB962C8B-B14F-4D97-AF65-F5344CB8AC3E}">
        <p14:creationId xmlns:p14="http://schemas.microsoft.com/office/powerpoint/2010/main" val="300209225"/>
      </p:ext>
    </p:extLst>
  </p:cSld>
  <p:clrMapOvr>
    <a:masterClrMapping/>
  </p:clrMapOvr>
  <p:transition spd="med">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35B560-5B59-4FF4-8E15-9AFCAFDA7C98}"/>
              </a:ext>
            </a:extLst>
          </p:cNvPr>
          <p:cNvPicPr>
            <a:picLocks noChangeAspect="1"/>
          </p:cNvPicPr>
          <p:nvPr/>
        </p:nvPicPr>
        <p:blipFill>
          <a:blip r:embed="rId2"/>
          <a:stretch>
            <a:fillRect/>
          </a:stretch>
        </p:blipFill>
        <p:spPr>
          <a:xfrm>
            <a:off x="228600" y="533399"/>
            <a:ext cx="4443413" cy="3180471"/>
          </a:xfrm>
          <a:prstGeom prst="rect">
            <a:avLst/>
          </a:prstGeom>
          <a:ln>
            <a:solidFill>
              <a:schemeClr val="tx1"/>
            </a:solidFill>
          </a:ln>
        </p:spPr>
      </p:pic>
      <p:pic>
        <p:nvPicPr>
          <p:cNvPr id="6" name="Picture 5">
            <a:extLst>
              <a:ext uri="{FF2B5EF4-FFF2-40B4-BE49-F238E27FC236}">
                <a16:creationId xmlns:a16="http://schemas.microsoft.com/office/drawing/2014/main" id="{C04DB7BD-3004-43CC-968D-8BC12CADEADF}"/>
              </a:ext>
            </a:extLst>
          </p:cNvPr>
          <p:cNvPicPr>
            <a:picLocks noChangeAspect="1"/>
          </p:cNvPicPr>
          <p:nvPr/>
        </p:nvPicPr>
        <p:blipFill>
          <a:blip r:embed="rId3"/>
          <a:stretch>
            <a:fillRect/>
          </a:stretch>
        </p:blipFill>
        <p:spPr>
          <a:xfrm>
            <a:off x="4724400" y="533400"/>
            <a:ext cx="4116170" cy="3180470"/>
          </a:xfrm>
          <a:prstGeom prst="rect">
            <a:avLst/>
          </a:prstGeom>
          <a:ln>
            <a:solidFill>
              <a:schemeClr val="tx1"/>
            </a:solidFill>
          </a:ln>
        </p:spPr>
      </p:pic>
      <p:pic>
        <p:nvPicPr>
          <p:cNvPr id="9" name="Picture 8">
            <a:extLst>
              <a:ext uri="{FF2B5EF4-FFF2-40B4-BE49-F238E27FC236}">
                <a16:creationId xmlns:a16="http://schemas.microsoft.com/office/drawing/2014/main" id="{FD0DE693-81D8-4411-844A-74324CE72C7F}"/>
              </a:ext>
            </a:extLst>
          </p:cNvPr>
          <p:cNvPicPr>
            <a:picLocks noChangeAspect="1"/>
          </p:cNvPicPr>
          <p:nvPr/>
        </p:nvPicPr>
        <p:blipFill>
          <a:blip r:embed="rId4"/>
          <a:stretch>
            <a:fillRect/>
          </a:stretch>
        </p:blipFill>
        <p:spPr>
          <a:xfrm>
            <a:off x="228600" y="3886200"/>
            <a:ext cx="4419600" cy="2724150"/>
          </a:xfrm>
          <a:prstGeom prst="rect">
            <a:avLst/>
          </a:prstGeom>
          <a:ln>
            <a:solidFill>
              <a:schemeClr val="tx1"/>
            </a:solidFill>
          </a:ln>
        </p:spPr>
      </p:pic>
      <p:sp>
        <p:nvSpPr>
          <p:cNvPr id="10" name="Rectangle 9"/>
          <p:cNvSpPr/>
          <p:nvPr/>
        </p:nvSpPr>
        <p:spPr>
          <a:xfrm>
            <a:off x="3429000" y="152400"/>
            <a:ext cx="2514600" cy="369332"/>
          </a:xfrm>
          <a:prstGeom prst="rect">
            <a:avLst/>
          </a:prstGeom>
        </p:spPr>
        <p:txBody>
          <a:bodyPr wrap="square">
            <a:spAutoFit/>
          </a:bodyPr>
          <a:lstStyle/>
          <a:p>
            <a:pPr algn="ctr"/>
            <a:r>
              <a:rPr lang="en-IN" b="1" dirty="0">
                <a:solidFill>
                  <a:srgbClr val="7030A0"/>
                </a:solidFill>
                <a:latin typeface="Calibri" panose="020F0502020204030204" pitchFamily="34" charset="0"/>
                <a:cs typeface="Calibri" panose="020F0502020204030204" pitchFamily="34" charset="0"/>
              </a:rPr>
              <a:t>VILLA PROJECTS </a:t>
            </a:r>
            <a:endParaRPr lang="en-US" b="1" dirty="0">
              <a:solidFill>
                <a:srgbClr val="7030A0"/>
              </a:solidFill>
              <a:latin typeface="Calibri" panose="020F0502020204030204" pitchFamily="34" charset="0"/>
              <a:cs typeface="Calibri" panose="020F0502020204030204" pitchFamily="34" charset="0"/>
            </a:endParaRPr>
          </a:p>
        </p:txBody>
      </p:sp>
      <p:pic>
        <p:nvPicPr>
          <p:cNvPr id="8" name="Picture 2">
            <a:extLst>
              <a:ext uri="{FF2B5EF4-FFF2-40B4-BE49-F238E27FC236}">
                <a16:creationId xmlns:a16="http://schemas.microsoft.com/office/drawing/2014/main" id="{2FE26D2E-75F9-4AAC-9464-00A60C1BB080}"/>
              </a:ext>
            </a:extLst>
          </p:cNvPr>
          <p:cNvPicPr>
            <a:picLocks noChangeAspect="1" noChangeArrowheads="1"/>
          </p:cNvPicPr>
          <p:nvPr/>
        </p:nvPicPr>
        <p:blipFill>
          <a:blip r:embed="rId5"/>
          <a:srcRect/>
          <a:stretch>
            <a:fillRect/>
          </a:stretch>
        </p:blipFill>
        <p:spPr bwMode="auto">
          <a:xfrm>
            <a:off x="4724399" y="3886200"/>
            <a:ext cx="4102373" cy="272415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849713799"/>
      </p:ext>
    </p:extLst>
  </p:cSld>
  <p:clrMapOvr>
    <a:masterClrMapping/>
  </p:clrMapOvr>
  <p:transition spd="med">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19736" y="90268"/>
            <a:ext cx="3845605" cy="369332"/>
          </a:xfrm>
          <a:prstGeom prst="rect">
            <a:avLst/>
          </a:prstGeom>
        </p:spPr>
        <p:txBody>
          <a:bodyPr wrap="none">
            <a:spAutoFit/>
          </a:bodyPr>
          <a:lstStyle/>
          <a:p>
            <a:r>
              <a:rPr lang="en-US" b="1" dirty="0">
                <a:solidFill>
                  <a:srgbClr val="7030A0"/>
                </a:solidFill>
                <a:latin typeface="Calibri" panose="020F0502020204030204" pitchFamily="34" charset="0"/>
                <a:cs typeface="Calibri" panose="020F0502020204030204" pitchFamily="34" charset="0"/>
              </a:rPr>
              <a:t>G+2  RAILWAY QUARTERS AT ORISSA </a:t>
            </a:r>
          </a:p>
        </p:txBody>
      </p:sp>
      <p:pic>
        <p:nvPicPr>
          <p:cNvPr id="10" name="Picture 8" descr="No automatic alt text available."/>
          <p:cNvPicPr>
            <a:picLocks noChangeAspect="1" noChangeArrowheads="1"/>
          </p:cNvPicPr>
          <p:nvPr/>
        </p:nvPicPr>
        <p:blipFill>
          <a:blip r:embed="rId2" cstate="print"/>
          <a:srcRect/>
          <a:stretch>
            <a:fillRect/>
          </a:stretch>
        </p:blipFill>
        <p:spPr bwMode="auto">
          <a:xfrm>
            <a:off x="5638800" y="433754"/>
            <a:ext cx="3276600" cy="2080846"/>
          </a:xfrm>
          <a:prstGeom prst="rect">
            <a:avLst/>
          </a:prstGeom>
          <a:noFill/>
          <a:ln>
            <a:solidFill>
              <a:schemeClr val="tx1"/>
            </a:solidFill>
          </a:ln>
        </p:spPr>
      </p:pic>
      <p:pic>
        <p:nvPicPr>
          <p:cNvPr id="11" name="Picture 4" descr="Image may contain: sky and outdoor"/>
          <p:cNvPicPr>
            <a:picLocks noChangeAspect="1" noChangeArrowheads="1"/>
          </p:cNvPicPr>
          <p:nvPr/>
        </p:nvPicPr>
        <p:blipFill>
          <a:blip r:embed="rId3"/>
          <a:srcRect/>
          <a:stretch>
            <a:fillRect/>
          </a:stretch>
        </p:blipFill>
        <p:spPr bwMode="auto">
          <a:xfrm>
            <a:off x="228600" y="433754"/>
            <a:ext cx="5334000" cy="3124200"/>
          </a:xfrm>
          <a:prstGeom prst="rect">
            <a:avLst/>
          </a:prstGeom>
          <a:noFill/>
          <a:ln>
            <a:solidFill>
              <a:schemeClr val="tx1"/>
            </a:solidFill>
          </a:ln>
        </p:spPr>
      </p:pic>
      <p:pic>
        <p:nvPicPr>
          <p:cNvPr id="12" name="Picture 11">
            <a:extLst>
              <a:ext uri="{FF2B5EF4-FFF2-40B4-BE49-F238E27FC236}">
                <a16:creationId xmlns:a16="http://schemas.microsoft.com/office/drawing/2014/main" id="{94D6D172-E815-46E2-A1D1-F8980EA1A722}"/>
              </a:ext>
            </a:extLst>
          </p:cNvPr>
          <p:cNvPicPr>
            <a:picLocks noChangeAspect="1"/>
          </p:cNvPicPr>
          <p:nvPr/>
        </p:nvPicPr>
        <p:blipFill>
          <a:blip r:embed="rId4"/>
          <a:stretch>
            <a:fillRect/>
          </a:stretch>
        </p:blipFill>
        <p:spPr>
          <a:xfrm>
            <a:off x="5638800" y="2895600"/>
            <a:ext cx="3276600" cy="3733800"/>
          </a:xfrm>
          <a:prstGeom prst="rect">
            <a:avLst/>
          </a:prstGeom>
          <a:ln>
            <a:solidFill>
              <a:schemeClr val="tx1"/>
            </a:solidFill>
          </a:ln>
        </p:spPr>
      </p:pic>
      <p:sp>
        <p:nvSpPr>
          <p:cNvPr id="13" name="Rectangle 12">
            <a:extLst>
              <a:ext uri="{FF2B5EF4-FFF2-40B4-BE49-F238E27FC236}">
                <a16:creationId xmlns:a16="http://schemas.microsoft.com/office/drawing/2014/main" id="{2D880CF9-CC46-4437-8E37-C0FC96E01595}"/>
              </a:ext>
            </a:extLst>
          </p:cNvPr>
          <p:cNvSpPr/>
          <p:nvPr/>
        </p:nvSpPr>
        <p:spPr>
          <a:xfrm>
            <a:off x="5334000" y="2590800"/>
            <a:ext cx="3886200" cy="338554"/>
          </a:xfrm>
          <a:prstGeom prst="rect">
            <a:avLst/>
          </a:prstGeom>
        </p:spPr>
        <p:txBody>
          <a:bodyPr wrap="square">
            <a:spAutoFit/>
          </a:bodyPr>
          <a:lstStyle/>
          <a:p>
            <a:pPr algn="ctr"/>
            <a:r>
              <a:rPr lang="en-IN" sz="1600" b="1" dirty="0">
                <a:solidFill>
                  <a:srgbClr val="7030A0"/>
                </a:solidFill>
                <a:latin typeface="Calibri" panose="020F0502020204030204" pitchFamily="34" charset="0"/>
                <a:cs typeface="Calibri" panose="020F0502020204030204" pitchFamily="34" charset="0"/>
              </a:rPr>
              <a:t>TAMILNADU  POLICE  HOUSING – G + 2</a:t>
            </a:r>
            <a:endParaRPr lang="en-US" sz="1600" b="1" dirty="0">
              <a:solidFill>
                <a:srgbClr val="7030A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08EBBFFD-DCE2-4D29-8ED9-FF7C53B310DC}"/>
              </a:ext>
            </a:extLst>
          </p:cNvPr>
          <p:cNvPicPr>
            <a:picLocks noChangeAspect="1"/>
          </p:cNvPicPr>
          <p:nvPr/>
        </p:nvPicPr>
        <p:blipFill>
          <a:blip r:embed="rId5"/>
          <a:stretch>
            <a:fillRect/>
          </a:stretch>
        </p:blipFill>
        <p:spPr>
          <a:xfrm>
            <a:off x="228600" y="3884731"/>
            <a:ext cx="5334000" cy="2744669"/>
          </a:xfrm>
          <a:prstGeom prst="rect">
            <a:avLst/>
          </a:prstGeom>
          <a:ln>
            <a:solidFill>
              <a:schemeClr val="tx1"/>
            </a:solidFill>
          </a:ln>
        </p:spPr>
      </p:pic>
      <p:sp>
        <p:nvSpPr>
          <p:cNvPr id="9" name="Rectangle 8">
            <a:extLst>
              <a:ext uri="{FF2B5EF4-FFF2-40B4-BE49-F238E27FC236}">
                <a16:creationId xmlns:a16="http://schemas.microsoft.com/office/drawing/2014/main" id="{7CEC0CA4-4DAB-432D-A621-FAF911EB7562}"/>
              </a:ext>
            </a:extLst>
          </p:cNvPr>
          <p:cNvSpPr/>
          <p:nvPr/>
        </p:nvSpPr>
        <p:spPr>
          <a:xfrm>
            <a:off x="1219200" y="3562886"/>
            <a:ext cx="2971800" cy="369332"/>
          </a:xfrm>
          <a:prstGeom prst="rect">
            <a:avLst/>
          </a:prstGeom>
        </p:spPr>
        <p:txBody>
          <a:bodyPr wrap="square">
            <a:spAutoFit/>
          </a:bodyPr>
          <a:lstStyle/>
          <a:p>
            <a:pPr algn="ctr"/>
            <a:r>
              <a:rPr lang="en-IN" b="1" dirty="0">
                <a:solidFill>
                  <a:srgbClr val="7030A0"/>
                </a:solidFill>
                <a:latin typeface="Calibri" panose="020F0502020204030204" pitchFamily="34" charset="0"/>
                <a:cs typeface="Calibri" panose="020F0502020204030204" pitchFamily="34" charset="0"/>
              </a:rPr>
              <a:t>MASS HOUSING PROJECTS </a:t>
            </a:r>
            <a:endParaRPr lang="en-US" b="1"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3670322"/>
      </p:ext>
    </p:extLst>
  </p:cSld>
  <p:clrMapOvr>
    <a:masterClrMapping/>
  </p:clrMapOvr>
  <p:transition spd="med">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D94E7EE-25AD-47A7-8358-5D5CFD779A80}"/>
              </a:ext>
            </a:extLst>
          </p:cNvPr>
          <p:cNvSpPr>
            <a:spLocks noChangeArrowheads="1"/>
          </p:cNvSpPr>
          <p:nvPr/>
        </p:nvSpPr>
        <p:spPr bwMode="auto">
          <a:xfrm>
            <a:off x="1371600" y="180536"/>
            <a:ext cx="61722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b="1" dirty="0">
                <a:solidFill>
                  <a:srgbClr val="7030A0"/>
                </a:solidFill>
                <a:latin typeface="Calibri" panose="020F0502020204030204" pitchFamily="34" charset="0"/>
                <a:cs typeface="Calibri" panose="020F0502020204030204" pitchFamily="34" charset="0"/>
              </a:rPr>
              <a:t>ANGANWADIS IN KARNATAKA</a:t>
            </a:r>
          </a:p>
        </p:txBody>
      </p:sp>
      <p:pic>
        <p:nvPicPr>
          <p:cNvPr id="5" name="Picture 2" descr="Karwar Anganwadi-6">
            <a:extLst>
              <a:ext uri="{FF2B5EF4-FFF2-40B4-BE49-F238E27FC236}">
                <a16:creationId xmlns:a16="http://schemas.microsoft.com/office/drawing/2014/main" id="{B0A3D3FA-3D48-49A2-B304-93BA36A9A66A}"/>
              </a:ext>
            </a:extLst>
          </p:cNvPr>
          <p:cNvPicPr>
            <a:picLocks noChangeAspect="1" noChangeArrowheads="1"/>
          </p:cNvPicPr>
          <p:nvPr/>
        </p:nvPicPr>
        <p:blipFill>
          <a:blip r:embed="rId2" cstate="print"/>
          <a:srcRect/>
          <a:stretch>
            <a:fillRect/>
          </a:stretch>
        </p:blipFill>
        <p:spPr bwMode="auto">
          <a:xfrm>
            <a:off x="228601" y="533400"/>
            <a:ext cx="3200399" cy="2213879"/>
          </a:xfrm>
          <a:prstGeom prst="rect">
            <a:avLst/>
          </a:prstGeom>
          <a:noFill/>
          <a:ln w="9525">
            <a:solidFill>
              <a:schemeClr val="tx1"/>
            </a:solidFill>
            <a:miter lim="800000"/>
            <a:headEnd/>
            <a:tailEnd/>
          </a:ln>
        </p:spPr>
      </p:pic>
      <p:pic>
        <p:nvPicPr>
          <p:cNvPr id="7" name="Picture 3" descr="IMG-20160707-WA0017">
            <a:extLst>
              <a:ext uri="{FF2B5EF4-FFF2-40B4-BE49-F238E27FC236}">
                <a16:creationId xmlns:a16="http://schemas.microsoft.com/office/drawing/2014/main" id="{165F1B84-8EA3-4C66-A9B6-ADE66C4328A4}"/>
              </a:ext>
            </a:extLst>
          </p:cNvPr>
          <p:cNvPicPr>
            <a:picLocks noChangeAspect="1" noChangeArrowheads="1"/>
          </p:cNvPicPr>
          <p:nvPr/>
        </p:nvPicPr>
        <p:blipFill>
          <a:blip r:embed="rId3" cstate="print"/>
          <a:srcRect/>
          <a:stretch>
            <a:fillRect/>
          </a:stretch>
        </p:blipFill>
        <p:spPr bwMode="auto">
          <a:xfrm>
            <a:off x="6265351" y="529321"/>
            <a:ext cx="2650049" cy="2213879"/>
          </a:xfrm>
          <a:prstGeom prst="rect">
            <a:avLst/>
          </a:prstGeom>
          <a:noFill/>
          <a:ln w="9525">
            <a:solidFill>
              <a:schemeClr val="tx1"/>
            </a:solidFill>
            <a:miter lim="800000"/>
            <a:headEnd/>
            <a:tailEnd/>
          </a:ln>
        </p:spPr>
      </p:pic>
      <p:pic>
        <p:nvPicPr>
          <p:cNvPr id="9" name="Picture 5" descr="IMG-20160704-WA0051">
            <a:extLst>
              <a:ext uri="{FF2B5EF4-FFF2-40B4-BE49-F238E27FC236}">
                <a16:creationId xmlns:a16="http://schemas.microsoft.com/office/drawing/2014/main" id="{8987B603-77A2-48F4-A440-BE8536682121}"/>
              </a:ext>
            </a:extLst>
          </p:cNvPr>
          <p:cNvPicPr>
            <a:picLocks noChangeAspect="1" noChangeArrowheads="1"/>
          </p:cNvPicPr>
          <p:nvPr/>
        </p:nvPicPr>
        <p:blipFill>
          <a:blip r:embed="rId4" cstate="print"/>
          <a:srcRect/>
          <a:stretch>
            <a:fillRect/>
          </a:stretch>
        </p:blipFill>
        <p:spPr bwMode="auto">
          <a:xfrm>
            <a:off x="3536220" y="533400"/>
            <a:ext cx="2650049" cy="2213879"/>
          </a:xfrm>
          <a:prstGeom prst="rect">
            <a:avLst/>
          </a:prstGeom>
          <a:noFill/>
          <a:ln w="9525">
            <a:solidFill>
              <a:schemeClr val="tx1"/>
            </a:solidFill>
            <a:miter lim="800000"/>
            <a:headEnd/>
            <a:tailEnd/>
          </a:ln>
        </p:spPr>
      </p:pic>
      <p:pic>
        <p:nvPicPr>
          <p:cNvPr id="10" name="Picture 4" descr="C:\Users\Shiva\Desktop\West Africa\70c4e80b-3604-4278-b09b-8907cfb49530.jpg">
            <a:extLst>
              <a:ext uri="{FF2B5EF4-FFF2-40B4-BE49-F238E27FC236}">
                <a16:creationId xmlns:a16="http://schemas.microsoft.com/office/drawing/2014/main" id="{303DB36E-2C35-4612-8C4F-D5B1877FF839}"/>
              </a:ext>
            </a:extLst>
          </p:cNvPr>
          <p:cNvPicPr>
            <a:picLocks noChangeAspect="1" noChangeArrowheads="1"/>
          </p:cNvPicPr>
          <p:nvPr/>
        </p:nvPicPr>
        <p:blipFill>
          <a:blip r:embed="rId5"/>
          <a:srcRect/>
          <a:stretch>
            <a:fillRect/>
          </a:stretch>
        </p:blipFill>
        <p:spPr bwMode="auto">
          <a:xfrm>
            <a:off x="342899" y="3276600"/>
            <a:ext cx="4151729" cy="3200400"/>
          </a:xfrm>
          <a:prstGeom prst="rect">
            <a:avLst/>
          </a:prstGeom>
          <a:noFill/>
          <a:ln>
            <a:solidFill>
              <a:schemeClr val="tx1"/>
            </a:solidFill>
          </a:ln>
        </p:spPr>
      </p:pic>
      <p:pic>
        <p:nvPicPr>
          <p:cNvPr id="13" name="Picture 2" descr="C:\Users\Shiva\Downloads\West Africa - 3.jpg">
            <a:extLst>
              <a:ext uri="{FF2B5EF4-FFF2-40B4-BE49-F238E27FC236}">
                <a16:creationId xmlns:a16="http://schemas.microsoft.com/office/drawing/2014/main" id="{8EDD758C-E519-4485-86BA-C6215F54D3C8}"/>
              </a:ext>
            </a:extLst>
          </p:cNvPr>
          <p:cNvPicPr>
            <a:picLocks noChangeAspect="1" noChangeArrowheads="1"/>
          </p:cNvPicPr>
          <p:nvPr/>
        </p:nvPicPr>
        <p:blipFill>
          <a:blip r:embed="rId6"/>
          <a:srcRect/>
          <a:stretch>
            <a:fillRect/>
          </a:stretch>
        </p:blipFill>
        <p:spPr bwMode="auto">
          <a:xfrm>
            <a:off x="4649372" y="3276600"/>
            <a:ext cx="4267200" cy="3200400"/>
          </a:xfrm>
          <a:prstGeom prst="rect">
            <a:avLst/>
          </a:prstGeom>
          <a:noFill/>
          <a:ln>
            <a:solidFill>
              <a:schemeClr val="tx1"/>
            </a:solidFill>
          </a:ln>
        </p:spPr>
      </p:pic>
      <p:sp>
        <p:nvSpPr>
          <p:cNvPr id="14" name="Rectangle 13">
            <a:extLst>
              <a:ext uri="{FF2B5EF4-FFF2-40B4-BE49-F238E27FC236}">
                <a16:creationId xmlns:a16="http://schemas.microsoft.com/office/drawing/2014/main" id="{C3F5FD01-57D5-43ED-AD67-B95FB94B8107}"/>
              </a:ext>
            </a:extLst>
          </p:cNvPr>
          <p:cNvSpPr/>
          <p:nvPr/>
        </p:nvSpPr>
        <p:spPr>
          <a:xfrm>
            <a:off x="3145783" y="2907268"/>
            <a:ext cx="2862002" cy="369332"/>
          </a:xfrm>
          <a:prstGeom prst="rect">
            <a:avLst/>
          </a:prstGeom>
        </p:spPr>
        <p:txBody>
          <a:bodyPr wrap="none">
            <a:spAutoFit/>
          </a:bodyPr>
          <a:lstStyle/>
          <a:p>
            <a:pPr algn="ctr" fontAlgn="base">
              <a:spcBef>
                <a:spcPct val="0"/>
              </a:spcBef>
              <a:spcAft>
                <a:spcPct val="0"/>
              </a:spcAft>
            </a:pPr>
            <a:r>
              <a:rPr lang="en-US" b="1" dirty="0">
                <a:solidFill>
                  <a:srgbClr val="7030A0"/>
                </a:solidFill>
                <a:latin typeface="Calibri" panose="020F0502020204030204" pitchFamily="34" charset="0"/>
                <a:cs typeface="Calibri" panose="020F0502020204030204" pitchFamily="34" charset="0"/>
              </a:rPr>
              <a:t>QB HOUSE  IN WEST AFRICA</a:t>
            </a:r>
          </a:p>
        </p:txBody>
      </p:sp>
    </p:spTree>
    <p:extLst>
      <p:ext uri="{BB962C8B-B14F-4D97-AF65-F5344CB8AC3E}">
        <p14:creationId xmlns:p14="http://schemas.microsoft.com/office/powerpoint/2010/main" val="577809621"/>
      </p:ext>
    </p:extLst>
  </p:cSld>
  <p:clrMapOvr>
    <a:masterClrMapping/>
  </p:clrMapOvr>
  <p:transition spd="med">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D94E7EE-25AD-47A7-8358-5D5CFD779A80}"/>
              </a:ext>
            </a:extLst>
          </p:cNvPr>
          <p:cNvSpPr>
            <a:spLocks noChangeArrowheads="1"/>
          </p:cNvSpPr>
          <p:nvPr/>
        </p:nvSpPr>
        <p:spPr bwMode="auto">
          <a:xfrm>
            <a:off x="1371600" y="180536"/>
            <a:ext cx="61722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b="1" dirty="0">
                <a:solidFill>
                  <a:srgbClr val="7030A0"/>
                </a:solidFill>
                <a:latin typeface="Calibri" panose="020F0502020204030204" pitchFamily="34" charset="0"/>
                <a:cs typeface="Calibri" panose="020F0502020204030204" pitchFamily="34" charset="0"/>
              </a:rPr>
              <a:t>QUIKBUILD FOR DOMES / ARCH CONSTRUCTION</a:t>
            </a:r>
          </a:p>
        </p:txBody>
      </p:sp>
      <p:pic>
        <p:nvPicPr>
          <p:cNvPr id="3" name="Picture 2">
            <a:extLst>
              <a:ext uri="{FF2B5EF4-FFF2-40B4-BE49-F238E27FC236}">
                <a16:creationId xmlns:a16="http://schemas.microsoft.com/office/drawing/2014/main" id="{E7007527-DB68-4A4C-8AC8-17E2D5CA3E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9244" y="549868"/>
            <a:ext cx="2895600" cy="2171700"/>
          </a:xfrm>
          <a:prstGeom prst="rect">
            <a:avLst/>
          </a:prstGeom>
        </p:spPr>
      </p:pic>
      <p:pic>
        <p:nvPicPr>
          <p:cNvPr id="8" name="Picture 7">
            <a:extLst>
              <a:ext uri="{FF2B5EF4-FFF2-40B4-BE49-F238E27FC236}">
                <a16:creationId xmlns:a16="http://schemas.microsoft.com/office/drawing/2014/main" id="{2F6F2B3D-9BFE-445F-A6B2-5AFBC85185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76"/>
          <a:stretch/>
        </p:blipFill>
        <p:spPr>
          <a:xfrm>
            <a:off x="6451599" y="549868"/>
            <a:ext cx="2400300" cy="2698708"/>
          </a:xfrm>
          <a:prstGeom prst="rect">
            <a:avLst/>
          </a:prstGeom>
        </p:spPr>
      </p:pic>
      <p:pic>
        <p:nvPicPr>
          <p:cNvPr id="12" name="Picture 11">
            <a:extLst>
              <a:ext uri="{FF2B5EF4-FFF2-40B4-BE49-F238E27FC236}">
                <a16:creationId xmlns:a16="http://schemas.microsoft.com/office/drawing/2014/main" id="{29D67805-A5FC-48A0-9038-4D43082330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789" y="549868"/>
            <a:ext cx="2400300" cy="3200400"/>
          </a:xfrm>
          <a:prstGeom prst="rect">
            <a:avLst/>
          </a:prstGeom>
        </p:spPr>
      </p:pic>
      <p:pic>
        <p:nvPicPr>
          <p:cNvPr id="16" name="Picture 15">
            <a:extLst>
              <a:ext uri="{FF2B5EF4-FFF2-40B4-BE49-F238E27FC236}">
                <a16:creationId xmlns:a16="http://schemas.microsoft.com/office/drawing/2014/main" id="{9500A0E6-517C-4EA2-B847-C904AD680E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3955896"/>
            <a:ext cx="3628757" cy="2721568"/>
          </a:xfrm>
          <a:prstGeom prst="rect">
            <a:avLst/>
          </a:prstGeom>
        </p:spPr>
      </p:pic>
      <p:pic>
        <p:nvPicPr>
          <p:cNvPr id="18" name="Picture 17">
            <a:extLst>
              <a:ext uri="{FF2B5EF4-FFF2-40B4-BE49-F238E27FC236}">
                <a16:creationId xmlns:a16="http://schemas.microsoft.com/office/drawing/2014/main" id="{6D363E5E-52D9-4104-B454-465A6FFB8322}"/>
              </a:ext>
            </a:extLst>
          </p:cNvPr>
          <p:cNvPicPr>
            <a:picLocks noChangeAspect="1"/>
          </p:cNvPicPr>
          <p:nvPr/>
        </p:nvPicPr>
        <p:blipFill rotWithShape="1">
          <a:blip r:embed="rId6">
            <a:extLst>
              <a:ext uri="{28A0092B-C50C-407E-A947-70E740481C1C}">
                <a14:useLocalDpi xmlns:a14="http://schemas.microsoft.com/office/drawing/2010/main" val="0"/>
              </a:ext>
            </a:extLst>
          </a:blip>
          <a:srcRect t="18889" b="33333"/>
          <a:stretch/>
        </p:blipFill>
        <p:spPr>
          <a:xfrm>
            <a:off x="3142672" y="2850996"/>
            <a:ext cx="3143250" cy="3276600"/>
          </a:xfrm>
          <a:prstGeom prst="rect">
            <a:avLst/>
          </a:prstGeom>
        </p:spPr>
      </p:pic>
      <p:pic>
        <p:nvPicPr>
          <p:cNvPr id="20" name="Picture 19">
            <a:extLst>
              <a:ext uri="{FF2B5EF4-FFF2-40B4-BE49-F238E27FC236}">
                <a16:creationId xmlns:a16="http://schemas.microsoft.com/office/drawing/2014/main" id="{6156179E-188A-4223-B8CD-3EEF76B76EFC}"/>
              </a:ext>
            </a:extLst>
          </p:cNvPr>
          <p:cNvPicPr>
            <a:picLocks noChangeAspect="1"/>
          </p:cNvPicPr>
          <p:nvPr/>
        </p:nvPicPr>
        <p:blipFill rotWithShape="1">
          <a:blip r:embed="rId7">
            <a:extLst>
              <a:ext uri="{28A0092B-C50C-407E-A947-70E740481C1C}">
                <a14:useLocalDpi xmlns:a14="http://schemas.microsoft.com/office/drawing/2010/main" val="0"/>
              </a:ext>
            </a:extLst>
          </a:blip>
          <a:srcRect t="16667" b="16667"/>
          <a:stretch/>
        </p:blipFill>
        <p:spPr>
          <a:xfrm>
            <a:off x="6469065" y="3248576"/>
            <a:ext cx="2365367" cy="3440534"/>
          </a:xfrm>
          <a:prstGeom prst="rect">
            <a:avLst/>
          </a:prstGeom>
        </p:spPr>
      </p:pic>
    </p:spTree>
    <p:extLst>
      <p:ext uri="{BB962C8B-B14F-4D97-AF65-F5344CB8AC3E}">
        <p14:creationId xmlns:p14="http://schemas.microsoft.com/office/powerpoint/2010/main" val="197141049"/>
      </p:ext>
    </p:extLst>
  </p:cSld>
  <p:clrMapOvr>
    <a:masterClrMapping/>
  </p:clrMapOvr>
  <p:transition spd="med">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ChangeArrowheads="1"/>
          </p:cNvSpPr>
          <p:nvPr/>
        </p:nvSpPr>
        <p:spPr bwMode="auto">
          <a:xfrm>
            <a:off x="0" y="4029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Arial" pitchFamily="34" charset="0"/>
                <a:ea typeface="Calibri" pitchFamily="34"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9265" name="Rectangle 1"/>
          <p:cNvSpPr>
            <a:spLocks noChangeArrowheads="1"/>
          </p:cNvSpPr>
          <p:nvPr/>
        </p:nvSpPr>
        <p:spPr bwMode="auto">
          <a:xfrm>
            <a:off x="2514600" y="137011"/>
            <a:ext cx="3962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IIT TEST CERTIFICATES</a:t>
            </a:r>
            <a:endPar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139266" name="Picture 2"/>
          <p:cNvPicPr>
            <a:picLocks noChangeAspect="1" noChangeArrowheads="1"/>
          </p:cNvPicPr>
          <p:nvPr/>
        </p:nvPicPr>
        <p:blipFill>
          <a:blip r:embed="rId2"/>
          <a:srcRect/>
          <a:stretch>
            <a:fillRect/>
          </a:stretch>
        </p:blipFill>
        <p:spPr bwMode="auto">
          <a:xfrm>
            <a:off x="228600" y="457200"/>
            <a:ext cx="4191000" cy="6096000"/>
          </a:xfrm>
          <a:prstGeom prst="rect">
            <a:avLst/>
          </a:prstGeom>
          <a:noFill/>
          <a:ln w="9525">
            <a:solidFill>
              <a:schemeClr val="tx1"/>
            </a:solidFill>
            <a:miter lim="800000"/>
            <a:headEnd/>
            <a:tailEnd/>
          </a:ln>
        </p:spPr>
      </p:pic>
      <p:pic>
        <p:nvPicPr>
          <p:cNvPr id="118786" name="Picture 2"/>
          <p:cNvPicPr>
            <a:picLocks noChangeAspect="1" noChangeArrowheads="1"/>
          </p:cNvPicPr>
          <p:nvPr/>
        </p:nvPicPr>
        <p:blipFill>
          <a:blip r:embed="rId3"/>
          <a:srcRect/>
          <a:stretch>
            <a:fillRect/>
          </a:stretch>
        </p:blipFill>
        <p:spPr bwMode="auto">
          <a:xfrm>
            <a:off x="4495800" y="457201"/>
            <a:ext cx="4476750" cy="609834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257440281"/>
      </p:ext>
    </p:extLst>
  </p:cSld>
  <p:clrMapOvr>
    <a:masterClrMapping/>
  </p:clrMapOvr>
  <p:transition spd="med">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ChangeArrowheads="1"/>
          </p:cNvSpPr>
          <p:nvPr/>
        </p:nvSpPr>
        <p:spPr bwMode="auto">
          <a:xfrm>
            <a:off x="0" y="4029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Arial" pitchFamily="34" charset="0"/>
                <a:ea typeface="Calibri" pitchFamily="34"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9265" name="Rectangle 1"/>
          <p:cNvSpPr>
            <a:spLocks noChangeArrowheads="1"/>
          </p:cNvSpPr>
          <p:nvPr/>
        </p:nvSpPr>
        <p:spPr bwMode="auto">
          <a:xfrm>
            <a:off x="557432" y="98539"/>
            <a:ext cx="33528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IIT TEST CERTIFICATES</a:t>
            </a:r>
            <a:endParaRPr kumimoji="0" 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39267" name="Rectangle 3"/>
          <p:cNvSpPr>
            <a:spLocks noChangeArrowheads="1"/>
          </p:cNvSpPr>
          <p:nvPr/>
        </p:nvSpPr>
        <p:spPr bwMode="auto">
          <a:xfrm>
            <a:off x="4191000" y="98539"/>
            <a:ext cx="50292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b="1" dirty="0">
                <a:solidFill>
                  <a:srgbClr val="FF0000"/>
                </a:solidFill>
                <a:latin typeface="Calibri" panose="020F0502020204030204" pitchFamily="34" charset="0"/>
                <a:cs typeface="Calibri" panose="020F0502020204030204" pitchFamily="34" charset="0"/>
              </a:rPr>
              <a:t>MSME LAB TEST CERTIFIES QUIKBUILD PANELS</a:t>
            </a:r>
          </a:p>
        </p:txBody>
      </p:sp>
      <p:pic>
        <p:nvPicPr>
          <p:cNvPr id="139268" name="Picture 1"/>
          <p:cNvPicPr>
            <a:picLocks noChangeAspect="1" noChangeArrowheads="1"/>
          </p:cNvPicPr>
          <p:nvPr/>
        </p:nvPicPr>
        <p:blipFill>
          <a:blip r:embed="rId2">
            <a:lum bright="-8000"/>
          </a:blip>
          <a:srcRect/>
          <a:stretch>
            <a:fillRect/>
          </a:stretch>
        </p:blipFill>
        <p:spPr bwMode="auto">
          <a:xfrm>
            <a:off x="4457700" y="457200"/>
            <a:ext cx="4495800" cy="6172200"/>
          </a:xfrm>
          <a:prstGeom prst="rect">
            <a:avLst/>
          </a:prstGeom>
          <a:noFill/>
          <a:ln w="9525">
            <a:solidFill>
              <a:schemeClr val="tx1"/>
            </a:solidFill>
            <a:miter lim="800000"/>
            <a:headEnd/>
            <a:tailEnd/>
          </a:ln>
        </p:spPr>
      </p:pic>
      <p:pic>
        <p:nvPicPr>
          <p:cNvPr id="119810" name="Picture 2"/>
          <p:cNvPicPr>
            <a:picLocks noChangeAspect="1" noChangeArrowheads="1"/>
          </p:cNvPicPr>
          <p:nvPr/>
        </p:nvPicPr>
        <p:blipFill>
          <a:blip r:embed="rId3"/>
          <a:srcRect/>
          <a:stretch>
            <a:fillRect/>
          </a:stretch>
        </p:blipFill>
        <p:spPr bwMode="auto">
          <a:xfrm>
            <a:off x="229772" y="457200"/>
            <a:ext cx="4114800" cy="61722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257440281"/>
      </p:ext>
    </p:extLst>
  </p:cSld>
  <p:clrMapOvr>
    <a:masterClrMapping/>
  </p:clrMapOvr>
  <p:transition spd="med">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ChangeArrowheads="1"/>
          </p:cNvSpPr>
          <p:nvPr/>
        </p:nvSpPr>
        <p:spPr bwMode="auto">
          <a:xfrm>
            <a:off x="0" y="4029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Arial" pitchFamily="34" charset="0"/>
                <a:ea typeface="Calibri" pitchFamily="34"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296"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8241" name="Picture 1"/>
          <p:cNvPicPr>
            <a:picLocks noChangeAspect="1" noChangeArrowheads="1"/>
          </p:cNvPicPr>
          <p:nvPr/>
        </p:nvPicPr>
        <p:blipFill>
          <a:blip r:embed="rId2"/>
          <a:srcRect/>
          <a:stretch>
            <a:fillRect/>
          </a:stretch>
        </p:blipFill>
        <p:spPr bwMode="auto">
          <a:xfrm>
            <a:off x="228600" y="2438400"/>
            <a:ext cx="4114800" cy="4190992"/>
          </a:xfrm>
          <a:prstGeom prst="rect">
            <a:avLst/>
          </a:prstGeom>
          <a:noFill/>
          <a:ln w="9525">
            <a:solidFill>
              <a:schemeClr val="tx1"/>
            </a:solidFill>
            <a:miter lim="800000"/>
            <a:headEnd/>
            <a:tailEnd/>
          </a:ln>
        </p:spPr>
      </p:pic>
      <p:pic>
        <p:nvPicPr>
          <p:cNvPr id="138242" name="Picture 2"/>
          <p:cNvPicPr>
            <a:picLocks noChangeAspect="1" noChangeArrowheads="1"/>
          </p:cNvPicPr>
          <p:nvPr/>
        </p:nvPicPr>
        <p:blipFill>
          <a:blip r:embed="rId3"/>
          <a:srcRect/>
          <a:stretch>
            <a:fillRect/>
          </a:stretch>
        </p:blipFill>
        <p:spPr bwMode="auto">
          <a:xfrm>
            <a:off x="228600" y="533400"/>
            <a:ext cx="4114800" cy="1905001"/>
          </a:xfrm>
          <a:prstGeom prst="rect">
            <a:avLst/>
          </a:prstGeom>
          <a:noFill/>
          <a:ln w="9525">
            <a:solidFill>
              <a:schemeClr val="tx1"/>
            </a:solidFill>
            <a:miter lim="800000"/>
            <a:headEnd/>
            <a:tailEnd/>
          </a:ln>
        </p:spPr>
      </p:pic>
      <p:pic>
        <p:nvPicPr>
          <p:cNvPr id="138243" name="Picture 3"/>
          <p:cNvPicPr>
            <a:picLocks noChangeAspect="1" noChangeArrowheads="1"/>
          </p:cNvPicPr>
          <p:nvPr/>
        </p:nvPicPr>
        <p:blipFill>
          <a:blip r:embed="rId4"/>
          <a:srcRect/>
          <a:stretch>
            <a:fillRect/>
          </a:stretch>
        </p:blipFill>
        <p:spPr bwMode="auto">
          <a:xfrm>
            <a:off x="4495800" y="533400"/>
            <a:ext cx="4419600" cy="6096000"/>
          </a:xfrm>
          <a:prstGeom prst="rect">
            <a:avLst/>
          </a:prstGeom>
          <a:noFill/>
          <a:ln w="9525">
            <a:solidFill>
              <a:schemeClr val="tx1"/>
            </a:solidFill>
            <a:miter lim="800000"/>
            <a:headEnd/>
            <a:tailEnd/>
          </a:ln>
        </p:spPr>
      </p:pic>
      <p:sp>
        <p:nvSpPr>
          <p:cNvPr id="9" name="Rectangle 1"/>
          <p:cNvSpPr>
            <a:spLocks noChangeArrowheads="1"/>
          </p:cNvSpPr>
          <p:nvPr/>
        </p:nvSpPr>
        <p:spPr bwMode="auto">
          <a:xfrm>
            <a:off x="3429000" y="137011"/>
            <a:ext cx="2438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NDT TEST REPORT</a:t>
            </a:r>
            <a:endPar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440281"/>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srcRect/>
          <a:stretch>
            <a:fillRect/>
          </a:stretch>
        </p:blipFill>
        <p:spPr bwMode="auto">
          <a:xfrm>
            <a:off x="304800" y="228600"/>
            <a:ext cx="8610600" cy="6324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206571411"/>
      </p:ext>
    </p:extLst>
  </p:cSld>
  <p:clrMapOvr>
    <a:masterClrMapping/>
  </p:clrMapOvr>
  <p:transition spd="med">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ChangeArrowheads="1"/>
          </p:cNvSpPr>
          <p:nvPr/>
        </p:nvSpPr>
        <p:spPr bwMode="auto">
          <a:xfrm>
            <a:off x="0" y="4029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Arial" pitchFamily="34" charset="0"/>
                <a:ea typeface="Calibri" pitchFamily="34"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1140" name="Rectangle 4"/>
          <p:cNvSpPr>
            <a:spLocks noChangeArrowheads="1"/>
          </p:cNvSpPr>
          <p:nvPr/>
        </p:nvSpPr>
        <p:spPr bwMode="auto">
          <a:xfrm>
            <a:off x="0" y="3171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1141" name="Rectangle 5"/>
          <p:cNvSpPr>
            <a:spLocks noChangeArrowheads="1"/>
          </p:cNvSpPr>
          <p:nvPr/>
        </p:nvSpPr>
        <p:spPr bwMode="auto">
          <a:xfrm>
            <a:off x="0" y="58959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16385" name="Picture 1"/>
          <p:cNvPicPr>
            <a:picLocks noChangeAspect="1" noChangeArrowheads="1"/>
          </p:cNvPicPr>
          <p:nvPr/>
        </p:nvPicPr>
        <p:blipFill>
          <a:blip r:embed="rId2"/>
          <a:srcRect/>
          <a:stretch>
            <a:fillRect/>
          </a:stretch>
        </p:blipFill>
        <p:spPr bwMode="auto">
          <a:xfrm>
            <a:off x="228601" y="504825"/>
            <a:ext cx="4114799" cy="6068304"/>
          </a:xfrm>
          <a:prstGeom prst="rect">
            <a:avLst/>
          </a:prstGeom>
          <a:noFill/>
          <a:ln w="9525">
            <a:solidFill>
              <a:schemeClr val="tx1"/>
            </a:solidFill>
            <a:miter lim="800000"/>
            <a:headEnd/>
            <a:tailEnd/>
          </a:ln>
        </p:spPr>
      </p:pic>
      <p:sp>
        <p:nvSpPr>
          <p:cNvPr id="7" name="Rectangle 1">
            <a:extLst>
              <a:ext uri="{FF2B5EF4-FFF2-40B4-BE49-F238E27FC236}">
                <a16:creationId xmlns:a16="http://schemas.microsoft.com/office/drawing/2014/main" id="{8BD10B6F-DEFA-42CE-8F0D-D864FF14AE6E}"/>
              </a:ext>
            </a:extLst>
          </p:cNvPr>
          <p:cNvSpPr>
            <a:spLocks noChangeArrowheads="1"/>
          </p:cNvSpPr>
          <p:nvPr/>
        </p:nvSpPr>
        <p:spPr bwMode="auto">
          <a:xfrm>
            <a:off x="-457200" y="148268"/>
            <a:ext cx="5486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IGBC CERTIFICATE</a:t>
            </a:r>
            <a:endPar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8" name="Rectangle 1">
            <a:extLst>
              <a:ext uri="{FF2B5EF4-FFF2-40B4-BE49-F238E27FC236}">
                <a16:creationId xmlns:a16="http://schemas.microsoft.com/office/drawing/2014/main" id="{749DF42E-94FE-4BBB-9F23-B17D42EC18A7}"/>
              </a:ext>
            </a:extLst>
          </p:cNvPr>
          <p:cNvSpPr>
            <a:spLocks noChangeArrowheads="1"/>
          </p:cNvSpPr>
          <p:nvPr/>
        </p:nvSpPr>
        <p:spPr bwMode="auto">
          <a:xfrm>
            <a:off x="4038600" y="152400"/>
            <a:ext cx="5486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BMTPC CERTIFICATE</a:t>
            </a:r>
            <a:endPar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3" name="Picture 2" descr="A screenshot of a social media post&#10;&#10;Description generated with very high confidence">
            <a:extLst>
              <a:ext uri="{FF2B5EF4-FFF2-40B4-BE49-F238E27FC236}">
                <a16:creationId xmlns:a16="http://schemas.microsoft.com/office/drawing/2014/main" id="{D68104CE-083C-4115-A54D-D8385AC57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949" y="504824"/>
            <a:ext cx="4452450" cy="6068305"/>
          </a:xfrm>
          <a:prstGeom prst="rect">
            <a:avLst/>
          </a:prstGeom>
          <a:ln>
            <a:solidFill>
              <a:schemeClr val="tx1"/>
            </a:solidFill>
          </a:ln>
        </p:spPr>
      </p:pic>
    </p:spTree>
    <p:extLst>
      <p:ext uri="{BB962C8B-B14F-4D97-AF65-F5344CB8AC3E}">
        <p14:creationId xmlns:p14="http://schemas.microsoft.com/office/powerpoint/2010/main" val="1257440281"/>
      </p:ext>
    </p:extLst>
  </p:cSld>
  <p:clrMapOvr>
    <a:masterClrMapping/>
  </p:clrMapOvr>
  <p:transition spd="med">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ChangeArrowheads="1"/>
          </p:cNvSpPr>
          <p:nvPr/>
        </p:nvSpPr>
        <p:spPr bwMode="auto">
          <a:xfrm>
            <a:off x="0" y="4029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Arial" pitchFamily="34" charset="0"/>
                <a:ea typeface="Calibri" pitchFamily="34"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296"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40290" name="Picture 9" descr="BEARDSELL LIMITED-1 ISO CERTIFICATE"/>
          <p:cNvPicPr>
            <a:picLocks noChangeAspect="1" noChangeArrowheads="1"/>
          </p:cNvPicPr>
          <p:nvPr/>
        </p:nvPicPr>
        <p:blipFill>
          <a:blip r:embed="rId2"/>
          <a:srcRect/>
          <a:stretch>
            <a:fillRect/>
          </a:stretch>
        </p:blipFill>
        <p:spPr bwMode="auto">
          <a:xfrm>
            <a:off x="4648200" y="228600"/>
            <a:ext cx="4267200" cy="6400800"/>
          </a:xfrm>
          <a:prstGeom prst="rect">
            <a:avLst/>
          </a:prstGeom>
          <a:noFill/>
          <a:ln w="9525">
            <a:solidFill>
              <a:schemeClr val="tx1"/>
            </a:solidFill>
            <a:miter lim="800000"/>
            <a:headEnd/>
            <a:tailEnd/>
          </a:ln>
        </p:spPr>
      </p:pic>
      <p:sp>
        <p:nvSpPr>
          <p:cNvPr id="140292" name="Rectangle 4"/>
          <p:cNvSpPr>
            <a:spLocks noChangeArrowheads="1"/>
          </p:cNvSpPr>
          <p:nvPr/>
        </p:nvSpPr>
        <p:spPr bwMode="auto">
          <a:xfrm>
            <a:off x="228600" y="228600"/>
            <a:ext cx="4267200" cy="6400800"/>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sng" strike="noStrike" cap="none" normalizeH="0" baseline="0" dirty="0">
                <a:ln>
                  <a:noFill/>
                </a:ln>
                <a:solidFill>
                  <a:srgbClr val="FF0000"/>
                </a:solidFill>
                <a:effectLst/>
                <a:latin typeface="Helvetica Neue"/>
                <a:ea typeface="Times New Roman" pitchFamily="18" charset="0"/>
                <a:cs typeface="Times New Roman" pitchFamily="18" charset="0"/>
              </a:rPr>
              <a:t>AWARDS SPEAKS A MESSAGE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Helvetica Neue"/>
                <a:ea typeface="Times New Roman" pitchFamily="18" charset="0"/>
                <a:cs typeface="Times New Roman" pitchFamily="18" charset="0"/>
              </a:rPr>
              <a:t>"Construction Industry Awards 2016“</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Helvetica Neue"/>
                <a:ea typeface="Times New Roman" pitchFamily="18" charset="0"/>
                <a:cs typeface="Times New Roman" pitchFamily="18" charset="0"/>
              </a:rPr>
              <a:t>21</a:t>
            </a:r>
            <a:r>
              <a:rPr kumimoji="0" lang="en-US" sz="2400" b="1" i="0" u="none" strike="noStrike" cap="none" normalizeH="0" baseline="30000" dirty="0">
                <a:ln>
                  <a:noFill/>
                </a:ln>
                <a:solidFill>
                  <a:srgbClr val="FF0000"/>
                </a:solidFill>
                <a:effectLst/>
                <a:latin typeface="Helvetica Neue"/>
                <a:ea typeface="Times New Roman" pitchFamily="18" charset="0"/>
                <a:cs typeface="Times New Roman" pitchFamily="18" charset="0"/>
              </a:rPr>
              <a:t>st</a:t>
            </a:r>
            <a:r>
              <a:rPr kumimoji="0" lang="en-US" sz="2400" b="1" i="0" u="none" strike="noStrike" cap="none" normalizeH="0" baseline="0" dirty="0">
                <a:ln>
                  <a:noFill/>
                </a:ln>
                <a:solidFill>
                  <a:srgbClr val="FF0000"/>
                </a:solidFill>
                <a:effectLst/>
                <a:latin typeface="Helvetica Neue"/>
                <a:ea typeface="Times New Roman" pitchFamily="18" charset="0"/>
                <a:cs typeface="Times New Roman" pitchFamily="18" charset="0"/>
              </a:rPr>
              <a:t> May 2017</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0000"/>
                </a:solidFill>
                <a:effectLst/>
                <a:latin typeface="Helvetica Neue"/>
                <a:ea typeface="Times New Roman" pitchFamily="18" charset="0"/>
                <a:cs typeface="Times New Roman" pitchFamily="18" charset="0"/>
              </a:rPr>
              <a:t>At</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0000"/>
                </a:solidFill>
                <a:effectLst/>
                <a:latin typeface="Helvetica Neue"/>
                <a:ea typeface="Times New Roman" pitchFamily="18" charset="0"/>
                <a:cs typeface="Times New Roman" pitchFamily="18" charset="0"/>
              </a:rPr>
              <a:t>The Music Academy, Chennai</a:t>
            </a:r>
            <a:r>
              <a:rPr kumimoji="0" lang="en-US" sz="1200" b="0" i="0" u="none" strike="noStrike" cap="none" normalizeH="0" baseline="0" dirty="0">
                <a:ln>
                  <a:noFill/>
                </a:ln>
                <a:solidFill>
                  <a:srgbClr val="C0504D"/>
                </a:solidFill>
                <a:effectLst/>
                <a:latin typeface="Helvetica Neue"/>
                <a:ea typeface="Times New Roman" pitchFamily="18" charset="0"/>
                <a:cs typeface="Times New Roman" pitchFamily="18" charset="0"/>
              </a:rPr>
              <a:t>.</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sz="1200" dirty="0">
              <a:solidFill>
                <a:srgbClr val="000000"/>
              </a:solidFill>
              <a:latin typeface="Helvetica Neue"/>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Helvetica Neue"/>
                <a:ea typeface="Times New Roman" pitchFamily="18" charset="0"/>
                <a:cs typeface="Times New Roman" pitchFamily="18" charset="0"/>
              </a:rPr>
              <a:t>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Century Gothic" pitchFamily="34" charset="0"/>
                <a:ea typeface="Times New Roman" pitchFamily="18" charset="0"/>
                <a:cs typeface="Times New Roman" pitchFamily="18" charset="0"/>
              </a:rPr>
              <a:t>Dear Sir,</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Century Gothic"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Century Gothic" pitchFamily="34" charset="0"/>
                <a:ea typeface="Times New Roman" pitchFamily="18" charset="0"/>
                <a:cs typeface="Times New Roman" pitchFamily="18" charset="0"/>
              </a:rPr>
              <a:t>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Century Gothic" pitchFamily="34" charset="0"/>
                <a:ea typeface="Times New Roman" pitchFamily="18" charset="0"/>
                <a:cs typeface="Times New Roman" pitchFamily="18" charset="0"/>
              </a:rPr>
              <a:t>Warm Greetings </a:t>
            </a:r>
            <a:br>
              <a:rPr kumimoji="0" lang="en-US" sz="1200" b="1" i="0" u="none" strike="noStrike" cap="none" normalizeH="0" baseline="0" dirty="0">
                <a:ln>
                  <a:noFill/>
                </a:ln>
                <a:solidFill>
                  <a:srgbClr val="000000"/>
                </a:solidFill>
                <a:effectLst/>
                <a:latin typeface="Century Gothic" pitchFamily="34" charset="0"/>
                <a:ea typeface="Times New Roman" pitchFamily="18" charset="0"/>
                <a:cs typeface="Times New Roman" pitchFamily="18" charset="0"/>
              </a:rPr>
            </a:br>
            <a:br>
              <a:rPr kumimoji="0" lang="en-US" sz="1200" b="1" i="0" u="none" strike="noStrike" cap="none" normalizeH="0" baseline="0" dirty="0">
                <a:ln>
                  <a:noFill/>
                </a:ln>
                <a:solidFill>
                  <a:srgbClr val="000000"/>
                </a:solidFill>
                <a:effectLst/>
                <a:latin typeface="Century Gothic" pitchFamily="34" charset="0"/>
                <a:ea typeface="Times New Roman" pitchFamily="18" charset="0"/>
                <a:cs typeface="Times New Roman" pitchFamily="18" charset="0"/>
              </a:rPr>
            </a:b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Century Gothic" pitchFamily="34" charset="0"/>
                <a:ea typeface="Times New Roman" pitchFamily="18" charset="0"/>
                <a:cs typeface="Times New Roman" pitchFamily="18" charset="0"/>
              </a:rPr>
              <a:t>We are pleased to inform you that your organization has been selected for the Construction Industry Award 2016. The Award ceremony will be held at The Music Academy, Chennai at 5:30PM on 21st May 2017.</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Century Gothic"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Century Gothic" pitchFamily="34" charset="0"/>
                <a:ea typeface="Times New Roman" pitchFamily="18" charset="0"/>
                <a:cs typeface="Times New Roman" pitchFamily="18" charset="0"/>
              </a:rPr>
              <a:t>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Century Gothic" pitchFamily="34" charset="0"/>
                <a:ea typeface="Times New Roman" pitchFamily="18" charset="0"/>
                <a:cs typeface="Times New Roman" pitchFamily="18" charset="0"/>
              </a:rPr>
              <a:t>Our award selection committee has approved your nomination under the Award Category of</a:t>
            </a:r>
          </a:p>
          <a:p>
            <a:pPr marL="0" marR="0" lvl="0" indent="0" algn="ctr" defTabSz="914400" rtl="0" eaLnBrk="0" fontAlgn="base" latinLnBrk="0" hangingPunct="0">
              <a:lnSpc>
                <a:spcPct val="100000"/>
              </a:lnSpc>
              <a:spcBef>
                <a:spcPct val="0"/>
              </a:spcBef>
              <a:spcAft>
                <a:spcPct val="0"/>
              </a:spcAft>
              <a:buClrTx/>
              <a:buSzTx/>
              <a:buFontTx/>
              <a:buNone/>
              <a:tabLst/>
            </a:pPr>
            <a:endParaRPr lang="en-US" sz="1200" b="1" dirty="0">
              <a:solidFill>
                <a:srgbClr val="000000"/>
              </a:solidFill>
              <a:latin typeface="Century Gothic"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Century Gothic" pitchFamily="34" charset="0"/>
                <a:ea typeface="Times New Roman" pitchFamily="18" charset="0"/>
                <a:cs typeface="Courier New" pitchFamily="49" charset="0"/>
              </a:rPr>
              <a:t>“</a:t>
            </a:r>
            <a:r>
              <a:rPr kumimoji="0" lang="en-US" sz="1600" b="1" i="0" u="none" strike="noStrike" cap="none" normalizeH="0" baseline="0" dirty="0">
                <a:ln>
                  <a:noFill/>
                </a:ln>
                <a:solidFill>
                  <a:srgbClr val="FF0000"/>
                </a:solidFill>
                <a:effectLst/>
                <a:latin typeface="Century Gothic" pitchFamily="34" charset="0"/>
                <a:ea typeface="Times New Roman" pitchFamily="18" charset="0"/>
                <a:cs typeface="Times New Roman" pitchFamily="18" charset="0"/>
              </a:rPr>
              <a:t>Excellence in Innovative, Green &amp; Cost Effective Technology”.</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57440281"/>
      </p:ext>
    </p:extLst>
  </p:cSld>
  <p:clrMapOvr>
    <a:masterClrMapping/>
  </p:clrMapOvr>
  <p:transition spd="med">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DDAFD1-1157-4DC6-8EBF-A40BDC3EF8F7}"/>
              </a:ext>
            </a:extLst>
          </p:cNvPr>
          <p:cNvPicPr>
            <a:picLocks noChangeAspect="1"/>
          </p:cNvPicPr>
          <p:nvPr/>
        </p:nvPicPr>
        <p:blipFill>
          <a:blip r:embed="rId2"/>
          <a:stretch>
            <a:fillRect/>
          </a:stretch>
        </p:blipFill>
        <p:spPr>
          <a:xfrm>
            <a:off x="139438" y="381000"/>
            <a:ext cx="4737362" cy="6324600"/>
          </a:xfrm>
          <a:prstGeom prst="rect">
            <a:avLst/>
          </a:prstGeom>
          <a:ln>
            <a:solidFill>
              <a:schemeClr val="tx1"/>
            </a:solidFill>
          </a:ln>
        </p:spPr>
      </p:pic>
      <p:sp>
        <p:nvSpPr>
          <p:cNvPr id="4" name="Rectangle 1"/>
          <p:cNvSpPr>
            <a:spLocks noChangeArrowheads="1"/>
          </p:cNvSpPr>
          <p:nvPr/>
        </p:nvSpPr>
        <p:spPr bwMode="auto">
          <a:xfrm>
            <a:off x="3048000" y="11668"/>
            <a:ext cx="33528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COMPLETION CERTIFICATES</a:t>
            </a:r>
            <a:endParaRPr kumimoji="0" 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39EA78D-0F79-4946-8582-54BEF73B158C}"/>
              </a:ext>
            </a:extLst>
          </p:cNvPr>
          <p:cNvPicPr>
            <a:picLocks noChangeAspect="1"/>
          </p:cNvPicPr>
          <p:nvPr/>
        </p:nvPicPr>
        <p:blipFill>
          <a:blip r:embed="rId3"/>
          <a:stretch>
            <a:fillRect/>
          </a:stretch>
        </p:blipFill>
        <p:spPr>
          <a:xfrm>
            <a:off x="4953000" y="381000"/>
            <a:ext cx="4051562" cy="6324600"/>
          </a:xfrm>
          <a:prstGeom prst="rect">
            <a:avLst/>
          </a:prstGeom>
          <a:ln>
            <a:solidFill>
              <a:schemeClr val="tx1"/>
            </a:solidFill>
          </a:ln>
        </p:spPr>
      </p:pic>
    </p:spTree>
    <p:extLst>
      <p:ext uri="{BB962C8B-B14F-4D97-AF65-F5344CB8AC3E}">
        <p14:creationId xmlns:p14="http://schemas.microsoft.com/office/powerpoint/2010/main" val="1051728506"/>
      </p:ext>
    </p:extLst>
  </p:cSld>
  <p:clrMapOvr>
    <a:masterClrMapping/>
  </p:clrMapOvr>
  <p:transition spd="med">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93334-D787-4BC6-8B16-86AD5B759939}"/>
              </a:ext>
            </a:extLst>
          </p:cNvPr>
          <p:cNvSpPr>
            <a:spLocks noGrp="1"/>
          </p:cNvSpPr>
          <p:nvPr>
            <p:ph type="title"/>
          </p:nvPr>
        </p:nvSpPr>
        <p:spPr/>
        <p:txBody>
          <a:bodyPr/>
          <a:lstStyle/>
          <a:p>
            <a:r>
              <a:rPr lang="en-IN" dirty="0"/>
              <a:t> </a:t>
            </a:r>
          </a:p>
        </p:txBody>
      </p:sp>
      <p:sp>
        <p:nvSpPr>
          <p:cNvPr id="3" name="Content Placeholder 2">
            <a:extLst>
              <a:ext uri="{FF2B5EF4-FFF2-40B4-BE49-F238E27FC236}">
                <a16:creationId xmlns:a16="http://schemas.microsoft.com/office/drawing/2014/main" id="{227D64C4-3C52-4BE6-A620-6BED7406FC45}"/>
              </a:ext>
            </a:extLst>
          </p:cNvPr>
          <p:cNvSpPr>
            <a:spLocks noGrp="1"/>
          </p:cNvSpPr>
          <p:nvPr>
            <p:ph sz="quarter" idx="1"/>
          </p:nvPr>
        </p:nvSpPr>
        <p:spPr/>
        <p:txBody>
          <a:bodyPr/>
          <a:lstStyle/>
          <a:p>
            <a:endParaRPr lang="en-IN"/>
          </a:p>
        </p:txBody>
      </p:sp>
      <p:pic>
        <p:nvPicPr>
          <p:cNvPr id="4" name="Picture 3">
            <a:extLst>
              <a:ext uri="{FF2B5EF4-FFF2-40B4-BE49-F238E27FC236}">
                <a16:creationId xmlns:a16="http://schemas.microsoft.com/office/drawing/2014/main" id="{4EA2D0B2-E16C-4E00-8487-31831C1B6ED8}"/>
              </a:ext>
            </a:extLst>
          </p:cNvPr>
          <p:cNvPicPr>
            <a:picLocks noChangeAspect="1"/>
          </p:cNvPicPr>
          <p:nvPr/>
        </p:nvPicPr>
        <p:blipFill>
          <a:blip r:embed="rId2"/>
          <a:stretch>
            <a:fillRect/>
          </a:stretch>
        </p:blipFill>
        <p:spPr>
          <a:xfrm>
            <a:off x="228600" y="302772"/>
            <a:ext cx="4191000" cy="6021827"/>
          </a:xfrm>
          <a:prstGeom prst="rect">
            <a:avLst/>
          </a:prstGeom>
          <a:ln>
            <a:solidFill>
              <a:schemeClr val="tx1"/>
            </a:solidFill>
          </a:ln>
        </p:spPr>
      </p:pic>
      <p:pic>
        <p:nvPicPr>
          <p:cNvPr id="5" name="Picture 4">
            <a:extLst>
              <a:ext uri="{FF2B5EF4-FFF2-40B4-BE49-F238E27FC236}">
                <a16:creationId xmlns:a16="http://schemas.microsoft.com/office/drawing/2014/main" id="{FAE67BCE-AF53-4397-BF82-F648B323154E}"/>
              </a:ext>
            </a:extLst>
          </p:cNvPr>
          <p:cNvPicPr>
            <a:picLocks noChangeAspect="1"/>
          </p:cNvPicPr>
          <p:nvPr/>
        </p:nvPicPr>
        <p:blipFill>
          <a:blip r:embed="rId3"/>
          <a:stretch>
            <a:fillRect/>
          </a:stretch>
        </p:blipFill>
        <p:spPr>
          <a:xfrm>
            <a:off x="4428300" y="304800"/>
            <a:ext cx="4487100" cy="6028859"/>
          </a:xfrm>
          <a:prstGeom prst="rect">
            <a:avLst/>
          </a:prstGeom>
          <a:ln>
            <a:solidFill>
              <a:schemeClr val="tx1"/>
            </a:solidFill>
          </a:ln>
        </p:spPr>
      </p:pic>
    </p:spTree>
    <p:extLst>
      <p:ext uri="{BB962C8B-B14F-4D97-AF65-F5344CB8AC3E}">
        <p14:creationId xmlns:p14="http://schemas.microsoft.com/office/powerpoint/2010/main" val="27828761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ChangeArrowheads="1"/>
          </p:cNvSpPr>
          <p:nvPr/>
        </p:nvSpPr>
        <p:spPr bwMode="auto">
          <a:xfrm>
            <a:off x="0" y="4029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Arial" pitchFamily="34" charset="0"/>
                <a:ea typeface="Calibri" pitchFamily="34"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9265" name="Rectangle 1"/>
          <p:cNvSpPr>
            <a:spLocks noChangeArrowheads="1"/>
          </p:cNvSpPr>
          <p:nvPr/>
        </p:nvSpPr>
        <p:spPr bwMode="auto">
          <a:xfrm>
            <a:off x="1828800" y="316468"/>
            <a:ext cx="5486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CSIR-CBRI RECOMMENDED THE TECHNOLOGY</a:t>
            </a:r>
            <a:endPar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1FF4ED9-CA69-4E38-AA2D-652D45A1D4F6}"/>
              </a:ext>
            </a:extLst>
          </p:cNvPr>
          <p:cNvPicPr>
            <a:picLocks noChangeAspect="1"/>
          </p:cNvPicPr>
          <p:nvPr/>
        </p:nvPicPr>
        <p:blipFill>
          <a:blip r:embed="rId2"/>
          <a:stretch>
            <a:fillRect/>
          </a:stretch>
        </p:blipFill>
        <p:spPr>
          <a:xfrm>
            <a:off x="645425" y="990600"/>
            <a:ext cx="3926575" cy="5029200"/>
          </a:xfrm>
          <a:prstGeom prst="rect">
            <a:avLst/>
          </a:prstGeom>
        </p:spPr>
      </p:pic>
      <p:pic>
        <p:nvPicPr>
          <p:cNvPr id="5" name="Picture 4">
            <a:extLst>
              <a:ext uri="{FF2B5EF4-FFF2-40B4-BE49-F238E27FC236}">
                <a16:creationId xmlns:a16="http://schemas.microsoft.com/office/drawing/2014/main" id="{CF221D28-A24F-4B4B-84F6-30BCE649A711}"/>
              </a:ext>
            </a:extLst>
          </p:cNvPr>
          <p:cNvPicPr>
            <a:picLocks noChangeAspect="1"/>
          </p:cNvPicPr>
          <p:nvPr/>
        </p:nvPicPr>
        <p:blipFill>
          <a:blip r:embed="rId3"/>
          <a:stretch>
            <a:fillRect/>
          </a:stretch>
        </p:blipFill>
        <p:spPr>
          <a:xfrm>
            <a:off x="4684026" y="990587"/>
            <a:ext cx="3697974" cy="5029200"/>
          </a:xfrm>
          <a:prstGeom prst="rect">
            <a:avLst/>
          </a:prstGeom>
        </p:spPr>
      </p:pic>
    </p:spTree>
    <p:extLst>
      <p:ext uri="{BB962C8B-B14F-4D97-AF65-F5344CB8AC3E}">
        <p14:creationId xmlns:p14="http://schemas.microsoft.com/office/powerpoint/2010/main" val="3573313062"/>
      </p:ext>
    </p:extLst>
  </p:cSld>
  <p:clrMapOvr>
    <a:masterClrMapping/>
  </p:clrMapOvr>
  <p:transition spd="med">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ChangeArrowheads="1"/>
          </p:cNvSpPr>
          <p:nvPr/>
        </p:nvSpPr>
        <p:spPr bwMode="auto">
          <a:xfrm>
            <a:off x="0" y="40290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Arial" pitchFamily="34" charset="0"/>
                <a:ea typeface="Calibri" pitchFamily="34"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1"/>
          <p:cNvSpPr>
            <a:spLocks noChangeArrowheads="1"/>
          </p:cNvSpPr>
          <p:nvPr/>
        </p:nvSpPr>
        <p:spPr bwMode="auto">
          <a:xfrm>
            <a:off x="1752600" y="316468"/>
            <a:ext cx="5486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CSIR-CBRI RECOMMENDED THE TECHNOLOGY</a:t>
            </a:r>
            <a:endPar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962190C-5B59-4293-BA04-A7F1F4D6B9CB}"/>
              </a:ext>
            </a:extLst>
          </p:cNvPr>
          <p:cNvPicPr>
            <a:picLocks noChangeAspect="1"/>
          </p:cNvPicPr>
          <p:nvPr/>
        </p:nvPicPr>
        <p:blipFill>
          <a:blip r:embed="rId2"/>
          <a:stretch>
            <a:fillRect/>
          </a:stretch>
        </p:blipFill>
        <p:spPr>
          <a:xfrm>
            <a:off x="762000" y="990599"/>
            <a:ext cx="3733800" cy="5029193"/>
          </a:xfrm>
          <a:prstGeom prst="rect">
            <a:avLst/>
          </a:prstGeom>
        </p:spPr>
      </p:pic>
      <p:pic>
        <p:nvPicPr>
          <p:cNvPr id="6" name="Picture 5">
            <a:extLst>
              <a:ext uri="{FF2B5EF4-FFF2-40B4-BE49-F238E27FC236}">
                <a16:creationId xmlns:a16="http://schemas.microsoft.com/office/drawing/2014/main" id="{2635843E-925B-4D97-83A9-8EC04CD020CD}"/>
              </a:ext>
            </a:extLst>
          </p:cNvPr>
          <p:cNvPicPr>
            <a:picLocks noChangeAspect="1"/>
          </p:cNvPicPr>
          <p:nvPr/>
        </p:nvPicPr>
        <p:blipFill>
          <a:blip r:embed="rId3"/>
          <a:stretch>
            <a:fillRect/>
          </a:stretch>
        </p:blipFill>
        <p:spPr>
          <a:xfrm>
            <a:off x="4664612" y="990599"/>
            <a:ext cx="3641188" cy="3190865"/>
          </a:xfrm>
          <a:prstGeom prst="rect">
            <a:avLst/>
          </a:prstGeom>
        </p:spPr>
      </p:pic>
      <p:pic>
        <p:nvPicPr>
          <p:cNvPr id="7" name="Picture 6">
            <a:extLst>
              <a:ext uri="{FF2B5EF4-FFF2-40B4-BE49-F238E27FC236}">
                <a16:creationId xmlns:a16="http://schemas.microsoft.com/office/drawing/2014/main" id="{2A142309-A25C-4792-A41F-3009B2F16653}"/>
              </a:ext>
            </a:extLst>
          </p:cNvPr>
          <p:cNvPicPr>
            <a:picLocks noChangeAspect="1"/>
          </p:cNvPicPr>
          <p:nvPr/>
        </p:nvPicPr>
        <p:blipFill>
          <a:blip r:embed="rId4"/>
          <a:stretch>
            <a:fillRect/>
          </a:stretch>
        </p:blipFill>
        <p:spPr>
          <a:xfrm>
            <a:off x="4664612" y="4181467"/>
            <a:ext cx="3641188" cy="1838325"/>
          </a:xfrm>
          <a:prstGeom prst="rect">
            <a:avLst/>
          </a:prstGeom>
        </p:spPr>
      </p:pic>
    </p:spTree>
    <p:extLst>
      <p:ext uri="{BB962C8B-B14F-4D97-AF65-F5344CB8AC3E}">
        <p14:creationId xmlns:p14="http://schemas.microsoft.com/office/powerpoint/2010/main" val="1882145759"/>
      </p:ext>
    </p:extLst>
  </p:cSld>
  <p:clrMapOvr>
    <a:masterClrMapping/>
  </p:clrMapOvr>
  <p:transition spd="med">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22" name="Object 2"/>
          <p:cNvGraphicFramePr>
            <a:graphicFrameLocks noChangeAspect="1"/>
          </p:cNvGraphicFramePr>
          <p:nvPr>
            <p:extLst/>
          </p:nvPr>
        </p:nvGraphicFramePr>
        <p:xfrm>
          <a:off x="304800" y="304800"/>
          <a:ext cx="8615423" cy="6172200"/>
        </p:xfrm>
        <a:graphic>
          <a:graphicData uri="http://schemas.openxmlformats.org/presentationml/2006/ole">
            <mc:AlternateContent xmlns:mc="http://schemas.openxmlformats.org/markup-compatibility/2006">
              <mc:Choice xmlns:v="urn:schemas-microsoft-com:vml" Requires="v">
                <p:oleObj spid="_x0000_s136235" name="Document" r:id="rId3" imgW="9162170" imgH="6859569" progId="Word.Document.12">
                  <p:embed/>
                </p:oleObj>
              </mc:Choice>
              <mc:Fallback>
                <p:oleObj name="Document" r:id="rId3" imgW="9162170" imgH="6859569" progId="Word.Document.12">
                  <p:embed/>
                  <p:pic>
                    <p:nvPicPr>
                      <p:cNvPr id="13312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8615423" cy="617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42203279"/>
      </p:ext>
    </p:extLst>
  </p:cSld>
  <p:clrMapOvr>
    <a:masterClrMapping/>
  </p:clrMapOvr>
  <p:transition spd="med">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6A5CA0-002B-4CE9-8879-C28D79B80D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0313" y="2122314"/>
            <a:ext cx="1535630" cy="702407"/>
          </a:xfrm>
          <a:prstGeom prst="rect">
            <a:avLst/>
          </a:prstGeom>
        </p:spPr>
      </p:pic>
      <p:sp>
        <p:nvSpPr>
          <p:cNvPr id="4" name="TextBox 3">
            <a:extLst>
              <a:ext uri="{FF2B5EF4-FFF2-40B4-BE49-F238E27FC236}">
                <a16:creationId xmlns:a16="http://schemas.microsoft.com/office/drawing/2014/main" id="{D29C09C5-D575-43C0-930A-DD7B92506E09}"/>
              </a:ext>
            </a:extLst>
          </p:cNvPr>
          <p:cNvSpPr txBox="1"/>
          <p:nvPr/>
        </p:nvSpPr>
        <p:spPr>
          <a:xfrm>
            <a:off x="284445" y="320127"/>
            <a:ext cx="3508887" cy="338554"/>
          </a:xfrm>
          <a:prstGeom prst="rect">
            <a:avLst/>
          </a:prstGeom>
          <a:noFill/>
        </p:spPr>
        <p:txBody>
          <a:bodyPr wrap="square" rtlCol="0">
            <a:spAutoFit/>
          </a:bodyPr>
          <a:lstStyle/>
          <a:p>
            <a:r>
              <a:rPr lang="en-IN" sz="1600" b="1" dirty="0">
                <a:ln w="17780" cmpd="sng">
                  <a:solidFill>
                    <a:srgbClr val="FFFFFF"/>
                  </a:solidFill>
                  <a:prstDash val="solid"/>
                  <a:miter lim="800000"/>
                </a:ln>
                <a:solidFill>
                  <a:srgbClr val="FF0000"/>
                </a:solidFill>
                <a:latin typeface="Arial Black" pitchFamily="34" charset="0"/>
                <a:cs typeface="Times New Roman" pitchFamily="18" charset="0"/>
              </a:rPr>
              <a:t>Our Client base includes:</a:t>
            </a:r>
          </a:p>
        </p:txBody>
      </p:sp>
      <p:pic>
        <p:nvPicPr>
          <p:cNvPr id="10" name="Picture 9">
            <a:extLst>
              <a:ext uri="{FF2B5EF4-FFF2-40B4-BE49-F238E27FC236}">
                <a16:creationId xmlns:a16="http://schemas.microsoft.com/office/drawing/2014/main" id="{204E41DE-CC04-4969-981E-46EF277599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1088" y="2156059"/>
            <a:ext cx="2580112" cy="702407"/>
          </a:xfrm>
          <a:prstGeom prst="rect">
            <a:avLst/>
          </a:prstGeom>
        </p:spPr>
      </p:pic>
      <p:pic>
        <p:nvPicPr>
          <p:cNvPr id="12" name="Picture 11" descr="A close up of a logo&#10;&#10;Description generated with very high confidence">
            <a:extLst>
              <a:ext uri="{FF2B5EF4-FFF2-40B4-BE49-F238E27FC236}">
                <a16:creationId xmlns:a16="http://schemas.microsoft.com/office/drawing/2014/main" id="{C5639BF0-D358-490D-A6AA-32827BDBA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4152" y="3020487"/>
            <a:ext cx="1658484" cy="1081087"/>
          </a:xfrm>
          <a:prstGeom prst="rect">
            <a:avLst/>
          </a:prstGeom>
        </p:spPr>
      </p:pic>
      <p:pic>
        <p:nvPicPr>
          <p:cNvPr id="14" name="Picture 13" descr="A close up of a sign&#10;&#10;Description generated with very high confidence">
            <a:extLst>
              <a:ext uri="{FF2B5EF4-FFF2-40B4-BE49-F238E27FC236}">
                <a16:creationId xmlns:a16="http://schemas.microsoft.com/office/drawing/2014/main" id="{9741BCD4-E7F7-4978-8E7E-8E869B3ECB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207049" y="3144049"/>
            <a:ext cx="1096537" cy="1005159"/>
          </a:xfrm>
          <a:prstGeom prst="rect">
            <a:avLst/>
          </a:prstGeom>
        </p:spPr>
      </p:pic>
      <p:pic>
        <p:nvPicPr>
          <p:cNvPr id="16" name="Picture 15">
            <a:extLst>
              <a:ext uri="{FF2B5EF4-FFF2-40B4-BE49-F238E27FC236}">
                <a16:creationId xmlns:a16="http://schemas.microsoft.com/office/drawing/2014/main" id="{89306256-9546-46E9-8653-396ABAAB71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6947" y="1831764"/>
            <a:ext cx="1188723" cy="1188723"/>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6DD99FE8-8D77-4E9E-904D-6489C42C3E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3096" y="5442289"/>
            <a:ext cx="2128854" cy="640025"/>
          </a:xfrm>
          <a:prstGeom prst="rect">
            <a:avLst/>
          </a:prstGeom>
        </p:spPr>
      </p:pic>
      <p:pic>
        <p:nvPicPr>
          <p:cNvPr id="20" name="Picture 19">
            <a:extLst>
              <a:ext uri="{FF2B5EF4-FFF2-40B4-BE49-F238E27FC236}">
                <a16:creationId xmlns:a16="http://schemas.microsoft.com/office/drawing/2014/main" id="{406E145C-851D-4176-B0C1-65546C0C35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288" y="2060576"/>
            <a:ext cx="1057275" cy="1081087"/>
          </a:xfrm>
          <a:prstGeom prst="rect">
            <a:avLst/>
          </a:prstGeom>
        </p:spPr>
      </p:pic>
      <p:pic>
        <p:nvPicPr>
          <p:cNvPr id="22" name="Picture 21">
            <a:extLst>
              <a:ext uri="{FF2B5EF4-FFF2-40B4-BE49-F238E27FC236}">
                <a16:creationId xmlns:a16="http://schemas.microsoft.com/office/drawing/2014/main" id="{EA7A3B30-2438-4738-81DF-437E1C96A0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2218" y="3101742"/>
            <a:ext cx="1043278" cy="1175143"/>
          </a:xfrm>
          <a:prstGeom prst="rect">
            <a:avLst/>
          </a:prstGeom>
        </p:spPr>
      </p:pic>
      <p:pic>
        <p:nvPicPr>
          <p:cNvPr id="24" name="Picture 23">
            <a:extLst>
              <a:ext uri="{FF2B5EF4-FFF2-40B4-BE49-F238E27FC236}">
                <a16:creationId xmlns:a16="http://schemas.microsoft.com/office/drawing/2014/main" id="{846C6458-91B9-4D1C-8DA6-C4CCA54C53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30565" y="914400"/>
            <a:ext cx="1425107" cy="830448"/>
          </a:xfrm>
          <a:prstGeom prst="rect">
            <a:avLst/>
          </a:prstGeom>
        </p:spPr>
      </p:pic>
      <p:pic>
        <p:nvPicPr>
          <p:cNvPr id="28" name="Picture 27" descr="A close up of a sign&#10;&#10;Description generated with high confidence">
            <a:extLst>
              <a:ext uri="{FF2B5EF4-FFF2-40B4-BE49-F238E27FC236}">
                <a16:creationId xmlns:a16="http://schemas.microsoft.com/office/drawing/2014/main" id="{1842A955-AD34-404E-BBCC-11A67ED60C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8995" y="3248586"/>
            <a:ext cx="875680" cy="1028300"/>
          </a:xfrm>
          <a:prstGeom prst="rect">
            <a:avLst/>
          </a:prstGeom>
        </p:spPr>
      </p:pic>
      <p:pic>
        <p:nvPicPr>
          <p:cNvPr id="30" name="Picture 29" descr="A close up of a sign&#10;&#10;Description generated with very high confidence">
            <a:extLst>
              <a:ext uri="{FF2B5EF4-FFF2-40B4-BE49-F238E27FC236}">
                <a16:creationId xmlns:a16="http://schemas.microsoft.com/office/drawing/2014/main" id="{26BEB50B-1B9A-42BA-9F47-493B9C77C24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42850" y="4239510"/>
            <a:ext cx="936092" cy="942375"/>
          </a:xfrm>
          <a:prstGeom prst="rect">
            <a:avLst/>
          </a:prstGeom>
        </p:spPr>
      </p:pic>
      <p:pic>
        <p:nvPicPr>
          <p:cNvPr id="32" name="Picture 31" descr="A close up of a sign&#10;&#10;Description generated with high confidence">
            <a:extLst>
              <a:ext uri="{FF2B5EF4-FFF2-40B4-BE49-F238E27FC236}">
                <a16:creationId xmlns:a16="http://schemas.microsoft.com/office/drawing/2014/main" id="{86A3E9F4-A6F0-4FF0-8AB9-32E6B1364CE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34993" y="4191000"/>
            <a:ext cx="1132007" cy="1064086"/>
          </a:xfrm>
          <a:prstGeom prst="rect">
            <a:avLst/>
          </a:prstGeom>
        </p:spPr>
      </p:pic>
      <p:pic>
        <p:nvPicPr>
          <p:cNvPr id="34" name="Picture 33" descr="A picture containing clipart&#10;&#10;Description generated with high confidence">
            <a:extLst>
              <a:ext uri="{FF2B5EF4-FFF2-40B4-BE49-F238E27FC236}">
                <a16:creationId xmlns:a16="http://schemas.microsoft.com/office/drawing/2014/main" id="{994FFBD3-641B-49BF-ABBA-8B9EE6C0DF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21821" y="5420756"/>
            <a:ext cx="1325198" cy="725474"/>
          </a:xfrm>
          <a:prstGeom prst="rect">
            <a:avLst/>
          </a:prstGeom>
        </p:spPr>
      </p:pic>
      <p:pic>
        <p:nvPicPr>
          <p:cNvPr id="36" name="Picture 35">
            <a:extLst>
              <a:ext uri="{FF2B5EF4-FFF2-40B4-BE49-F238E27FC236}">
                <a16:creationId xmlns:a16="http://schemas.microsoft.com/office/drawing/2014/main" id="{EAA05CFA-8073-424B-92FD-6075F5E4A3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38889" y="914400"/>
            <a:ext cx="1471140" cy="876581"/>
          </a:xfrm>
          <a:prstGeom prst="rect">
            <a:avLst/>
          </a:prstGeom>
        </p:spPr>
      </p:pic>
      <p:pic>
        <p:nvPicPr>
          <p:cNvPr id="38" name="Picture 37">
            <a:extLst>
              <a:ext uri="{FF2B5EF4-FFF2-40B4-BE49-F238E27FC236}">
                <a16:creationId xmlns:a16="http://schemas.microsoft.com/office/drawing/2014/main" id="{997DBD82-6753-4463-B2A3-C37867533E1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76882" y="870888"/>
            <a:ext cx="1154787" cy="1070531"/>
          </a:xfrm>
          <a:prstGeom prst="rect">
            <a:avLst/>
          </a:prstGeom>
        </p:spPr>
      </p:pic>
      <p:pic>
        <p:nvPicPr>
          <p:cNvPr id="42" name="Picture 41" descr="A close up of a sign&#10;&#10;Description generated with high confidence">
            <a:extLst>
              <a:ext uri="{FF2B5EF4-FFF2-40B4-BE49-F238E27FC236}">
                <a16:creationId xmlns:a16="http://schemas.microsoft.com/office/drawing/2014/main" id="{D5110CB1-DC0C-4517-8385-6D9362F6246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918045" y="4276885"/>
            <a:ext cx="716094" cy="913998"/>
          </a:xfrm>
          <a:prstGeom prst="rect">
            <a:avLst/>
          </a:prstGeom>
        </p:spPr>
      </p:pic>
      <p:pic>
        <p:nvPicPr>
          <p:cNvPr id="44" name="Picture 43">
            <a:extLst>
              <a:ext uri="{FF2B5EF4-FFF2-40B4-BE49-F238E27FC236}">
                <a16:creationId xmlns:a16="http://schemas.microsoft.com/office/drawing/2014/main" id="{6180660F-5AF4-4182-B20D-F02DE8EC868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47509" y="870888"/>
            <a:ext cx="2038876" cy="838064"/>
          </a:xfrm>
          <a:prstGeom prst="rect">
            <a:avLst/>
          </a:prstGeom>
        </p:spPr>
      </p:pic>
      <p:pic>
        <p:nvPicPr>
          <p:cNvPr id="46" name="Picture 45" descr="A close up of a sign&#10;&#10;Description generated with high confidence">
            <a:extLst>
              <a:ext uri="{FF2B5EF4-FFF2-40B4-BE49-F238E27FC236}">
                <a16:creationId xmlns:a16="http://schemas.microsoft.com/office/drawing/2014/main" id="{67B18409-2CC6-4379-8DAC-4A724FD05F8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907" y="914400"/>
            <a:ext cx="1618044" cy="975621"/>
          </a:xfrm>
          <a:prstGeom prst="rect">
            <a:avLst/>
          </a:prstGeom>
        </p:spPr>
      </p:pic>
      <p:pic>
        <p:nvPicPr>
          <p:cNvPr id="50" name="Picture 49">
            <a:extLst>
              <a:ext uri="{FF2B5EF4-FFF2-40B4-BE49-F238E27FC236}">
                <a16:creationId xmlns:a16="http://schemas.microsoft.com/office/drawing/2014/main" id="{97A0DF11-E50F-42DF-A2E5-531625AE728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845118" y="3102557"/>
            <a:ext cx="1448078" cy="838063"/>
          </a:xfrm>
          <a:prstGeom prst="rect">
            <a:avLst/>
          </a:prstGeom>
        </p:spPr>
      </p:pic>
      <p:pic>
        <p:nvPicPr>
          <p:cNvPr id="56" name="Picture 55" descr="A close up of a sign&#10;&#10;Description generated with very high confidence">
            <a:extLst>
              <a:ext uri="{FF2B5EF4-FFF2-40B4-BE49-F238E27FC236}">
                <a16:creationId xmlns:a16="http://schemas.microsoft.com/office/drawing/2014/main" id="{4C9A701D-834A-42BE-8512-6671430357C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03757" y="4391106"/>
            <a:ext cx="758677" cy="754297"/>
          </a:xfrm>
          <a:prstGeom prst="rect">
            <a:avLst/>
          </a:prstGeom>
        </p:spPr>
      </p:pic>
      <p:pic>
        <p:nvPicPr>
          <p:cNvPr id="58" name="Picture 57">
            <a:extLst>
              <a:ext uri="{FF2B5EF4-FFF2-40B4-BE49-F238E27FC236}">
                <a16:creationId xmlns:a16="http://schemas.microsoft.com/office/drawing/2014/main" id="{5E393BEF-88D5-436C-90EE-3C48A8DF5E6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566554" y="5368304"/>
            <a:ext cx="1489389" cy="723366"/>
          </a:xfrm>
          <a:prstGeom prst="rect">
            <a:avLst/>
          </a:prstGeom>
        </p:spPr>
      </p:pic>
      <p:pic>
        <p:nvPicPr>
          <p:cNvPr id="60" name="Picture 59" descr="A close up of a logo&#10;&#10;Description generated with very high confidence">
            <a:extLst>
              <a:ext uri="{FF2B5EF4-FFF2-40B4-BE49-F238E27FC236}">
                <a16:creationId xmlns:a16="http://schemas.microsoft.com/office/drawing/2014/main" id="{A72BF065-486C-4299-816B-23E03842F7F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444753" y="3131198"/>
            <a:ext cx="1546847" cy="881727"/>
          </a:xfrm>
          <a:prstGeom prst="rect">
            <a:avLst/>
          </a:prstGeom>
        </p:spPr>
      </p:pic>
      <p:pic>
        <p:nvPicPr>
          <p:cNvPr id="62" name="Picture 61" descr="A drawing of a face&#10;&#10;Description generated with high confidence">
            <a:extLst>
              <a:ext uri="{FF2B5EF4-FFF2-40B4-BE49-F238E27FC236}">
                <a16:creationId xmlns:a16="http://schemas.microsoft.com/office/drawing/2014/main" id="{B1359249-AD44-465D-92CE-B4FEFDBCDCC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69429" y="5405010"/>
            <a:ext cx="1169589" cy="677304"/>
          </a:xfrm>
          <a:prstGeom prst="rect">
            <a:avLst/>
          </a:prstGeom>
        </p:spPr>
      </p:pic>
      <p:pic>
        <p:nvPicPr>
          <p:cNvPr id="64" name="Picture 63" descr="A drawing of a face&#10;&#10;Description generated with high confidence">
            <a:extLst>
              <a:ext uri="{FF2B5EF4-FFF2-40B4-BE49-F238E27FC236}">
                <a16:creationId xmlns:a16="http://schemas.microsoft.com/office/drawing/2014/main" id="{F68E6C71-0EDC-45D4-AD73-FC0F471C234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887799" y="4496526"/>
            <a:ext cx="2848172" cy="685359"/>
          </a:xfrm>
          <a:prstGeom prst="rect">
            <a:avLst/>
          </a:prstGeom>
        </p:spPr>
      </p:pic>
      <p:pic>
        <p:nvPicPr>
          <p:cNvPr id="68" name="Picture 67" descr="A picture containing clipart&#10;&#10;Description generated with very high confidence">
            <a:extLst>
              <a:ext uri="{FF2B5EF4-FFF2-40B4-BE49-F238E27FC236}">
                <a16:creationId xmlns:a16="http://schemas.microsoft.com/office/drawing/2014/main" id="{AD44E5DF-6659-4D90-8136-84A333896C27}"/>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52399" y="4532660"/>
            <a:ext cx="1241489" cy="702407"/>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E4088EFB-EC4A-4FF0-B9AC-47E99DA54EC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056955" y="5319941"/>
            <a:ext cx="1965381" cy="777107"/>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DDA9CA1D-C00A-4517-AF04-ED6EB1B6ABE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867400" y="2079933"/>
            <a:ext cx="2003802" cy="739467"/>
          </a:xfrm>
          <a:prstGeom prst="rect">
            <a:avLst/>
          </a:prstGeom>
        </p:spPr>
      </p:pic>
      <p:sp>
        <p:nvSpPr>
          <p:cNvPr id="8" name="TextBox 7">
            <a:extLst>
              <a:ext uri="{FF2B5EF4-FFF2-40B4-BE49-F238E27FC236}">
                <a16:creationId xmlns:a16="http://schemas.microsoft.com/office/drawing/2014/main" id="{38F406EB-C726-42CC-A5CC-A6AAAEA6A0B1}"/>
              </a:ext>
            </a:extLst>
          </p:cNvPr>
          <p:cNvSpPr txBox="1"/>
          <p:nvPr/>
        </p:nvSpPr>
        <p:spPr>
          <a:xfrm>
            <a:off x="7430072" y="6321623"/>
            <a:ext cx="2171128" cy="307777"/>
          </a:xfrm>
          <a:prstGeom prst="rect">
            <a:avLst/>
          </a:prstGeom>
          <a:noFill/>
        </p:spPr>
        <p:txBody>
          <a:bodyPr wrap="square" rtlCol="0">
            <a:spAutoFit/>
          </a:bodyPr>
          <a:lstStyle/>
          <a:p>
            <a:r>
              <a:rPr lang="en-IN" sz="1400" dirty="0">
                <a:latin typeface="Comic Sans MS" panose="030F0702030302020204" pitchFamily="66" charset="0"/>
              </a:rPr>
              <a:t>and many more…</a:t>
            </a:r>
          </a:p>
        </p:txBody>
      </p:sp>
    </p:spTree>
    <p:extLst>
      <p:ext uri="{BB962C8B-B14F-4D97-AF65-F5344CB8AC3E}">
        <p14:creationId xmlns:p14="http://schemas.microsoft.com/office/powerpoint/2010/main" val="21373096"/>
      </p:ext>
    </p:extLst>
  </p:cSld>
  <p:clrMapOvr>
    <a:masterClrMapping/>
  </p:clrMapOvr>
  <p:transition spd="med">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quarter" idx="1"/>
          </p:nvPr>
        </p:nvSpPr>
        <p:spPr/>
        <p:txBody>
          <a:bodyPr>
            <a:normAutofit/>
          </a:bodyPr>
          <a:lstStyle/>
          <a:p>
            <a:pPr marL="0" indent="0" algn="ctr">
              <a:buNone/>
            </a:pPr>
            <a:endParaRPr lang="en-US" sz="3600" b="1" u="sng" dirty="0">
              <a:solidFill>
                <a:srgbClr val="01345F"/>
              </a:solidFill>
            </a:endParaRPr>
          </a:p>
          <a:p>
            <a:pPr marL="0" indent="0" algn="ctr">
              <a:buNone/>
            </a:pPr>
            <a:r>
              <a:rPr lang="en-US" sz="4400" b="1" u="sng" dirty="0">
                <a:solidFill>
                  <a:srgbClr val="01345F"/>
                </a:solidFill>
              </a:rPr>
              <a:t>Thank You </a:t>
            </a:r>
          </a:p>
          <a:p>
            <a:pPr marL="0" indent="0" algn="ctr">
              <a:buNone/>
            </a:pPr>
            <a:endParaRPr lang="en-US" sz="3600" b="1" u="sng" dirty="0">
              <a:solidFill>
                <a:srgbClr val="01345F"/>
              </a:solidFill>
            </a:endParaRPr>
          </a:p>
          <a:p>
            <a:pPr marL="0" indent="0" algn="ctr">
              <a:buNone/>
            </a:pPr>
            <a:r>
              <a:rPr lang="en-US" sz="3600" b="1" u="sng" dirty="0">
                <a:solidFill>
                  <a:srgbClr val="01345F"/>
                </a:solidFill>
              </a:rPr>
              <a:t>Business Development Team</a:t>
            </a:r>
          </a:p>
          <a:p>
            <a:pPr marL="0" indent="0" algn="ctr">
              <a:buNone/>
            </a:pPr>
            <a:r>
              <a:rPr lang="en-US" sz="3600" b="1" u="sng" dirty="0" err="1">
                <a:solidFill>
                  <a:srgbClr val="01345F"/>
                </a:solidFill>
              </a:rPr>
              <a:t>BeardSell</a:t>
            </a:r>
            <a:r>
              <a:rPr lang="en-US" sz="3600" b="1" u="sng" dirty="0">
                <a:solidFill>
                  <a:srgbClr val="01345F"/>
                </a:solidFill>
              </a:rPr>
              <a:t> Ltd</a:t>
            </a:r>
          </a:p>
        </p:txBody>
      </p:sp>
    </p:spTree>
    <p:extLst>
      <p:ext uri="{BB962C8B-B14F-4D97-AF65-F5344CB8AC3E}">
        <p14:creationId xmlns:p14="http://schemas.microsoft.com/office/powerpoint/2010/main" val="3165441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191290" y="1012205"/>
            <a:ext cx="5096031" cy="4345569"/>
          </a:xfrm>
          <a:noFill/>
        </p:spPr>
        <p:txBody>
          <a:bodyPr vert="horz" lIns="90440" tIns="44426" rIns="90440" bIns="44426">
            <a:normAutofit/>
          </a:bodyPr>
          <a:lstStyle/>
          <a:p>
            <a:pPr marL="0" indent="0">
              <a:spcAft>
                <a:spcPct val="100000"/>
              </a:spcAft>
              <a:tabLst>
                <a:tab pos="284048" algn="l"/>
                <a:tab pos="477646" algn="l"/>
              </a:tabLst>
            </a:pPr>
            <a:r>
              <a:rPr lang="en-GB" sz="2799" dirty="0"/>
              <a:t>50 % weight of 230 mm Brick-Work</a:t>
            </a:r>
          </a:p>
          <a:p>
            <a:pPr marL="0" indent="0">
              <a:spcAft>
                <a:spcPct val="100000"/>
              </a:spcAft>
              <a:tabLst>
                <a:tab pos="284048" algn="l"/>
                <a:tab pos="477646" algn="l"/>
              </a:tabLst>
            </a:pPr>
            <a:r>
              <a:rPr lang="en-GB" sz="2799" dirty="0"/>
              <a:t> </a:t>
            </a:r>
            <a:r>
              <a:rPr lang="en-GB" sz="2799" b="1" dirty="0" err="1"/>
              <a:t>Quik</a:t>
            </a:r>
            <a:r>
              <a:rPr lang="en-GB" sz="2799" b="1" dirty="0"/>
              <a:t> Build Wall </a:t>
            </a:r>
            <a:r>
              <a:rPr lang="en-GB" sz="2799" dirty="0"/>
              <a:t>= 250 Kg/ m2 </a:t>
            </a:r>
          </a:p>
          <a:p>
            <a:pPr marL="0" indent="0">
              <a:spcAft>
                <a:spcPct val="100000"/>
              </a:spcAft>
              <a:tabLst>
                <a:tab pos="284048" algn="l"/>
                <a:tab pos="477646" algn="l"/>
              </a:tabLst>
            </a:pPr>
            <a:r>
              <a:rPr lang="en-GB" sz="2799" dirty="0"/>
              <a:t>Brick-Work</a:t>
            </a:r>
            <a:r>
              <a:rPr lang="en-GB" sz="2799" b="1" dirty="0"/>
              <a:t> =</a:t>
            </a:r>
            <a:r>
              <a:rPr lang="en-GB" sz="2799" dirty="0"/>
              <a:t>500 Kg/ m2 </a:t>
            </a:r>
          </a:p>
          <a:p>
            <a:pPr marL="0" indent="0">
              <a:spcAft>
                <a:spcPct val="100000"/>
              </a:spcAft>
              <a:tabLst>
                <a:tab pos="284048" algn="l"/>
                <a:tab pos="477646" algn="l"/>
              </a:tabLst>
            </a:pPr>
            <a:r>
              <a:rPr lang="en-GB" sz="2799" dirty="0"/>
              <a:t>Reduced costs for foundation, beams, columns etc.</a:t>
            </a:r>
          </a:p>
        </p:txBody>
      </p:sp>
      <p:sp>
        <p:nvSpPr>
          <p:cNvPr id="29698" name="Rectangle 2"/>
          <p:cNvSpPr>
            <a:spLocks noGrp="1" noChangeArrowheads="1"/>
          </p:cNvSpPr>
          <p:nvPr>
            <p:ph type="title"/>
          </p:nvPr>
        </p:nvSpPr>
        <p:spPr>
          <a:xfrm>
            <a:off x="609723" y="0"/>
            <a:ext cx="8534013" cy="1071314"/>
          </a:xfrm>
          <a:noFill/>
        </p:spPr>
        <p:txBody>
          <a:bodyPr wrap="square" lIns="90440" tIns="44426" rIns="90440" bIns="44426" anchor="b" anchorCtr="0">
            <a:normAutofit/>
          </a:bodyPr>
          <a:lstStyle/>
          <a:p>
            <a:pPr eaLnBrk="1" hangingPunct="1"/>
            <a:r>
              <a:rPr lang="en-GB" b="1" dirty="0">
                <a:effectLst>
                  <a:outerShdw blurRad="38100" dist="38100" dir="2700000" algn="tl">
                    <a:srgbClr val="000000">
                      <a:alpha val="43137"/>
                    </a:srgbClr>
                  </a:outerShdw>
                </a:effectLst>
              </a:rPr>
              <a:t>Lightweight</a:t>
            </a:r>
          </a:p>
        </p:txBody>
      </p:sp>
      <p:pic>
        <p:nvPicPr>
          <p:cNvPr id="29700" name="Picture 9"/>
          <p:cNvPicPr>
            <a:picLocks noChangeAspect="1" noChangeArrowheads="1"/>
          </p:cNvPicPr>
          <p:nvPr/>
        </p:nvPicPr>
        <p:blipFill>
          <a:blip r:embed="rId3" cstate="print"/>
          <a:srcRect/>
          <a:stretch>
            <a:fillRect/>
          </a:stretch>
        </p:blipFill>
        <p:spPr bwMode="auto">
          <a:xfrm>
            <a:off x="5203113" y="408369"/>
            <a:ext cx="3668955" cy="6127396"/>
          </a:xfrm>
          <a:prstGeom prst="rect">
            <a:avLst/>
          </a:prstGeom>
          <a:noFill/>
          <a:ln w="9525">
            <a:noFill/>
            <a:miter lim="800000"/>
            <a:headEnd/>
            <a:tailEnd/>
          </a:ln>
        </p:spPr>
      </p:pic>
    </p:spTree>
    <p:extLst>
      <p:ext uri="{BB962C8B-B14F-4D97-AF65-F5344CB8AC3E}">
        <p14:creationId xmlns:p14="http://schemas.microsoft.com/office/powerpoint/2010/main" val="339758594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65" y="0"/>
            <a:ext cx="9143471" cy="1295100"/>
          </a:xfrm>
        </p:spPr>
        <p:txBody>
          <a:bodyPr>
            <a:noAutofit/>
          </a:bodyPr>
          <a:lstStyle/>
          <a:p>
            <a:pPr algn="ctr" eaLnBrk="1" hangingPunct="1"/>
            <a:r>
              <a:rPr lang="de-AT" sz="3999" b="1" dirty="0">
                <a:effectLst>
                  <a:outerShdw blurRad="38100" dist="38100" dir="2700000" algn="tl">
                    <a:srgbClr val="000000">
                      <a:alpha val="43137"/>
                    </a:srgbClr>
                  </a:outerShdw>
                </a:effectLst>
              </a:rPr>
              <a:t>Safe Connections of Non-structural  Elements</a:t>
            </a:r>
          </a:p>
        </p:txBody>
      </p:sp>
      <p:sp>
        <p:nvSpPr>
          <p:cNvPr id="11267" name="Rectangle 3"/>
          <p:cNvSpPr>
            <a:spLocks noGrp="1" noChangeArrowheads="1"/>
          </p:cNvSpPr>
          <p:nvPr>
            <p:ph type="body" sz="half" idx="1"/>
          </p:nvPr>
        </p:nvSpPr>
        <p:spPr>
          <a:xfrm>
            <a:off x="286801" y="1337170"/>
            <a:ext cx="8541521" cy="2297742"/>
          </a:xfrm>
        </p:spPr>
        <p:txBody>
          <a:bodyPr>
            <a:normAutofit/>
          </a:bodyPr>
          <a:lstStyle/>
          <a:p>
            <a:r>
              <a:rPr lang="de-AT" sz="2799" dirty="0"/>
              <a:t>No danger due to non-structural elements (such as collapsing brick walls)</a:t>
            </a:r>
          </a:p>
        </p:txBody>
      </p:sp>
      <p:pic>
        <p:nvPicPr>
          <p:cNvPr id="11268" name="Picture 5" descr="Ziegel_und_Rahmen"/>
          <p:cNvPicPr>
            <a:picLocks noChangeAspect="1" noChangeArrowheads="1"/>
          </p:cNvPicPr>
          <p:nvPr/>
        </p:nvPicPr>
        <p:blipFill>
          <a:blip r:embed="rId3" cstate="print"/>
          <a:srcRect/>
          <a:stretch>
            <a:fillRect/>
          </a:stretch>
        </p:blipFill>
        <p:spPr bwMode="auto">
          <a:xfrm>
            <a:off x="5483809" y="3096498"/>
            <a:ext cx="3355198" cy="2179133"/>
          </a:xfrm>
          <a:prstGeom prst="rect">
            <a:avLst/>
          </a:prstGeom>
          <a:noFill/>
          <a:ln w="9525">
            <a:noFill/>
            <a:miter lim="800000"/>
            <a:headEnd/>
            <a:tailEnd/>
          </a:ln>
        </p:spPr>
      </p:pic>
      <p:pic>
        <p:nvPicPr>
          <p:cNvPr id="11269" name="Picture 7"/>
          <p:cNvPicPr>
            <a:picLocks noChangeAspect="1" noChangeArrowheads="1"/>
          </p:cNvPicPr>
          <p:nvPr/>
        </p:nvPicPr>
        <p:blipFill>
          <a:blip r:embed="rId4" cstate="print"/>
          <a:srcRect/>
          <a:stretch>
            <a:fillRect/>
          </a:stretch>
        </p:blipFill>
        <p:spPr bwMode="auto">
          <a:xfrm>
            <a:off x="1373136" y="3018726"/>
            <a:ext cx="3426619" cy="2236270"/>
          </a:xfrm>
          <a:prstGeom prst="rect">
            <a:avLst/>
          </a:prstGeom>
          <a:noFill/>
          <a:ln w="9525">
            <a:noFill/>
            <a:miter lim="800000"/>
            <a:headEnd/>
            <a:tailEnd/>
          </a:ln>
        </p:spPr>
      </p:pic>
      <p:sp>
        <p:nvSpPr>
          <p:cNvPr id="11270" name="Text Box 9"/>
          <p:cNvSpPr txBox="1">
            <a:spLocks noChangeArrowheads="1"/>
          </p:cNvSpPr>
          <p:nvPr/>
        </p:nvSpPr>
        <p:spPr bwMode="auto">
          <a:xfrm>
            <a:off x="1449317" y="5385144"/>
            <a:ext cx="2195004" cy="733255"/>
          </a:xfrm>
          <a:prstGeom prst="rect">
            <a:avLst/>
          </a:prstGeom>
          <a:noFill/>
          <a:ln w="9525">
            <a:noFill/>
            <a:miter lim="800000"/>
            <a:headEnd/>
            <a:tailEnd/>
          </a:ln>
        </p:spPr>
        <p:txBody>
          <a:bodyPr wrap="none" lIns="91391" tIns="45697" rIns="91391" bIns="45697">
            <a:spAutoFit/>
          </a:bodyPr>
          <a:lstStyle/>
          <a:p>
            <a:r>
              <a:rPr lang="de-AT" sz="2100" dirty="0">
                <a:latin typeface="Arial" charset="0"/>
              </a:rPr>
              <a:t>continuous mesh</a:t>
            </a:r>
          </a:p>
          <a:p>
            <a:r>
              <a:rPr lang="de-AT" sz="2100" dirty="0">
                <a:latin typeface="Arial" charset="0"/>
              </a:rPr>
              <a:t>reinforcement</a:t>
            </a:r>
          </a:p>
        </p:txBody>
      </p:sp>
      <p:sp>
        <p:nvSpPr>
          <p:cNvPr id="11271" name="Freeform 10"/>
          <p:cNvSpPr>
            <a:spLocks/>
          </p:cNvSpPr>
          <p:nvPr/>
        </p:nvSpPr>
        <p:spPr bwMode="auto">
          <a:xfrm>
            <a:off x="1525502" y="4856625"/>
            <a:ext cx="2134693" cy="907840"/>
          </a:xfrm>
          <a:custGeom>
            <a:avLst/>
            <a:gdLst>
              <a:gd name="T0" fmla="*/ 0 w 1344"/>
              <a:gd name="T1" fmla="*/ 571 h 571"/>
              <a:gd name="T2" fmla="*/ 1344 w 1344"/>
              <a:gd name="T3" fmla="*/ 571 h 571"/>
              <a:gd name="T4" fmla="*/ 981 w 1344"/>
              <a:gd name="T5" fmla="*/ 0 h 571"/>
              <a:gd name="T6" fmla="*/ 0 60000 65536"/>
              <a:gd name="T7" fmla="*/ 0 60000 65536"/>
              <a:gd name="T8" fmla="*/ 0 60000 65536"/>
              <a:gd name="T9" fmla="*/ 0 w 1344"/>
              <a:gd name="T10" fmla="*/ 0 h 571"/>
              <a:gd name="T11" fmla="*/ 1344 w 1344"/>
              <a:gd name="T12" fmla="*/ 571 h 571"/>
            </a:gdLst>
            <a:ahLst/>
            <a:cxnLst>
              <a:cxn ang="T6">
                <a:pos x="T0" y="T1"/>
              </a:cxn>
              <a:cxn ang="T7">
                <a:pos x="T2" y="T3"/>
              </a:cxn>
              <a:cxn ang="T8">
                <a:pos x="T4" y="T5"/>
              </a:cxn>
            </a:cxnLst>
            <a:rect l="T9" t="T10" r="T11" b="T12"/>
            <a:pathLst>
              <a:path w="1344" h="571">
                <a:moveTo>
                  <a:pt x="0" y="571"/>
                </a:moveTo>
                <a:lnTo>
                  <a:pt x="1344" y="571"/>
                </a:lnTo>
                <a:lnTo>
                  <a:pt x="981" y="0"/>
                </a:lnTo>
              </a:path>
            </a:pathLst>
          </a:custGeom>
          <a:noFill/>
          <a:ln w="38100">
            <a:solidFill>
              <a:schemeClr val="accent2"/>
            </a:solidFill>
            <a:round/>
            <a:headEnd/>
            <a:tailEnd type="triangle" w="med" len="med"/>
          </a:ln>
        </p:spPr>
        <p:txBody>
          <a:bodyPr lIns="91401" tIns="45701" rIns="91401" bIns="45701"/>
          <a:lstStyle/>
          <a:p>
            <a:endParaRPr lang="en-IN"/>
          </a:p>
        </p:txBody>
      </p:sp>
      <p:sp>
        <p:nvSpPr>
          <p:cNvPr id="11272" name="Freeform 11"/>
          <p:cNvSpPr>
            <a:spLocks/>
          </p:cNvSpPr>
          <p:nvPr/>
        </p:nvSpPr>
        <p:spPr bwMode="auto">
          <a:xfrm>
            <a:off x="3660192" y="3629775"/>
            <a:ext cx="293620" cy="2134693"/>
          </a:xfrm>
          <a:custGeom>
            <a:avLst/>
            <a:gdLst>
              <a:gd name="T0" fmla="*/ 174 w 174"/>
              <a:gd name="T1" fmla="*/ 583 h 1349"/>
              <a:gd name="T2" fmla="*/ 0 w 174"/>
              <a:gd name="T3" fmla="*/ 1349 h 1349"/>
              <a:gd name="T4" fmla="*/ 84 w 174"/>
              <a:gd name="T5" fmla="*/ 0 h 1349"/>
              <a:gd name="T6" fmla="*/ 0 60000 65536"/>
              <a:gd name="T7" fmla="*/ 0 60000 65536"/>
              <a:gd name="T8" fmla="*/ 0 60000 65536"/>
              <a:gd name="T9" fmla="*/ 0 w 174"/>
              <a:gd name="T10" fmla="*/ 0 h 1349"/>
              <a:gd name="T11" fmla="*/ 174 w 174"/>
              <a:gd name="T12" fmla="*/ 1349 h 1349"/>
            </a:gdLst>
            <a:ahLst/>
            <a:cxnLst>
              <a:cxn ang="T6">
                <a:pos x="T0" y="T1"/>
              </a:cxn>
              <a:cxn ang="T7">
                <a:pos x="T2" y="T3"/>
              </a:cxn>
              <a:cxn ang="T8">
                <a:pos x="T4" y="T5"/>
              </a:cxn>
            </a:cxnLst>
            <a:rect l="T9" t="T10" r="T11" b="T12"/>
            <a:pathLst>
              <a:path w="174" h="1349">
                <a:moveTo>
                  <a:pt x="174" y="583"/>
                </a:moveTo>
                <a:lnTo>
                  <a:pt x="0" y="1349"/>
                </a:lnTo>
                <a:lnTo>
                  <a:pt x="84" y="0"/>
                </a:lnTo>
              </a:path>
            </a:pathLst>
          </a:custGeom>
          <a:noFill/>
          <a:ln w="38100">
            <a:solidFill>
              <a:schemeClr val="accent2"/>
            </a:solidFill>
            <a:round/>
            <a:headEnd type="triangle" w="med" len="med"/>
            <a:tailEnd type="triangle" w="med" len="med"/>
          </a:ln>
        </p:spPr>
        <p:txBody>
          <a:bodyPr lIns="91401" tIns="45701" rIns="91401" bIns="45701"/>
          <a:lstStyle/>
          <a:p>
            <a:endParaRPr lang="en-IN"/>
          </a:p>
        </p:txBody>
      </p:sp>
      <p:sp>
        <p:nvSpPr>
          <p:cNvPr id="243724" name="Freeform 12"/>
          <p:cNvSpPr>
            <a:spLocks/>
          </p:cNvSpPr>
          <p:nvPr/>
        </p:nvSpPr>
        <p:spPr bwMode="auto">
          <a:xfrm>
            <a:off x="5866306" y="4543964"/>
            <a:ext cx="1982329" cy="1220504"/>
          </a:xfrm>
          <a:custGeom>
            <a:avLst/>
            <a:gdLst/>
            <a:ahLst/>
            <a:cxnLst>
              <a:cxn ang="0">
                <a:pos x="0" y="768"/>
              </a:cxn>
              <a:cxn ang="0">
                <a:pos x="1248" y="768"/>
              </a:cxn>
              <a:cxn ang="0">
                <a:pos x="864" y="0"/>
              </a:cxn>
            </a:cxnLst>
            <a:rect l="0" t="0" r="r" b="b"/>
            <a:pathLst>
              <a:path w="1248" h="768">
                <a:moveTo>
                  <a:pt x="0" y="768"/>
                </a:moveTo>
                <a:lnTo>
                  <a:pt x="1248" y="768"/>
                </a:lnTo>
                <a:lnTo>
                  <a:pt x="864" y="0"/>
                </a:lnTo>
              </a:path>
            </a:pathLst>
          </a:custGeom>
          <a:noFill/>
          <a:ln w="38100">
            <a:solidFill>
              <a:schemeClr val="accent2"/>
            </a:solidFill>
            <a:round/>
            <a:headEnd/>
            <a:tailEnd type="triangle" w="med" len="med"/>
          </a:ln>
          <a:effectLst>
            <a:outerShdw dist="45791" dir="3378596" algn="ctr" rotWithShape="0">
              <a:schemeClr val="bg1"/>
            </a:outerShdw>
          </a:effectLst>
        </p:spPr>
        <p:txBody>
          <a:bodyPr lIns="91401" tIns="45701" rIns="91401" bIns="45701"/>
          <a:lstStyle/>
          <a:p>
            <a:pPr>
              <a:defRPr/>
            </a:pPr>
            <a:endParaRPr lang="en-US"/>
          </a:p>
        </p:txBody>
      </p:sp>
      <p:sp>
        <p:nvSpPr>
          <p:cNvPr id="243726" name="Line 14"/>
          <p:cNvSpPr>
            <a:spLocks noChangeShapeType="1"/>
          </p:cNvSpPr>
          <p:nvPr/>
        </p:nvSpPr>
        <p:spPr bwMode="auto">
          <a:xfrm flipV="1">
            <a:off x="7848638" y="3859906"/>
            <a:ext cx="304729" cy="1904559"/>
          </a:xfrm>
          <a:prstGeom prst="line">
            <a:avLst/>
          </a:prstGeom>
          <a:noFill/>
          <a:ln w="38100">
            <a:solidFill>
              <a:schemeClr val="accent2"/>
            </a:solidFill>
            <a:round/>
            <a:headEnd/>
            <a:tailEnd type="triangle" w="med" len="med"/>
          </a:ln>
          <a:effectLst>
            <a:outerShdw dist="45791" dir="3378596" algn="ctr" rotWithShape="0">
              <a:schemeClr val="bg1"/>
            </a:outerShdw>
          </a:effectLst>
        </p:spPr>
        <p:txBody>
          <a:bodyPr lIns="91401" tIns="45701" rIns="91401" bIns="45701"/>
          <a:lstStyle/>
          <a:p>
            <a:pPr>
              <a:defRPr/>
            </a:pPr>
            <a:endParaRPr lang="en-US"/>
          </a:p>
        </p:txBody>
      </p:sp>
      <p:sp>
        <p:nvSpPr>
          <p:cNvPr id="11275" name="Text Box 15"/>
          <p:cNvSpPr txBox="1">
            <a:spLocks noChangeArrowheads="1"/>
          </p:cNvSpPr>
          <p:nvPr/>
        </p:nvSpPr>
        <p:spPr bwMode="auto">
          <a:xfrm>
            <a:off x="5775840" y="5394667"/>
            <a:ext cx="2742565" cy="733255"/>
          </a:xfrm>
          <a:prstGeom prst="rect">
            <a:avLst/>
          </a:prstGeom>
          <a:noFill/>
          <a:ln w="9525">
            <a:noFill/>
            <a:miter lim="800000"/>
            <a:headEnd/>
            <a:tailEnd/>
          </a:ln>
        </p:spPr>
        <p:txBody>
          <a:bodyPr wrap="none" lIns="91391" tIns="45697" rIns="91391" bIns="45697">
            <a:spAutoFit/>
          </a:bodyPr>
          <a:lstStyle/>
          <a:p>
            <a:r>
              <a:rPr lang="de-AT" sz="2100" dirty="0">
                <a:latin typeface="Arial" charset="0"/>
              </a:rPr>
              <a:t>no connection</a:t>
            </a:r>
          </a:p>
          <a:p>
            <a:r>
              <a:rPr lang="de-AT" sz="2100" dirty="0">
                <a:latin typeface="Arial" charset="0"/>
              </a:rPr>
              <a:t>brick-column or beam</a:t>
            </a:r>
          </a:p>
        </p:txBody>
      </p:sp>
    </p:spTree>
    <p:extLst>
      <p:ext uri="{BB962C8B-B14F-4D97-AF65-F5344CB8AC3E}">
        <p14:creationId xmlns:p14="http://schemas.microsoft.com/office/powerpoint/2010/main" val="383513724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65" y="0"/>
            <a:ext cx="9143471" cy="1145910"/>
          </a:xfrm>
        </p:spPr>
        <p:txBody>
          <a:bodyPr/>
          <a:lstStyle/>
          <a:p>
            <a:pPr algn="ctr" eaLnBrk="1" hangingPunct="1"/>
            <a:r>
              <a:rPr lang="en-GB" b="1" dirty="0">
                <a:effectLst>
                  <a:outerShdw blurRad="38100" dist="38100" dir="2700000" algn="tl">
                    <a:srgbClr val="000000">
                      <a:alpha val="43137"/>
                    </a:srgbClr>
                  </a:outerShdw>
                </a:effectLst>
              </a:rPr>
              <a:t>Box-like Structures</a:t>
            </a:r>
            <a:endParaRPr lang="de-AT" b="1" dirty="0">
              <a:effectLst>
                <a:outerShdw blurRad="38100" dist="38100" dir="2700000" algn="tl">
                  <a:srgbClr val="000000">
                    <a:alpha val="43137"/>
                  </a:srgbClr>
                </a:outerShdw>
              </a:effectLst>
            </a:endParaRPr>
          </a:p>
        </p:txBody>
      </p:sp>
      <p:sp>
        <p:nvSpPr>
          <p:cNvPr id="9219" name="Rectangle 3"/>
          <p:cNvSpPr>
            <a:spLocks noGrp="1" noChangeArrowheads="1"/>
          </p:cNvSpPr>
          <p:nvPr>
            <p:ph type="body" sz="half" idx="1"/>
          </p:nvPr>
        </p:nvSpPr>
        <p:spPr>
          <a:xfrm>
            <a:off x="609723" y="1024020"/>
            <a:ext cx="8534013" cy="1611890"/>
          </a:xfrm>
        </p:spPr>
        <p:txBody>
          <a:bodyPr>
            <a:normAutofit/>
          </a:bodyPr>
          <a:lstStyle/>
          <a:p>
            <a:pPr marL="0" indent="0"/>
            <a:r>
              <a:rPr lang="en-GB" sz="2799" dirty="0"/>
              <a:t> The box-like structure guarantees maximum resistance against earthquake forces .</a:t>
            </a:r>
          </a:p>
          <a:p>
            <a:pPr marL="0" indent="0">
              <a:buNone/>
            </a:pPr>
            <a:endParaRPr lang="en-GB" sz="2799" dirty="0"/>
          </a:p>
          <a:p>
            <a:pPr marL="0" indent="0">
              <a:buNone/>
            </a:pPr>
            <a:endParaRPr lang="en-GB" sz="2799" dirty="0"/>
          </a:p>
        </p:txBody>
      </p:sp>
      <p:grpSp>
        <p:nvGrpSpPr>
          <p:cNvPr id="2" name="Group 3"/>
          <p:cNvGrpSpPr>
            <a:grpSpLocks noChangeAspect="1"/>
          </p:cNvGrpSpPr>
          <p:nvPr/>
        </p:nvGrpSpPr>
        <p:grpSpPr bwMode="auto">
          <a:xfrm>
            <a:off x="762000" y="2362200"/>
            <a:ext cx="7772188" cy="3496454"/>
            <a:chOff x="721" y="1632"/>
            <a:chExt cx="4897" cy="2203"/>
          </a:xfrm>
        </p:grpSpPr>
        <p:sp>
          <p:nvSpPr>
            <p:cNvPr id="3" name="AutoShape 2"/>
            <p:cNvSpPr>
              <a:spLocks noChangeAspect="1" noChangeArrowheads="1" noTextEdit="1"/>
            </p:cNvSpPr>
            <p:nvPr/>
          </p:nvSpPr>
          <p:spPr bwMode="auto">
            <a:xfrm>
              <a:off x="721" y="1632"/>
              <a:ext cx="4897" cy="2184"/>
            </a:xfrm>
            <a:prstGeom prst="rect">
              <a:avLst/>
            </a:prstGeom>
            <a:solidFill>
              <a:srgbClr val="FFFFFF"/>
            </a:solidFill>
            <a:ln w="9525">
              <a:noFill/>
              <a:miter lim="800000"/>
              <a:headEnd/>
              <a:tailEnd/>
            </a:ln>
          </p:spPr>
          <p:txBody>
            <a:bodyPr vert="horz" wrap="square" lIns="91419" tIns="45709" rIns="91419" bIns="45709" numCol="1" anchor="t" anchorCtr="0" compatLnSpc="1">
              <a:prstTxWarp prst="textNoShape">
                <a:avLst/>
              </a:prstTxWarp>
            </a:bodyPr>
            <a:lstStyle/>
            <a:p>
              <a:endParaRPr lang="en-US"/>
            </a:p>
          </p:txBody>
        </p:sp>
        <p:grpSp>
          <p:nvGrpSpPr>
            <p:cNvPr id="6" name="Group 16"/>
            <p:cNvGrpSpPr>
              <a:grpSpLocks/>
            </p:cNvGrpSpPr>
            <p:nvPr/>
          </p:nvGrpSpPr>
          <p:grpSpPr bwMode="auto">
            <a:xfrm>
              <a:off x="2146" y="1829"/>
              <a:ext cx="1982" cy="1401"/>
              <a:chOff x="2146" y="1829"/>
              <a:chExt cx="1982" cy="1401"/>
            </a:xfrm>
          </p:grpSpPr>
          <p:sp>
            <p:nvSpPr>
              <p:cNvPr id="4" name="Line 4"/>
              <p:cNvSpPr>
                <a:spLocks noChangeShapeType="1"/>
              </p:cNvSpPr>
              <p:nvPr/>
            </p:nvSpPr>
            <p:spPr bwMode="auto">
              <a:xfrm>
                <a:off x="2146" y="1989"/>
                <a:ext cx="1" cy="568"/>
              </a:xfrm>
              <a:prstGeom prst="line">
                <a:avLst/>
              </a:prstGeom>
              <a:noFill/>
              <a:ln w="9525">
                <a:solidFill>
                  <a:srgbClr val="FFFFFF"/>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21" name="Line 5"/>
              <p:cNvSpPr>
                <a:spLocks noChangeShapeType="1"/>
              </p:cNvSpPr>
              <p:nvPr/>
            </p:nvSpPr>
            <p:spPr bwMode="auto">
              <a:xfrm flipV="1">
                <a:off x="3198" y="2635"/>
                <a:ext cx="45" cy="8"/>
              </a:xfrm>
              <a:prstGeom prst="line">
                <a:avLst/>
              </a:prstGeom>
              <a:noFill/>
              <a:ln w="9525">
                <a:solidFill>
                  <a:srgbClr val="FFFFFF"/>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22" name="Line 6"/>
              <p:cNvSpPr>
                <a:spLocks noChangeShapeType="1"/>
              </p:cNvSpPr>
              <p:nvPr/>
            </p:nvSpPr>
            <p:spPr bwMode="auto">
              <a:xfrm>
                <a:off x="3198" y="2643"/>
                <a:ext cx="1" cy="568"/>
              </a:xfrm>
              <a:prstGeom prst="line">
                <a:avLst/>
              </a:prstGeom>
              <a:noFill/>
              <a:ln w="9525">
                <a:solidFill>
                  <a:srgbClr val="FFFFFF"/>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23" name="Line 7"/>
              <p:cNvSpPr>
                <a:spLocks noChangeShapeType="1"/>
              </p:cNvSpPr>
              <p:nvPr/>
            </p:nvSpPr>
            <p:spPr bwMode="auto">
              <a:xfrm>
                <a:off x="3247" y="2638"/>
                <a:ext cx="40" cy="24"/>
              </a:xfrm>
              <a:prstGeom prst="line">
                <a:avLst/>
              </a:prstGeom>
              <a:noFill/>
              <a:ln w="9525">
                <a:solidFill>
                  <a:srgbClr val="FFFFFF"/>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24" name="Line 8"/>
              <p:cNvSpPr>
                <a:spLocks noChangeShapeType="1"/>
              </p:cNvSpPr>
              <p:nvPr/>
            </p:nvSpPr>
            <p:spPr bwMode="auto">
              <a:xfrm>
                <a:off x="3287" y="2662"/>
                <a:ext cx="1" cy="568"/>
              </a:xfrm>
              <a:prstGeom prst="line">
                <a:avLst/>
              </a:prstGeom>
              <a:noFill/>
              <a:ln w="9525">
                <a:solidFill>
                  <a:srgbClr val="FFFFFF"/>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25" name="Line 9"/>
              <p:cNvSpPr>
                <a:spLocks noChangeShapeType="1"/>
              </p:cNvSpPr>
              <p:nvPr/>
            </p:nvSpPr>
            <p:spPr bwMode="auto">
              <a:xfrm flipV="1">
                <a:off x="4073" y="2501"/>
                <a:ext cx="55" cy="8"/>
              </a:xfrm>
              <a:prstGeom prst="line">
                <a:avLst/>
              </a:prstGeom>
              <a:noFill/>
              <a:ln w="9525">
                <a:solidFill>
                  <a:srgbClr val="FFFFFF"/>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26" name="Line 10"/>
              <p:cNvSpPr>
                <a:spLocks noChangeShapeType="1"/>
              </p:cNvSpPr>
              <p:nvPr/>
            </p:nvSpPr>
            <p:spPr bwMode="auto">
              <a:xfrm>
                <a:off x="4066" y="2509"/>
                <a:ext cx="54" cy="32"/>
              </a:xfrm>
              <a:prstGeom prst="line">
                <a:avLst/>
              </a:prstGeom>
              <a:noFill/>
              <a:ln w="9525">
                <a:solidFill>
                  <a:srgbClr val="FFFFFF"/>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27" name="Line 11"/>
              <p:cNvSpPr>
                <a:spLocks noChangeShapeType="1"/>
              </p:cNvSpPr>
              <p:nvPr/>
            </p:nvSpPr>
            <p:spPr bwMode="auto">
              <a:xfrm>
                <a:off x="4120" y="2541"/>
                <a:ext cx="1" cy="568"/>
              </a:xfrm>
              <a:prstGeom prst="line">
                <a:avLst/>
              </a:prstGeom>
              <a:noFill/>
              <a:ln w="9525">
                <a:solidFill>
                  <a:srgbClr val="FFFFFF"/>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28" name="Line 12"/>
              <p:cNvSpPr>
                <a:spLocks noChangeShapeType="1"/>
              </p:cNvSpPr>
              <p:nvPr/>
            </p:nvSpPr>
            <p:spPr bwMode="auto">
              <a:xfrm>
                <a:off x="2152" y="1956"/>
                <a:ext cx="36" cy="24"/>
              </a:xfrm>
              <a:prstGeom prst="line">
                <a:avLst/>
              </a:prstGeom>
              <a:noFill/>
              <a:ln w="9525">
                <a:solidFill>
                  <a:srgbClr val="FFFFFF"/>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29" name="Line 13"/>
              <p:cNvSpPr>
                <a:spLocks noChangeShapeType="1"/>
              </p:cNvSpPr>
              <p:nvPr/>
            </p:nvSpPr>
            <p:spPr bwMode="auto">
              <a:xfrm flipV="1">
                <a:off x="2149" y="1978"/>
                <a:ext cx="37" cy="8"/>
              </a:xfrm>
              <a:prstGeom prst="line">
                <a:avLst/>
              </a:prstGeom>
              <a:noFill/>
              <a:ln w="9525">
                <a:solidFill>
                  <a:srgbClr val="FFFFFF"/>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30" name="Line 14"/>
              <p:cNvSpPr>
                <a:spLocks noChangeShapeType="1"/>
              </p:cNvSpPr>
              <p:nvPr/>
            </p:nvSpPr>
            <p:spPr bwMode="auto">
              <a:xfrm flipV="1">
                <a:off x="3018" y="1847"/>
                <a:ext cx="56" cy="7"/>
              </a:xfrm>
              <a:prstGeom prst="line">
                <a:avLst/>
              </a:prstGeom>
              <a:noFill/>
              <a:ln w="9525">
                <a:solidFill>
                  <a:srgbClr val="FFFFFF"/>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31" name="Line 15"/>
              <p:cNvSpPr>
                <a:spLocks noChangeShapeType="1"/>
              </p:cNvSpPr>
              <p:nvPr/>
            </p:nvSpPr>
            <p:spPr bwMode="auto">
              <a:xfrm>
                <a:off x="2976" y="1829"/>
                <a:ext cx="43" cy="26"/>
              </a:xfrm>
              <a:prstGeom prst="line">
                <a:avLst/>
              </a:prstGeom>
              <a:noFill/>
              <a:ln w="9525">
                <a:solidFill>
                  <a:srgbClr val="FFFFFF"/>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grpSp>
        <p:sp>
          <p:nvSpPr>
            <p:cNvPr id="9233" name="Rectangle 17"/>
            <p:cNvSpPr>
              <a:spLocks noChangeArrowheads="1"/>
            </p:cNvSpPr>
            <p:nvPr/>
          </p:nvSpPr>
          <p:spPr bwMode="auto">
            <a:xfrm>
              <a:off x="3885" y="1672"/>
              <a:ext cx="101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17" fontAlgn="base">
                <a:spcBef>
                  <a:spcPct val="0"/>
                </a:spcBef>
                <a:spcAft>
                  <a:spcPct val="0"/>
                </a:spcAft>
              </a:pPr>
              <a:r>
                <a:rPr lang="en-US">
                  <a:solidFill>
                    <a:srgbClr val="000000"/>
                  </a:solidFill>
                  <a:latin typeface="Arial" pitchFamily="34" charset="0"/>
                  <a:cs typeface="Arial" pitchFamily="34" charset="0"/>
                </a:rPr>
                <a:t>immovable slab</a:t>
              </a:r>
              <a:endParaRPr lang="en-US">
                <a:latin typeface="Arial" pitchFamily="34" charset="0"/>
                <a:cs typeface="Arial" pitchFamily="34" charset="0"/>
              </a:endParaRPr>
            </a:p>
          </p:txBody>
        </p:sp>
        <p:sp>
          <p:nvSpPr>
            <p:cNvPr id="9234" name="Rectangle 18"/>
            <p:cNvSpPr>
              <a:spLocks noChangeArrowheads="1"/>
            </p:cNvSpPr>
            <p:nvPr/>
          </p:nvSpPr>
          <p:spPr bwMode="auto">
            <a:xfrm>
              <a:off x="4219" y="2596"/>
              <a:ext cx="638"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17" fontAlgn="base">
                <a:spcBef>
                  <a:spcPct val="0"/>
                </a:spcBef>
                <a:spcAft>
                  <a:spcPct val="0"/>
                </a:spcAft>
              </a:pPr>
              <a:r>
                <a:rPr lang="en-US">
                  <a:solidFill>
                    <a:srgbClr val="000000"/>
                  </a:solidFill>
                  <a:latin typeface="Arial" pitchFamily="34" charset="0"/>
                  <a:cs typeface="Arial" pitchFamily="34" charset="0"/>
                </a:rPr>
                <a:t>cross wall</a:t>
              </a:r>
              <a:endParaRPr lang="en-US">
                <a:latin typeface="Arial" pitchFamily="34" charset="0"/>
                <a:cs typeface="Arial" pitchFamily="34" charset="0"/>
              </a:endParaRPr>
            </a:p>
          </p:txBody>
        </p:sp>
        <p:sp>
          <p:nvSpPr>
            <p:cNvPr id="9235" name="Rectangle 19"/>
            <p:cNvSpPr>
              <a:spLocks noChangeArrowheads="1"/>
            </p:cNvSpPr>
            <p:nvPr/>
          </p:nvSpPr>
          <p:spPr bwMode="auto">
            <a:xfrm>
              <a:off x="1044" y="1640"/>
              <a:ext cx="1018"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17" fontAlgn="base">
                <a:spcBef>
                  <a:spcPct val="0"/>
                </a:spcBef>
                <a:spcAft>
                  <a:spcPct val="0"/>
                </a:spcAft>
              </a:pPr>
              <a:r>
                <a:rPr lang="en-US">
                  <a:solidFill>
                    <a:srgbClr val="000000"/>
                  </a:solidFill>
                  <a:latin typeface="Arial" pitchFamily="34" charset="0"/>
                  <a:cs typeface="Arial" pitchFamily="34" charset="0"/>
                </a:rPr>
                <a:t>held by the slab</a:t>
              </a:r>
              <a:endParaRPr lang="en-US">
                <a:latin typeface="Arial" pitchFamily="34" charset="0"/>
                <a:cs typeface="Arial" pitchFamily="34" charset="0"/>
              </a:endParaRPr>
            </a:p>
          </p:txBody>
        </p:sp>
        <p:sp>
          <p:nvSpPr>
            <p:cNvPr id="9236" name="Rectangle 20"/>
            <p:cNvSpPr>
              <a:spLocks noChangeArrowheads="1"/>
            </p:cNvSpPr>
            <p:nvPr/>
          </p:nvSpPr>
          <p:spPr bwMode="auto">
            <a:xfrm>
              <a:off x="857" y="2958"/>
              <a:ext cx="1721"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17" fontAlgn="base">
                <a:spcBef>
                  <a:spcPct val="0"/>
                </a:spcBef>
                <a:spcAft>
                  <a:spcPct val="0"/>
                </a:spcAft>
              </a:pPr>
              <a:r>
                <a:rPr lang="en-US">
                  <a:solidFill>
                    <a:srgbClr val="000000"/>
                  </a:solidFill>
                  <a:latin typeface="Arial" pitchFamily="34" charset="0"/>
                  <a:cs typeface="Arial" pitchFamily="34" charset="0"/>
                </a:rPr>
                <a:t>anchored in the foundation</a:t>
              </a:r>
              <a:endParaRPr lang="en-US">
                <a:latin typeface="Arial" pitchFamily="34" charset="0"/>
                <a:cs typeface="Arial" pitchFamily="34" charset="0"/>
              </a:endParaRPr>
            </a:p>
          </p:txBody>
        </p:sp>
        <p:sp>
          <p:nvSpPr>
            <p:cNvPr id="9237" name="Rectangle 21"/>
            <p:cNvSpPr>
              <a:spLocks noChangeArrowheads="1"/>
            </p:cNvSpPr>
            <p:nvPr/>
          </p:nvSpPr>
          <p:spPr bwMode="auto">
            <a:xfrm>
              <a:off x="4214" y="2758"/>
              <a:ext cx="751"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17" fontAlgn="base">
                <a:spcBef>
                  <a:spcPct val="0"/>
                </a:spcBef>
                <a:spcAft>
                  <a:spcPct val="0"/>
                </a:spcAft>
              </a:pPr>
              <a:r>
                <a:rPr lang="en-US">
                  <a:solidFill>
                    <a:srgbClr val="000000"/>
                  </a:solidFill>
                  <a:latin typeface="Arial" pitchFamily="34" charset="0"/>
                  <a:cs typeface="Arial" pitchFamily="34" charset="0"/>
                </a:rPr>
                <a:t>(shear wall)</a:t>
              </a:r>
              <a:endParaRPr lang="en-US">
                <a:latin typeface="Arial" pitchFamily="34" charset="0"/>
                <a:cs typeface="Arial" pitchFamily="34" charset="0"/>
              </a:endParaRPr>
            </a:p>
          </p:txBody>
        </p:sp>
        <p:sp>
          <p:nvSpPr>
            <p:cNvPr id="9238" name="Rectangle 22"/>
            <p:cNvSpPr>
              <a:spLocks noChangeArrowheads="1"/>
            </p:cNvSpPr>
            <p:nvPr/>
          </p:nvSpPr>
          <p:spPr bwMode="auto">
            <a:xfrm>
              <a:off x="3946" y="3519"/>
              <a:ext cx="1196"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17" fontAlgn="base">
                <a:spcBef>
                  <a:spcPct val="0"/>
                </a:spcBef>
                <a:spcAft>
                  <a:spcPct val="0"/>
                </a:spcAft>
              </a:pPr>
              <a:r>
                <a:rPr lang="en-US">
                  <a:solidFill>
                    <a:srgbClr val="000000"/>
                  </a:solidFill>
                  <a:latin typeface="Arial" pitchFamily="34" charset="0"/>
                  <a:cs typeface="Arial" pitchFamily="34" charset="0"/>
                </a:rPr>
                <a:t>shear forces in the</a:t>
              </a:r>
              <a:endParaRPr lang="en-US">
                <a:latin typeface="Arial" pitchFamily="34" charset="0"/>
                <a:cs typeface="Arial" pitchFamily="34" charset="0"/>
              </a:endParaRPr>
            </a:p>
          </p:txBody>
        </p:sp>
        <p:sp>
          <p:nvSpPr>
            <p:cNvPr id="9239" name="Rectangle 23"/>
            <p:cNvSpPr>
              <a:spLocks noChangeArrowheads="1"/>
            </p:cNvSpPr>
            <p:nvPr/>
          </p:nvSpPr>
          <p:spPr bwMode="auto">
            <a:xfrm>
              <a:off x="3946" y="3661"/>
              <a:ext cx="1236"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17" fontAlgn="base">
                <a:spcBef>
                  <a:spcPct val="0"/>
                </a:spcBef>
                <a:spcAft>
                  <a:spcPct val="0"/>
                </a:spcAft>
              </a:pPr>
              <a:r>
                <a:rPr lang="en-US">
                  <a:solidFill>
                    <a:srgbClr val="000000"/>
                  </a:solidFill>
                  <a:latin typeface="Arial" pitchFamily="34" charset="0"/>
                  <a:cs typeface="Arial" pitchFamily="34" charset="0"/>
                </a:rPr>
                <a:t>foundation anchors</a:t>
              </a:r>
              <a:endParaRPr lang="en-US">
                <a:latin typeface="Arial" pitchFamily="34" charset="0"/>
                <a:cs typeface="Arial" pitchFamily="34" charset="0"/>
              </a:endParaRPr>
            </a:p>
          </p:txBody>
        </p:sp>
        <p:sp>
          <p:nvSpPr>
            <p:cNvPr id="9240" name="Rectangle 24"/>
            <p:cNvSpPr>
              <a:spLocks noChangeArrowheads="1"/>
            </p:cNvSpPr>
            <p:nvPr/>
          </p:nvSpPr>
          <p:spPr bwMode="auto">
            <a:xfrm>
              <a:off x="742" y="2451"/>
              <a:ext cx="1214"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17" fontAlgn="base">
                <a:spcBef>
                  <a:spcPct val="0"/>
                </a:spcBef>
                <a:spcAft>
                  <a:spcPct val="0"/>
                </a:spcAft>
              </a:pPr>
              <a:r>
                <a:rPr lang="en-US" b="1" dirty="0">
                  <a:solidFill>
                    <a:srgbClr val="000000"/>
                  </a:solidFill>
                  <a:latin typeface="Arial" pitchFamily="34" charset="0"/>
                  <a:cs typeface="Arial" pitchFamily="34" charset="0"/>
                </a:rPr>
                <a:t>LATERAL LOADS</a:t>
              </a:r>
              <a:endParaRPr lang="en-US" dirty="0">
                <a:latin typeface="Arial" pitchFamily="34" charset="0"/>
                <a:cs typeface="Arial" pitchFamily="34" charset="0"/>
              </a:endParaRPr>
            </a:p>
          </p:txBody>
        </p:sp>
        <p:sp>
          <p:nvSpPr>
            <p:cNvPr id="9241" name="Rectangle 25"/>
            <p:cNvSpPr>
              <a:spLocks noChangeArrowheads="1"/>
            </p:cNvSpPr>
            <p:nvPr/>
          </p:nvSpPr>
          <p:spPr bwMode="auto">
            <a:xfrm>
              <a:off x="3885" y="1814"/>
              <a:ext cx="1177"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17" fontAlgn="base">
                <a:spcBef>
                  <a:spcPct val="0"/>
                </a:spcBef>
                <a:spcAft>
                  <a:spcPct val="0"/>
                </a:spcAft>
              </a:pPr>
              <a:r>
                <a:rPr lang="en-US">
                  <a:solidFill>
                    <a:srgbClr val="000000"/>
                  </a:solidFill>
                  <a:latin typeface="Arial" pitchFamily="34" charset="0"/>
                  <a:cs typeface="Arial" pitchFamily="34" charset="0"/>
                </a:rPr>
                <a:t>(diaphragm effect)</a:t>
              </a:r>
              <a:endParaRPr lang="en-US">
                <a:latin typeface="Arial" pitchFamily="34" charset="0"/>
                <a:cs typeface="Arial" pitchFamily="34" charset="0"/>
              </a:endParaRPr>
            </a:p>
          </p:txBody>
        </p:sp>
        <p:sp>
          <p:nvSpPr>
            <p:cNvPr id="9242" name="Line 26"/>
            <p:cNvSpPr>
              <a:spLocks noChangeShapeType="1"/>
            </p:cNvSpPr>
            <p:nvPr/>
          </p:nvSpPr>
          <p:spPr bwMode="auto">
            <a:xfrm>
              <a:off x="2106" y="1963"/>
              <a:ext cx="1" cy="567"/>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43" name="Line 27"/>
            <p:cNvSpPr>
              <a:spLocks noChangeShapeType="1"/>
            </p:cNvSpPr>
            <p:nvPr/>
          </p:nvSpPr>
          <p:spPr bwMode="auto">
            <a:xfrm flipV="1">
              <a:off x="2106" y="1821"/>
              <a:ext cx="924" cy="142"/>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44" name="Line 28"/>
            <p:cNvSpPr>
              <a:spLocks noChangeShapeType="1"/>
            </p:cNvSpPr>
            <p:nvPr/>
          </p:nvSpPr>
          <p:spPr bwMode="auto">
            <a:xfrm>
              <a:off x="3030" y="1821"/>
              <a:ext cx="1135" cy="709"/>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45" name="Line 29"/>
            <p:cNvSpPr>
              <a:spLocks noChangeShapeType="1"/>
            </p:cNvSpPr>
            <p:nvPr/>
          </p:nvSpPr>
          <p:spPr bwMode="auto">
            <a:xfrm flipV="1">
              <a:off x="3241" y="2530"/>
              <a:ext cx="924" cy="142"/>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grpSp>
          <p:nvGrpSpPr>
            <p:cNvPr id="7" name="Group 32"/>
            <p:cNvGrpSpPr>
              <a:grpSpLocks/>
            </p:cNvGrpSpPr>
            <p:nvPr/>
          </p:nvGrpSpPr>
          <p:grpSpPr bwMode="auto">
            <a:xfrm>
              <a:off x="2106" y="1963"/>
              <a:ext cx="1136" cy="1277"/>
              <a:chOff x="2106" y="1963"/>
              <a:chExt cx="1136" cy="1277"/>
            </a:xfrm>
          </p:grpSpPr>
          <p:sp>
            <p:nvSpPr>
              <p:cNvPr id="9246" name="Line 30"/>
              <p:cNvSpPr>
                <a:spLocks noChangeShapeType="1"/>
              </p:cNvSpPr>
              <p:nvPr/>
            </p:nvSpPr>
            <p:spPr bwMode="auto">
              <a:xfrm>
                <a:off x="2106" y="1963"/>
                <a:ext cx="1135" cy="709"/>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47" name="Line 31"/>
              <p:cNvSpPr>
                <a:spLocks noChangeShapeType="1"/>
              </p:cNvSpPr>
              <p:nvPr/>
            </p:nvSpPr>
            <p:spPr bwMode="auto">
              <a:xfrm>
                <a:off x="3241" y="2672"/>
                <a:ext cx="1" cy="568"/>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grpSp>
        <p:sp>
          <p:nvSpPr>
            <p:cNvPr id="9249" name="Line 33"/>
            <p:cNvSpPr>
              <a:spLocks noChangeShapeType="1"/>
            </p:cNvSpPr>
            <p:nvPr/>
          </p:nvSpPr>
          <p:spPr bwMode="auto">
            <a:xfrm>
              <a:off x="4165" y="2530"/>
              <a:ext cx="1" cy="568"/>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50" name="Line 34"/>
            <p:cNvSpPr>
              <a:spLocks noChangeShapeType="1"/>
            </p:cNvSpPr>
            <p:nvPr/>
          </p:nvSpPr>
          <p:spPr bwMode="auto">
            <a:xfrm flipV="1">
              <a:off x="3241" y="3098"/>
              <a:ext cx="924" cy="142"/>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51" name="Line 35"/>
            <p:cNvSpPr>
              <a:spLocks noChangeShapeType="1"/>
            </p:cNvSpPr>
            <p:nvPr/>
          </p:nvSpPr>
          <p:spPr bwMode="auto">
            <a:xfrm flipV="1">
              <a:off x="2080" y="2240"/>
              <a:ext cx="269" cy="45"/>
            </a:xfrm>
            <a:prstGeom prst="line">
              <a:avLst/>
            </a:prstGeom>
            <a:noFill/>
            <a:ln w="9525">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52" name="Line 36"/>
            <p:cNvSpPr>
              <a:spLocks noChangeShapeType="1"/>
            </p:cNvSpPr>
            <p:nvPr/>
          </p:nvSpPr>
          <p:spPr bwMode="auto">
            <a:xfrm>
              <a:off x="2288" y="2202"/>
              <a:ext cx="218" cy="12"/>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53" name="Line 37"/>
            <p:cNvSpPr>
              <a:spLocks noChangeShapeType="1"/>
            </p:cNvSpPr>
            <p:nvPr/>
          </p:nvSpPr>
          <p:spPr bwMode="auto">
            <a:xfrm flipV="1">
              <a:off x="2411" y="2211"/>
              <a:ext cx="95" cy="65"/>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54" name="Line 38"/>
            <p:cNvSpPr>
              <a:spLocks noChangeShapeType="1"/>
            </p:cNvSpPr>
            <p:nvPr/>
          </p:nvSpPr>
          <p:spPr bwMode="auto">
            <a:xfrm>
              <a:off x="2288" y="2202"/>
              <a:ext cx="123" cy="74"/>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55" name="Line 39"/>
            <p:cNvSpPr>
              <a:spLocks noChangeShapeType="1"/>
            </p:cNvSpPr>
            <p:nvPr/>
          </p:nvSpPr>
          <p:spPr bwMode="auto">
            <a:xfrm flipH="1">
              <a:off x="2600" y="1863"/>
              <a:ext cx="150" cy="105"/>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56" name="Line 40"/>
            <p:cNvSpPr>
              <a:spLocks noChangeShapeType="1"/>
            </p:cNvSpPr>
            <p:nvPr/>
          </p:nvSpPr>
          <p:spPr bwMode="auto">
            <a:xfrm>
              <a:off x="2600" y="1968"/>
              <a:ext cx="270" cy="12"/>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57" name="Line 41"/>
            <p:cNvSpPr>
              <a:spLocks noChangeShapeType="1"/>
            </p:cNvSpPr>
            <p:nvPr/>
          </p:nvSpPr>
          <p:spPr bwMode="auto">
            <a:xfrm flipH="1" flipV="1">
              <a:off x="2754" y="1861"/>
              <a:ext cx="116" cy="119"/>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58" name="Line 42"/>
            <p:cNvSpPr>
              <a:spLocks noChangeShapeType="1"/>
            </p:cNvSpPr>
            <p:nvPr/>
          </p:nvSpPr>
          <p:spPr bwMode="auto">
            <a:xfrm flipH="1">
              <a:off x="2723" y="1969"/>
              <a:ext cx="17" cy="157"/>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59" name="Line 43"/>
            <p:cNvSpPr>
              <a:spLocks noChangeShapeType="1"/>
            </p:cNvSpPr>
            <p:nvPr/>
          </p:nvSpPr>
          <p:spPr bwMode="auto">
            <a:xfrm>
              <a:off x="3517" y="2541"/>
              <a:ext cx="375" cy="31"/>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60" name="Line 44"/>
            <p:cNvSpPr>
              <a:spLocks noChangeShapeType="1"/>
            </p:cNvSpPr>
            <p:nvPr/>
          </p:nvSpPr>
          <p:spPr bwMode="auto">
            <a:xfrm>
              <a:off x="3632" y="2455"/>
              <a:ext cx="260" cy="117"/>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61" name="Line 45"/>
            <p:cNvSpPr>
              <a:spLocks noChangeShapeType="1"/>
            </p:cNvSpPr>
            <p:nvPr/>
          </p:nvSpPr>
          <p:spPr bwMode="auto">
            <a:xfrm flipV="1">
              <a:off x="3517" y="2458"/>
              <a:ext cx="115" cy="83"/>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62" name="Line 46"/>
            <p:cNvSpPr>
              <a:spLocks noChangeShapeType="1"/>
            </p:cNvSpPr>
            <p:nvPr/>
          </p:nvSpPr>
          <p:spPr bwMode="auto">
            <a:xfrm>
              <a:off x="3164" y="2396"/>
              <a:ext cx="421" cy="102"/>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63" name="Line 47"/>
            <p:cNvSpPr>
              <a:spLocks noChangeShapeType="1"/>
            </p:cNvSpPr>
            <p:nvPr/>
          </p:nvSpPr>
          <p:spPr bwMode="auto">
            <a:xfrm flipH="1" flipV="1">
              <a:off x="2368" y="1786"/>
              <a:ext cx="55" cy="339"/>
            </a:xfrm>
            <a:prstGeom prst="line">
              <a:avLst/>
            </a:prstGeom>
            <a:noFill/>
            <a:ln w="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64" name="Line 48"/>
            <p:cNvSpPr>
              <a:spLocks noChangeShapeType="1"/>
            </p:cNvSpPr>
            <p:nvPr/>
          </p:nvSpPr>
          <p:spPr bwMode="auto">
            <a:xfrm>
              <a:off x="865" y="3097"/>
              <a:ext cx="1644" cy="1"/>
            </a:xfrm>
            <a:prstGeom prst="line">
              <a:avLst/>
            </a:prstGeom>
            <a:noFill/>
            <a:ln w="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65" name="Line 49"/>
            <p:cNvSpPr>
              <a:spLocks noChangeShapeType="1"/>
            </p:cNvSpPr>
            <p:nvPr/>
          </p:nvSpPr>
          <p:spPr bwMode="auto">
            <a:xfrm>
              <a:off x="4215" y="2743"/>
              <a:ext cx="630" cy="1"/>
            </a:xfrm>
            <a:prstGeom prst="line">
              <a:avLst/>
            </a:prstGeom>
            <a:noFill/>
            <a:ln w="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66" name="Line 50"/>
            <p:cNvSpPr>
              <a:spLocks noChangeShapeType="1"/>
            </p:cNvSpPr>
            <p:nvPr/>
          </p:nvSpPr>
          <p:spPr bwMode="auto">
            <a:xfrm flipV="1">
              <a:off x="3718" y="2743"/>
              <a:ext cx="497" cy="142"/>
            </a:xfrm>
            <a:prstGeom prst="line">
              <a:avLst/>
            </a:prstGeom>
            <a:noFill/>
            <a:ln w="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67" name="Line 51"/>
            <p:cNvSpPr>
              <a:spLocks noChangeShapeType="1"/>
            </p:cNvSpPr>
            <p:nvPr/>
          </p:nvSpPr>
          <p:spPr bwMode="auto">
            <a:xfrm flipV="1">
              <a:off x="3472" y="3027"/>
              <a:ext cx="499" cy="74"/>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68" name="Line 52"/>
            <p:cNvSpPr>
              <a:spLocks noChangeShapeType="1"/>
            </p:cNvSpPr>
            <p:nvPr/>
          </p:nvSpPr>
          <p:spPr bwMode="auto">
            <a:xfrm flipV="1">
              <a:off x="3472" y="3027"/>
              <a:ext cx="1" cy="71"/>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69" name="Line 53"/>
            <p:cNvSpPr>
              <a:spLocks noChangeShapeType="1"/>
            </p:cNvSpPr>
            <p:nvPr/>
          </p:nvSpPr>
          <p:spPr bwMode="auto">
            <a:xfrm>
              <a:off x="3472" y="3098"/>
              <a:ext cx="1" cy="71"/>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70" name="Line 54"/>
            <p:cNvSpPr>
              <a:spLocks noChangeShapeType="1"/>
            </p:cNvSpPr>
            <p:nvPr/>
          </p:nvSpPr>
          <p:spPr bwMode="auto">
            <a:xfrm>
              <a:off x="3969" y="2956"/>
              <a:ext cx="1" cy="142"/>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71" name="Line 55"/>
            <p:cNvSpPr>
              <a:spLocks noChangeShapeType="1"/>
            </p:cNvSpPr>
            <p:nvPr/>
          </p:nvSpPr>
          <p:spPr bwMode="auto">
            <a:xfrm flipH="1">
              <a:off x="3339" y="3027"/>
              <a:ext cx="135" cy="94"/>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72" name="Line 56"/>
            <p:cNvSpPr>
              <a:spLocks noChangeShapeType="1"/>
            </p:cNvSpPr>
            <p:nvPr/>
          </p:nvSpPr>
          <p:spPr bwMode="auto">
            <a:xfrm>
              <a:off x="3339" y="3118"/>
              <a:ext cx="135" cy="47"/>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73" name="Line 57"/>
            <p:cNvSpPr>
              <a:spLocks noChangeShapeType="1"/>
            </p:cNvSpPr>
            <p:nvPr/>
          </p:nvSpPr>
          <p:spPr bwMode="auto">
            <a:xfrm>
              <a:off x="3969" y="2955"/>
              <a:ext cx="116" cy="56"/>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74" name="Line 58"/>
            <p:cNvSpPr>
              <a:spLocks noChangeShapeType="1"/>
            </p:cNvSpPr>
            <p:nvPr/>
          </p:nvSpPr>
          <p:spPr bwMode="auto">
            <a:xfrm flipH="1">
              <a:off x="3969" y="3011"/>
              <a:ext cx="116" cy="87"/>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75" name="Line 59"/>
            <p:cNvSpPr>
              <a:spLocks noChangeShapeType="1"/>
            </p:cNvSpPr>
            <p:nvPr/>
          </p:nvSpPr>
          <p:spPr bwMode="auto">
            <a:xfrm>
              <a:off x="3931" y="3674"/>
              <a:ext cx="1179" cy="1"/>
            </a:xfrm>
            <a:prstGeom prst="line">
              <a:avLst/>
            </a:prstGeom>
            <a:noFill/>
            <a:ln w="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76" name="Line 60"/>
            <p:cNvSpPr>
              <a:spLocks noChangeShapeType="1"/>
            </p:cNvSpPr>
            <p:nvPr/>
          </p:nvSpPr>
          <p:spPr bwMode="auto">
            <a:xfrm>
              <a:off x="3737" y="3048"/>
              <a:ext cx="194" cy="626"/>
            </a:xfrm>
            <a:prstGeom prst="line">
              <a:avLst/>
            </a:prstGeom>
            <a:noFill/>
            <a:ln w="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77" name="Line 61"/>
            <p:cNvSpPr>
              <a:spLocks noChangeShapeType="1"/>
            </p:cNvSpPr>
            <p:nvPr/>
          </p:nvSpPr>
          <p:spPr bwMode="auto">
            <a:xfrm flipV="1">
              <a:off x="2509" y="2956"/>
              <a:ext cx="285" cy="142"/>
            </a:xfrm>
            <a:prstGeom prst="line">
              <a:avLst/>
            </a:prstGeom>
            <a:noFill/>
            <a:ln w="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78" name="Line 62"/>
            <p:cNvSpPr>
              <a:spLocks noChangeShapeType="1"/>
            </p:cNvSpPr>
            <p:nvPr/>
          </p:nvSpPr>
          <p:spPr bwMode="auto">
            <a:xfrm flipV="1">
              <a:off x="2000" y="2635"/>
              <a:ext cx="426" cy="71"/>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79" name="Line 63"/>
            <p:cNvSpPr>
              <a:spLocks noChangeShapeType="1"/>
            </p:cNvSpPr>
            <p:nvPr/>
          </p:nvSpPr>
          <p:spPr bwMode="auto">
            <a:xfrm>
              <a:off x="2304" y="2561"/>
              <a:ext cx="123" cy="76"/>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80" name="Line 64"/>
            <p:cNvSpPr>
              <a:spLocks noChangeShapeType="1"/>
            </p:cNvSpPr>
            <p:nvPr/>
          </p:nvSpPr>
          <p:spPr bwMode="auto">
            <a:xfrm>
              <a:off x="2549" y="2708"/>
              <a:ext cx="123" cy="77"/>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81" name="Line 65"/>
            <p:cNvSpPr>
              <a:spLocks noChangeShapeType="1"/>
            </p:cNvSpPr>
            <p:nvPr/>
          </p:nvSpPr>
          <p:spPr bwMode="auto">
            <a:xfrm flipV="1">
              <a:off x="2124" y="2708"/>
              <a:ext cx="426" cy="74"/>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82" name="Line 66"/>
            <p:cNvSpPr>
              <a:spLocks noChangeShapeType="1"/>
            </p:cNvSpPr>
            <p:nvPr/>
          </p:nvSpPr>
          <p:spPr bwMode="auto">
            <a:xfrm>
              <a:off x="2004" y="2708"/>
              <a:ext cx="123" cy="74"/>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83" name="Line 67"/>
            <p:cNvSpPr>
              <a:spLocks noChangeShapeType="1"/>
            </p:cNvSpPr>
            <p:nvPr/>
          </p:nvSpPr>
          <p:spPr bwMode="auto">
            <a:xfrm>
              <a:off x="2304" y="2561"/>
              <a:ext cx="406" cy="74"/>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84" name="Line 68"/>
            <p:cNvSpPr>
              <a:spLocks noChangeShapeType="1"/>
            </p:cNvSpPr>
            <p:nvPr/>
          </p:nvSpPr>
          <p:spPr bwMode="auto">
            <a:xfrm flipV="1">
              <a:off x="2672" y="2632"/>
              <a:ext cx="38" cy="153"/>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85" name="Line 69"/>
            <p:cNvSpPr>
              <a:spLocks noChangeShapeType="1"/>
            </p:cNvSpPr>
            <p:nvPr/>
          </p:nvSpPr>
          <p:spPr bwMode="auto">
            <a:xfrm>
              <a:off x="2108" y="2530"/>
              <a:ext cx="196" cy="124"/>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86" name="Line 70"/>
            <p:cNvSpPr>
              <a:spLocks noChangeShapeType="1"/>
            </p:cNvSpPr>
            <p:nvPr/>
          </p:nvSpPr>
          <p:spPr bwMode="auto">
            <a:xfrm flipH="1" flipV="1">
              <a:off x="2427" y="2730"/>
              <a:ext cx="817" cy="510"/>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87" name="Line 71"/>
            <p:cNvSpPr>
              <a:spLocks noChangeShapeType="1"/>
            </p:cNvSpPr>
            <p:nvPr/>
          </p:nvSpPr>
          <p:spPr bwMode="auto">
            <a:xfrm flipV="1">
              <a:off x="2278" y="2360"/>
              <a:ext cx="272" cy="46"/>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88" name="Line 72"/>
            <p:cNvSpPr>
              <a:spLocks noChangeShapeType="1"/>
            </p:cNvSpPr>
            <p:nvPr/>
          </p:nvSpPr>
          <p:spPr bwMode="auto">
            <a:xfrm>
              <a:off x="2489" y="2324"/>
              <a:ext cx="215" cy="11"/>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89" name="Line 73"/>
            <p:cNvSpPr>
              <a:spLocks noChangeShapeType="1"/>
            </p:cNvSpPr>
            <p:nvPr/>
          </p:nvSpPr>
          <p:spPr bwMode="auto">
            <a:xfrm flipV="1">
              <a:off x="2609" y="2335"/>
              <a:ext cx="95" cy="63"/>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90" name="Line 74"/>
            <p:cNvSpPr>
              <a:spLocks noChangeShapeType="1"/>
            </p:cNvSpPr>
            <p:nvPr/>
          </p:nvSpPr>
          <p:spPr bwMode="auto">
            <a:xfrm>
              <a:off x="2489" y="2324"/>
              <a:ext cx="120" cy="74"/>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91" name="Line 75"/>
            <p:cNvSpPr>
              <a:spLocks noChangeShapeType="1"/>
            </p:cNvSpPr>
            <p:nvPr/>
          </p:nvSpPr>
          <p:spPr bwMode="auto">
            <a:xfrm flipV="1">
              <a:off x="2494" y="2495"/>
              <a:ext cx="269" cy="46"/>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92" name="Line 76"/>
            <p:cNvSpPr>
              <a:spLocks noChangeShapeType="1"/>
            </p:cNvSpPr>
            <p:nvPr/>
          </p:nvSpPr>
          <p:spPr bwMode="auto">
            <a:xfrm>
              <a:off x="2703" y="2459"/>
              <a:ext cx="217" cy="10"/>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93" name="Line 77"/>
            <p:cNvSpPr>
              <a:spLocks noChangeShapeType="1"/>
            </p:cNvSpPr>
            <p:nvPr/>
          </p:nvSpPr>
          <p:spPr bwMode="auto">
            <a:xfrm flipV="1">
              <a:off x="2825" y="2469"/>
              <a:ext cx="95" cy="64"/>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94" name="Line 78"/>
            <p:cNvSpPr>
              <a:spLocks noChangeShapeType="1"/>
            </p:cNvSpPr>
            <p:nvPr/>
          </p:nvSpPr>
          <p:spPr bwMode="auto">
            <a:xfrm>
              <a:off x="2703" y="2459"/>
              <a:ext cx="122" cy="74"/>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95" name="Line 79"/>
            <p:cNvSpPr>
              <a:spLocks noChangeShapeType="1"/>
            </p:cNvSpPr>
            <p:nvPr/>
          </p:nvSpPr>
          <p:spPr bwMode="auto">
            <a:xfrm flipV="1">
              <a:off x="2087" y="2807"/>
              <a:ext cx="272" cy="46"/>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96" name="Line 80"/>
            <p:cNvSpPr>
              <a:spLocks noChangeShapeType="1"/>
            </p:cNvSpPr>
            <p:nvPr/>
          </p:nvSpPr>
          <p:spPr bwMode="auto">
            <a:xfrm>
              <a:off x="2297" y="2773"/>
              <a:ext cx="218" cy="9"/>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97" name="Line 81"/>
            <p:cNvSpPr>
              <a:spLocks noChangeShapeType="1"/>
            </p:cNvSpPr>
            <p:nvPr/>
          </p:nvSpPr>
          <p:spPr bwMode="auto">
            <a:xfrm flipV="1">
              <a:off x="2418" y="2782"/>
              <a:ext cx="97" cy="60"/>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98" name="Line 82"/>
            <p:cNvSpPr>
              <a:spLocks noChangeShapeType="1"/>
            </p:cNvSpPr>
            <p:nvPr/>
          </p:nvSpPr>
          <p:spPr bwMode="auto">
            <a:xfrm>
              <a:off x="2297" y="2773"/>
              <a:ext cx="123" cy="72"/>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299" name="Line 83"/>
            <p:cNvSpPr>
              <a:spLocks noChangeShapeType="1"/>
            </p:cNvSpPr>
            <p:nvPr/>
          </p:nvSpPr>
          <p:spPr bwMode="auto">
            <a:xfrm flipV="1">
              <a:off x="2288" y="2931"/>
              <a:ext cx="270" cy="45"/>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00" name="Line 84"/>
            <p:cNvSpPr>
              <a:spLocks noChangeShapeType="1"/>
            </p:cNvSpPr>
            <p:nvPr/>
          </p:nvSpPr>
          <p:spPr bwMode="auto">
            <a:xfrm>
              <a:off x="2498" y="2893"/>
              <a:ext cx="216" cy="12"/>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01" name="Line 85"/>
            <p:cNvSpPr>
              <a:spLocks noChangeShapeType="1"/>
            </p:cNvSpPr>
            <p:nvPr/>
          </p:nvSpPr>
          <p:spPr bwMode="auto">
            <a:xfrm flipV="1">
              <a:off x="2620" y="2905"/>
              <a:ext cx="94" cy="62"/>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02" name="Line 86"/>
            <p:cNvSpPr>
              <a:spLocks noChangeShapeType="1"/>
            </p:cNvSpPr>
            <p:nvPr/>
          </p:nvSpPr>
          <p:spPr bwMode="auto">
            <a:xfrm>
              <a:off x="2498" y="2893"/>
              <a:ext cx="122" cy="75"/>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03" name="Line 87"/>
            <p:cNvSpPr>
              <a:spLocks noChangeShapeType="1"/>
            </p:cNvSpPr>
            <p:nvPr/>
          </p:nvSpPr>
          <p:spPr bwMode="auto">
            <a:xfrm flipV="1">
              <a:off x="2501" y="3066"/>
              <a:ext cx="273" cy="44"/>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04" name="Line 88"/>
            <p:cNvSpPr>
              <a:spLocks noChangeShapeType="1"/>
            </p:cNvSpPr>
            <p:nvPr/>
          </p:nvSpPr>
          <p:spPr bwMode="auto">
            <a:xfrm>
              <a:off x="2711" y="3027"/>
              <a:ext cx="218" cy="12"/>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05" name="Line 89"/>
            <p:cNvSpPr>
              <a:spLocks noChangeShapeType="1"/>
            </p:cNvSpPr>
            <p:nvPr/>
          </p:nvSpPr>
          <p:spPr bwMode="auto">
            <a:xfrm flipV="1">
              <a:off x="2833" y="3039"/>
              <a:ext cx="96" cy="62"/>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06" name="Line 90"/>
            <p:cNvSpPr>
              <a:spLocks noChangeShapeType="1"/>
            </p:cNvSpPr>
            <p:nvPr/>
          </p:nvSpPr>
          <p:spPr bwMode="auto">
            <a:xfrm>
              <a:off x="2711" y="3027"/>
              <a:ext cx="123" cy="76"/>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07" name="Line 91"/>
            <p:cNvSpPr>
              <a:spLocks noChangeShapeType="1"/>
            </p:cNvSpPr>
            <p:nvPr/>
          </p:nvSpPr>
          <p:spPr bwMode="auto">
            <a:xfrm>
              <a:off x="1048" y="1786"/>
              <a:ext cx="1320" cy="1"/>
            </a:xfrm>
            <a:prstGeom prst="line">
              <a:avLst/>
            </a:prstGeom>
            <a:noFill/>
            <a:ln w="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08" name="Freeform 92"/>
            <p:cNvSpPr>
              <a:spLocks/>
            </p:cNvSpPr>
            <p:nvPr/>
          </p:nvSpPr>
          <p:spPr bwMode="auto">
            <a:xfrm>
              <a:off x="733" y="2601"/>
              <a:ext cx="1415" cy="132"/>
            </a:xfrm>
            <a:custGeom>
              <a:avLst/>
              <a:gdLst/>
              <a:ahLst/>
              <a:cxnLst>
                <a:cxn ang="0">
                  <a:pos x="0" y="0"/>
                </a:cxn>
                <a:cxn ang="0">
                  <a:pos x="1206" y="0"/>
                </a:cxn>
                <a:cxn ang="0">
                  <a:pos x="1415" y="132"/>
                </a:cxn>
              </a:cxnLst>
              <a:rect l="0" t="0" r="r" b="b"/>
              <a:pathLst>
                <a:path w="1415" h="132">
                  <a:moveTo>
                    <a:pt x="0" y="0"/>
                  </a:moveTo>
                  <a:lnTo>
                    <a:pt x="1206" y="0"/>
                  </a:lnTo>
                  <a:lnTo>
                    <a:pt x="1415" y="132"/>
                  </a:lnTo>
                </a:path>
              </a:pathLst>
            </a:custGeom>
            <a:noFill/>
            <a:ln w="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09" name="Freeform 93"/>
            <p:cNvSpPr>
              <a:spLocks/>
            </p:cNvSpPr>
            <p:nvPr/>
          </p:nvSpPr>
          <p:spPr bwMode="auto">
            <a:xfrm>
              <a:off x="3518" y="1817"/>
              <a:ext cx="1363" cy="362"/>
            </a:xfrm>
            <a:custGeom>
              <a:avLst/>
              <a:gdLst/>
              <a:ahLst/>
              <a:cxnLst>
                <a:cxn ang="0">
                  <a:pos x="1363" y="0"/>
                </a:cxn>
                <a:cxn ang="0">
                  <a:pos x="363" y="0"/>
                </a:cxn>
                <a:cxn ang="0">
                  <a:pos x="0" y="362"/>
                </a:cxn>
              </a:cxnLst>
              <a:rect l="0" t="0" r="r" b="b"/>
              <a:pathLst>
                <a:path w="1363" h="362">
                  <a:moveTo>
                    <a:pt x="1363" y="0"/>
                  </a:moveTo>
                  <a:lnTo>
                    <a:pt x="363" y="0"/>
                  </a:lnTo>
                  <a:lnTo>
                    <a:pt x="0" y="362"/>
                  </a:lnTo>
                </a:path>
              </a:pathLst>
            </a:custGeom>
            <a:noFill/>
            <a:ln w="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10" name="Rectangle 94"/>
            <p:cNvSpPr>
              <a:spLocks noChangeArrowheads="1"/>
            </p:cNvSpPr>
            <p:nvPr/>
          </p:nvSpPr>
          <p:spPr bwMode="auto">
            <a:xfrm>
              <a:off x="1230" y="3242"/>
              <a:ext cx="1801"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17" fontAlgn="base">
                <a:spcBef>
                  <a:spcPct val="0"/>
                </a:spcBef>
                <a:spcAft>
                  <a:spcPct val="0"/>
                </a:spcAft>
              </a:pPr>
              <a:r>
                <a:rPr lang="en-US">
                  <a:solidFill>
                    <a:srgbClr val="000000"/>
                  </a:solidFill>
                  <a:latin typeface="Arial" pitchFamily="34" charset="0"/>
                  <a:cs typeface="Arial" pitchFamily="34" charset="0"/>
                </a:rPr>
                <a:t>possibly boundary elements</a:t>
              </a:r>
              <a:endParaRPr lang="en-US">
                <a:latin typeface="Arial" pitchFamily="34" charset="0"/>
                <a:cs typeface="Arial" pitchFamily="34" charset="0"/>
              </a:endParaRPr>
            </a:p>
          </p:txBody>
        </p:sp>
        <p:sp>
          <p:nvSpPr>
            <p:cNvPr id="9311" name="Freeform 95"/>
            <p:cNvSpPr>
              <a:spLocks/>
            </p:cNvSpPr>
            <p:nvPr/>
          </p:nvSpPr>
          <p:spPr bwMode="auto">
            <a:xfrm>
              <a:off x="1230" y="3134"/>
              <a:ext cx="2007" cy="241"/>
            </a:xfrm>
            <a:custGeom>
              <a:avLst/>
              <a:gdLst/>
              <a:ahLst/>
              <a:cxnLst>
                <a:cxn ang="0">
                  <a:pos x="0" y="241"/>
                </a:cxn>
                <a:cxn ang="0">
                  <a:pos x="1779" y="241"/>
                </a:cxn>
                <a:cxn ang="0">
                  <a:pos x="2007" y="0"/>
                </a:cxn>
              </a:cxnLst>
              <a:rect l="0" t="0" r="r" b="b"/>
              <a:pathLst>
                <a:path w="2007" h="241">
                  <a:moveTo>
                    <a:pt x="0" y="241"/>
                  </a:moveTo>
                  <a:lnTo>
                    <a:pt x="1779" y="241"/>
                  </a:lnTo>
                  <a:lnTo>
                    <a:pt x="2007" y="0"/>
                  </a:lnTo>
                </a:path>
              </a:pathLst>
            </a:custGeom>
            <a:noFill/>
            <a:ln w="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grpSp>
          <p:nvGrpSpPr>
            <p:cNvPr id="8" name="Group 100"/>
            <p:cNvGrpSpPr>
              <a:grpSpLocks/>
            </p:cNvGrpSpPr>
            <p:nvPr/>
          </p:nvGrpSpPr>
          <p:grpSpPr bwMode="auto">
            <a:xfrm>
              <a:off x="3181" y="3223"/>
              <a:ext cx="112" cy="324"/>
              <a:chOff x="3181" y="3223"/>
              <a:chExt cx="112" cy="324"/>
            </a:xfrm>
          </p:grpSpPr>
          <p:sp>
            <p:nvSpPr>
              <p:cNvPr id="9312" name="Line 96"/>
              <p:cNvSpPr>
                <a:spLocks noChangeShapeType="1"/>
              </p:cNvSpPr>
              <p:nvPr/>
            </p:nvSpPr>
            <p:spPr bwMode="auto">
              <a:xfrm>
                <a:off x="3181" y="3431"/>
                <a:ext cx="111" cy="1"/>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13" name="Line 97"/>
              <p:cNvSpPr>
                <a:spLocks noChangeShapeType="1"/>
              </p:cNvSpPr>
              <p:nvPr/>
            </p:nvSpPr>
            <p:spPr bwMode="auto">
              <a:xfrm flipH="1">
                <a:off x="3237" y="3431"/>
                <a:ext cx="56" cy="116"/>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14" name="Line 98"/>
              <p:cNvSpPr>
                <a:spLocks noChangeShapeType="1"/>
              </p:cNvSpPr>
              <p:nvPr/>
            </p:nvSpPr>
            <p:spPr bwMode="auto">
              <a:xfrm>
                <a:off x="3181" y="3431"/>
                <a:ext cx="56" cy="116"/>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15" name="Line 99"/>
              <p:cNvSpPr>
                <a:spLocks noChangeShapeType="1"/>
              </p:cNvSpPr>
              <p:nvPr/>
            </p:nvSpPr>
            <p:spPr bwMode="auto">
              <a:xfrm>
                <a:off x="3240" y="3223"/>
                <a:ext cx="1" cy="207"/>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grpSp>
        <p:grpSp>
          <p:nvGrpSpPr>
            <p:cNvPr id="9" name="Group 105"/>
            <p:cNvGrpSpPr>
              <a:grpSpLocks/>
            </p:cNvGrpSpPr>
            <p:nvPr/>
          </p:nvGrpSpPr>
          <p:grpSpPr bwMode="auto">
            <a:xfrm>
              <a:off x="4089" y="3107"/>
              <a:ext cx="113" cy="324"/>
              <a:chOff x="4089" y="3107"/>
              <a:chExt cx="113" cy="324"/>
            </a:xfrm>
          </p:grpSpPr>
          <p:sp>
            <p:nvSpPr>
              <p:cNvPr id="9317" name="Line 101"/>
              <p:cNvSpPr>
                <a:spLocks noChangeShapeType="1"/>
              </p:cNvSpPr>
              <p:nvPr/>
            </p:nvSpPr>
            <p:spPr bwMode="auto">
              <a:xfrm>
                <a:off x="4089" y="3223"/>
                <a:ext cx="111" cy="1"/>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18" name="Line 102"/>
              <p:cNvSpPr>
                <a:spLocks noChangeShapeType="1"/>
              </p:cNvSpPr>
              <p:nvPr/>
            </p:nvSpPr>
            <p:spPr bwMode="auto">
              <a:xfrm flipH="1" flipV="1">
                <a:off x="4145" y="3107"/>
                <a:ext cx="57" cy="116"/>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19" name="Line 103"/>
              <p:cNvSpPr>
                <a:spLocks noChangeShapeType="1"/>
              </p:cNvSpPr>
              <p:nvPr/>
            </p:nvSpPr>
            <p:spPr bwMode="auto">
              <a:xfrm flipV="1">
                <a:off x="4089" y="3107"/>
                <a:ext cx="56" cy="116"/>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20" name="Line 104"/>
              <p:cNvSpPr>
                <a:spLocks noChangeShapeType="1"/>
              </p:cNvSpPr>
              <p:nvPr/>
            </p:nvSpPr>
            <p:spPr bwMode="auto">
              <a:xfrm flipV="1">
                <a:off x="4148" y="3224"/>
                <a:ext cx="1" cy="207"/>
              </a:xfrm>
              <a:prstGeom prst="line">
                <a:avLst/>
              </a:prstGeom>
              <a:noFill/>
              <a:ln w="1905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grpSp>
        <p:sp>
          <p:nvSpPr>
            <p:cNvPr id="9322" name="Rectangle 106"/>
            <p:cNvSpPr>
              <a:spLocks noChangeArrowheads="1"/>
            </p:cNvSpPr>
            <p:nvPr/>
          </p:nvSpPr>
          <p:spPr bwMode="auto">
            <a:xfrm>
              <a:off x="2128" y="3603"/>
              <a:ext cx="832"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17" fontAlgn="base">
                <a:spcBef>
                  <a:spcPct val="0"/>
                </a:spcBef>
                <a:spcAft>
                  <a:spcPct val="0"/>
                </a:spcAft>
              </a:pPr>
              <a:r>
                <a:rPr lang="en-US">
                  <a:solidFill>
                    <a:srgbClr val="000000"/>
                  </a:solidFill>
                  <a:latin typeface="Arial" pitchFamily="34" charset="0"/>
                  <a:cs typeface="Arial" pitchFamily="34" charset="0"/>
                </a:rPr>
                <a:t>tension force</a:t>
              </a:r>
              <a:endParaRPr lang="en-US">
                <a:latin typeface="Arial" pitchFamily="34" charset="0"/>
                <a:cs typeface="Arial" pitchFamily="34" charset="0"/>
              </a:endParaRPr>
            </a:p>
          </p:txBody>
        </p:sp>
        <p:sp>
          <p:nvSpPr>
            <p:cNvPr id="9323" name="Rectangle 107"/>
            <p:cNvSpPr>
              <a:spLocks noChangeArrowheads="1"/>
            </p:cNvSpPr>
            <p:nvPr/>
          </p:nvSpPr>
          <p:spPr bwMode="auto">
            <a:xfrm>
              <a:off x="4277" y="3220"/>
              <a:ext cx="1187"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217" fontAlgn="base">
                <a:spcBef>
                  <a:spcPct val="0"/>
                </a:spcBef>
                <a:spcAft>
                  <a:spcPct val="0"/>
                </a:spcAft>
              </a:pPr>
              <a:r>
                <a:rPr lang="en-US">
                  <a:solidFill>
                    <a:srgbClr val="000000"/>
                  </a:solidFill>
                  <a:latin typeface="Arial" pitchFamily="34" charset="0"/>
                  <a:cs typeface="Arial" pitchFamily="34" charset="0"/>
                </a:rPr>
                <a:t>compression force</a:t>
              </a:r>
              <a:endParaRPr lang="en-US">
                <a:latin typeface="Arial" pitchFamily="34" charset="0"/>
                <a:cs typeface="Arial" pitchFamily="34" charset="0"/>
              </a:endParaRPr>
            </a:p>
          </p:txBody>
        </p:sp>
        <p:sp>
          <p:nvSpPr>
            <p:cNvPr id="9324" name="Freeform 108"/>
            <p:cNvSpPr>
              <a:spLocks/>
            </p:cNvSpPr>
            <p:nvPr/>
          </p:nvSpPr>
          <p:spPr bwMode="auto">
            <a:xfrm>
              <a:off x="2131" y="3453"/>
              <a:ext cx="1058" cy="290"/>
            </a:xfrm>
            <a:custGeom>
              <a:avLst/>
              <a:gdLst/>
              <a:ahLst/>
              <a:cxnLst>
                <a:cxn ang="0">
                  <a:pos x="0" y="290"/>
                </a:cxn>
                <a:cxn ang="0">
                  <a:pos x="768" y="290"/>
                </a:cxn>
                <a:cxn ang="0">
                  <a:pos x="1058" y="0"/>
                </a:cxn>
              </a:cxnLst>
              <a:rect l="0" t="0" r="r" b="b"/>
              <a:pathLst>
                <a:path w="1058" h="290">
                  <a:moveTo>
                    <a:pt x="0" y="290"/>
                  </a:moveTo>
                  <a:lnTo>
                    <a:pt x="768" y="290"/>
                  </a:lnTo>
                  <a:lnTo>
                    <a:pt x="1058" y="0"/>
                  </a:lnTo>
                </a:path>
              </a:pathLst>
            </a:custGeom>
            <a:noFill/>
            <a:ln w="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sp>
          <p:nvSpPr>
            <p:cNvPr id="9325" name="Line 109"/>
            <p:cNvSpPr>
              <a:spLocks noChangeShapeType="1"/>
            </p:cNvSpPr>
            <p:nvPr/>
          </p:nvSpPr>
          <p:spPr bwMode="auto">
            <a:xfrm>
              <a:off x="4135" y="3360"/>
              <a:ext cx="1286" cy="1"/>
            </a:xfrm>
            <a:prstGeom prst="line">
              <a:avLst/>
            </a:prstGeom>
            <a:noFill/>
            <a:ln w="0">
              <a:solidFill>
                <a:srgbClr val="000000"/>
              </a:solidFill>
              <a:prstDash val="solid"/>
              <a:round/>
              <a:headEnd/>
              <a:tailEnd/>
            </a:ln>
          </p:spPr>
          <p:txBody>
            <a:bodyPr vert="horz" wrap="square" lIns="91419" tIns="45709" rIns="91419" bIns="45709"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3222213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65" y="0"/>
            <a:ext cx="9143471" cy="1145910"/>
          </a:xfrm>
        </p:spPr>
        <p:txBody>
          <a:bodyPr/>
          <a:lstStyle/>
          <a:p>
            <a:pPr algn="ctr" eaLnBrk="1" hangingPunct="1"/>
            <a:r>
              <a:rPr lang="en-GB" b="1" dirty="0">
                <a:effectLst>
                  <a:outerShdw blurRad="38100" dist="38100" dir="2700000" algn="tl">
                    <a:srgbClr val="000000">
                      <a:alpha val="43137"/>
                    </a:srgbClr>
                  </a:outerShdw>
                </a:effectLst>
              </a:rPr>
              <a:t>Earthquake Resistance</a:t>
            </a:r>
            <a:endParaRPr lang="de-AT" b="1" dirty="0">
              <a:effectLst>
                <a:outerShdw blurRad="38100" dist="38100" dir="2700000" algn="tl">
                  <a:srgbClr val="000000">
                    <a:alpha val="43137"/>
                  </a:srgbClr>
                </a:outerShdw>
              </a:effectLst>
            </a:endParaRPr>
          </a:p>
        </p:txBody>
      </p:sp>
      <p:sp>
        <p:nvSpPr>
          <p:cNvPr id="10243" name="Rectangle 3"/>
          <p:cNvSpPr>
            <a:spLocks noGrp="1" noChangeArrowheads="1"/>
          </p:cNvSpPr>
          <p:nvPr>
            <p:ph type="body" sz="half" idx="1"/>
          </p:nvPr>
        </p:nvSpPr>
        <p:spPr>
          <a:xfrm>
            <a:off x="264" y="961946"/>
            <a:ext cx="5927898" cy="1523649"/>
          </a:xfrm>
        </p:spPr>
        <p:txBody>
          <a:bodyPr>
            <a:normAutofit/>
          </a:bodyPr>
          <a:lstStyle/>
          <a:p>
            <a:pPr eaLnBrk="1" hangingPunct="1">
              <a:buFont typeface="Wingdings" pitchFamily="2" charset="2"/>
              <a:buNone/>
            </a:pPr>
            <a:r>
              <a:rPr lang="en-GB" sz="2799" dirty="0"/>
              <a:t>Model of a 6-storey building</a:t>
            </a:r>
          </a:p>
          <a:p>
            <a:pPr eaLnBrk="1" hangingPunct="1">
              <a:buFont typeface="Wingdings" pitchFamily="2" charset="2"/>
              <a:buNone/>
            </a:pPr>
            <a:r>
              <a:rPr lang="en-GB" sz="2799" dirty="0" err="1"/>
              <a:t>Tongji</a:t>
            </a:r>
            <a:r>
              <a:rPr lang="en-GB" sz="2799" dirty="0"/>
              <a:t>-University, Shanghai</a:t>
            </a:r>
            <a:endParaRPr lang="de-AT" sz="2799" dirty="0"/>
          </a:p>
        </p:txBody>
      </p:sp>
      <p:pic>
        <p:nvPicPr>
          <p:cNvPr id="10244" name="Picture 6" descr="fest05"/>
          <p:cNvPicPr>
            <a:picLocks noChangeAspect="1" noChangeArrowheads="1"/>
          </p:cNvPicPr>
          <p:nvPr/>
        </p:nvPicPr>
        <p:blipFill>
          <a:blip r:embed="rId3" cstate="print"/>
          <a:srcRect/>
          <a:stretch>
            <a:fillRect/>
          </a:stretch>
        </p:blipFill>
        <p:spPr bwMode="auto">
          <a:xfrm>
            <a:off x="5444840" y="961485"/>
            <a:ext cx="3480582" cy="4736955"/>
          </a:xfrm>
          <a:prstGeom prst="rect">
            <a:avLst/>
          </a:prstGeom>
          <a:noFill/>
          <a:ln w="9525">
            <a:noFill/>
            <a:miter lim="800000"/>
            <a:headEnd/>
            <a:tailEnd/>
          </a:ln>
        </p:spPr>
      </p:pic>
      <p:pic>
        <p:nvPicPr>
          <p:cNvPr id="10245" name="Picture 8" descr="Modell_1-6_Bauzustand"/>
          <p:cNvPicPr>
            <a:picLocks noChangeAspect="1" noChangeArrowheads="1"/>
          </p:cNvPicPr>
          <p:nvPr/>
        </p:nvPicPr>
        <p:blipFill>
          <a:blip r:embed="rId4" cstate="print"/>
          <a:srcRect/>
          <a:stretch>
            <a:fillRect/>
          </a:stretch>
        </p:blipFill>
        <p:spPr bwMode="auto">
          <a:xfrm>
            <a:off x="328615" y="2033047"/>
            <a:ext cx="4775683" cy="3641287"/>
          </a:xfrm>
          <a:prstGeom prst="rect">
            <a:avLst/>
          </a:prstGeom>
          <a:noFill/>
          <a:ln w="9525">
            <a:noFill/>
            <a:miter lim="800000"/>
            <a:headEnd/>
            <a:tailEnd/>
          </a:ln>
        </p:spPr>
      </p:pic>
      <p:sp>
        <p:nvSpPr>
          <p:cNvPr id="7" name="Rectangle 3"/>
          <p:cNvSpPr txBox="1">
            <a:spLocks noChangeArrowheads="1"/>
          </p:cNvSpPr>
          <p:nvPr/>
        </p:nvSpPr>
        <p:spPr>
          <a:xfrm>
            <a:off x="265" y="5774623"/>
            <a:ext cx="9143471" cy="1083377"/>
          </a:xfrm>
          <a:prstGeom prst="rect">
            <a:avLst/>
          </a:prstGeom>
        </p:spPr>
        <p:txBody>
          <a:bodyPr vert="horz" lIns="91383" tIns="45694" rIns="91383" bIns="45694" rtlCol="0">
            <a:normAutofit/>
          </a:bodyPr>
          <a:lstStyle/>
          <a:p>
            <a:pPr marL="342690" indent="-342690" defTabSz="913848">
              <a:spcBef>
                <a:spcPct val="20000"/>
              </a:spcBef>
              <a:buFont typeface="Arial" pitchFamily="34" charset="0"/>
              <a:buChar char="•"/>
              <a:defRPr/>
            </a:pPr>
            <a:r>
              <a:rPr lang="en-US" sz="2799" dirty="0">
                <a:hlinkClick r:id="rId5" action="ppaction://hlinkfile"/>
              </a:rPr>
              <a:t>link folder\V16e - Earthquake Test, Model 1 to 6.pdf</a:t>
            </a:r>
            <a:endParaRPr lang="en-US" sz="2799" dirty="0"/>
          </a:p>
          <a:p>
            <a:pPr marL="342690" indent="-342690" defTabSz="913848">
              <a:spcBef>
                <a:spcPct val="20000"/>
              </a:spcBef>
              <a:buFont typeface="Arial" pitchFamily="34" charset="0"/>
              <a:buChar char="•"/>
              <a:defRPr/>
            </a:pPr>
            <a:r>
              <a:rPr lang="en-US" sz="2799" dirty="0">
                <a:hlinkClick r:id="rId6" action="ppaction://hlinkfile"/>
              </a:rPr>
              <a:t>link folder\MPEG Earthquake Kazakhstan,1_21.mpg</a:t>
            </a:r>
            <a:endParaRPr lang="en-US" sz="2799" dirty="0"/>
          </a:p>
          <a:p>
            <a:pPr marL="342690" indent="-342690" defTabSz="913848">
              <a:spcBef>
                <a:spcPct val="20000"/>
              </a:spcBef>
              <a:buFont typeface="Arial" pitchFamily="34" charset="0"/>
              <a:buChar char="•"/>
              <a:defRPr/>
            </a:pPr>
            <a:endParaRPr lang="de-AT" sz="2799" dirty="0"/>
          </a:p>
        </p:txBody>
      </p:sp>
    </p:spTree>
    <p:extLst>
      <p:ext uri="{BB962C8B-B14F-4D97-AF65-F5344CB8AC3E}">
        <p14:creationId xmlns:p14="http://schemas.microsoft.com/office/powerpoint/2010/main" val="3873219785"/>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CustomMKOP.xml><?xml version="1.0" encoding="utf-8"?>
<Properties xmlns="http://schemas.openxmlformats.org/officeDocument/2006/custom-properties" xmlns:vt="http://schemas.openxmlformats.org/officeDocument/2006/docPropsVTypes">
  <property fmtid="{D5CDD505-2E9C-101B-9397-08002B2CF9AE}" pid="2" name="MKProdID">
    <vt:lpwstr>ZMExtensions</vt:lpwstr>
  </property>
  <property fmtid="{D5CDD505-2E9C-101B-9397-08002B2CF9AE}" pid="3" name="SizeBefore">
    <vt:lpwstr>33709657</vt:lpwstr>
  </property>
  <property fmtid="{D5CDD505-2E9C-101B-9397-08002B2CF9AE}" pid="4" name="OptimizationTime">
    <vt:lpwstr>20190320_1421</vt:lpwstr>
  </property>
</Properties>
</file>

<file path=docProps/app.xml><?xml version="1.0" encoding="utf-8"?>
<Properties xmlns="http://schemas.openxmlformats.org/officeDocument/2006/extended-properties" xmlns:vt="http://schemas.openxmlformats.org/officeDocument/2006/docPropsVTypes">
  <Template>Equity</Template>
  <TotalTime>4321</TotalTime>
  <Words>1651</Words>
  <Application>Microsoft Office PowerPoint</Application>
  <PresentationFormat>On-screen Show (4:3)</PresentationFormat>
  <Paragraphs>311</Paragraphs>
  <Slides>58</Slides>
  <Notes>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2" baseType="lpstr">
      <vt:lpstr>Arial</vt:lpstr>
      <vt:lpstr>Arial Black</vt:lpstr>
      <vt:lpstr>Calibri</vt:lpstr>
      <vt:lpstr>Century Gothic</vt:lpstr>
      <vt:lpstr>Comic Sans MS</vt:lpstr>
      <vt:lpstr>Franklin Gothic Book</vt:lpstr>
      <vt:lpstr>Helvetica Neue</vt:lpstr>
      <vt:lpstr>Perpetua</vt:lpstr>
      <vt:lpstr>Symbol</vt:lpstr>
      <vt:lpstr>Times New Roman</vt:lpstr>
      <vt:lpstr>Wingdings</vt:lpstr>
      <vt:lpstr>Wingdings 2</vt:lpstr>
      <vt:lpstr>Equity</vt:lpstr>
      <vt:lpstr>Document</vt:lpstr>
      <vt:lpstr>PowerPoint Presentation</vt:lpstr>
      <vt:lpstr>PowerPoint Presentation</vt:lpstr>
      <vt:lpstr>PowerPoint Presentation</vt:lpstr>
      <vt:lpstr>Today’s need for new  Construction  Technology</vt:lpstr>
      <vt:lpstr>PowerPoint Presentation</vt:lpstr>
      <vt:lpstr>Lightweight</vt:lpstr>
      <vt:lpstr>Safe Connections of Non-structural  Elements</vt:lpstr>
      <vt:lpstr>Box-like Structures</vt:lpstr>
      <vt:lpstr>Earthquake Resistance</vt:lpstr>
      <vt:lpstr>Thermal Insulation</vt:lpstr>
      <vt:lpstr>Sound Insulation</vt:lpstr>
      <vt:lpstr>Other Advantages</vt:lpstr>
      <vt:lpstr>Simple Installation Process</vt:lpstr>
      <vt:lpstr>3D EPS PANEL MAJOR. PROJECTS</vt:lpstr>
      <vt:lpstr>Cost effectiveness of  QUIKBUILD Construction System</vt:lpstr>
      <vt:lpstr>QUIKBUILD Construction System and Environment.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QUIKBUILD ENGINEERS MEET</dc:title>
  <dc:creator>JACOB LAWRENCE</dc:creator>
  <cp:lastModifiedBy>mukesh kejriwal</cp:lastModifiedBy>
  <cp:revision>410</cp:revision>
  <dcterms:created xsi:type="dcterms:W3CDTF">2016-04-10T12:20:33Z</dcterms:created>
  <dcterms:modified xsi:type="dcterms:W3CDTF">2019-03-03T06:48:17Z</dcterms:modified>
</cp:coreProperties>
</file>