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32" r:id="rId1"/>
    <p:sldMasterId id="2147484044" r:id="rId2"/>
  </p:sldMasterIdLst>
  <p:notesMasterIdLst>
    <p:notesMasterId r:id="rId26"/>
  </p:notesMasterIdLst>
  <p:handoutMasterIdLst>
    <p:handoutMasterId r:id="rId27"/>
  </p:handoutMasterIdLst>
  <p:sldIdLst>
    <p:sldId id="394" r:id="rId3"/>
    <p:sldId id="306" r:id="rId4"/>
    <p:sldId id="358" r:id="rId5"/>
    <p:sldId id="357" r:id="rId6"/>
    <p:sldId id="364" r:id="rId7"/>
    <p:sldId id="363" r:id="rId8"/>
    <p:sldId id="347" r:id="rId9"/>
    <p:sldId id="367" r:id="rId10"/>
    <p:sldId id="381" r:id="rId11"/>
    <p:sldId id="380" r:id="rId12"/>
    <p:sldId id="382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79" r:id="rId21"/>
    <p:sldId id="323" r:id="rId22"/>
    <p:sldId id="384" r:id="rId23"/>
    <p:sldId id="385" r:id="rId24"/>
    <p:sldId id="383" r:id="rId25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4660"/>
  </p:normalViewPr>
  <p:slideViewPr>
    <p:cSldViewPr>
      <p:cViewPr varScale="1">
        <p:scale>
          <a:sx n="84" d="100"/>
          <a:sy n="84" d="100"/>
        </p:scale>
        <p:origin x="8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HM-SAMIR\Users\Public\5th%20SLSMC\Chart_YearWiseTarge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lang="en-IN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 (2)'!$A$2</c:f>
              <c:strCache>
                <c:ptCount val="1"/>
                <c:pt idx="0">
                  <c:v>BLC</c:v>
                </c:pt>
              </c:strCache>
            </c:strRef>
          </c:tx>
          <c:cat>
            <c:strRef>
              <c:f>'Sheet1 (2)'!$B$1:$G$1</c:f>
              <c:strCache>
                <c:ptCount val="6"/>
                <c:pt idx="0">
                  <c:v>2016-17  </c:v>
                </c:pt>
                <c:pt idx="1">
                  <c:v>2017-18  </c:v>
                </c:pt>
                <c:pt idx="2">
                  <c:v>2018-19  </c:v>
                </c:pt>
                <c:pt idx="3">
                  <c:v>2019-20  </c:v>
                </c:pt>
                <c:pt idx="4">
                  <c:v>2020-21  </c:v>
                </c:pt>
                <c:pt idx="5">
                  <c:v>2021-22  </c:v>
                </c:pt>
              </c:strCache>
            </c:strRef>
          </c:cat>
          <c:val>
            <c:numRef>
              <c:f>'Sheet1 (2)'!$B$2:$G$2</c:f>
              <c:numCache>
                <c:formatCode>#,##0</c:formatCode>
                <c:ptCount val="6"/>
                <c:pt idx="0">
                  <c:v>3177</c:v>
                </c:pt>
                <c:pt idx="1">
                  <c:v>7438</c:v>
                </c:pt>
                <c:pt idx="2">
                  <c:v>22302</c:v>
                </c:pt>
                <c:pt idx="3">
                  <c:v>44230</c:v>
                </c:pt>
                <c:pt idx="4">
                  <c:v>76149</c:v>
                </c:pt>
                <c:pt idx="5">
                  <c:v>113710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 (2)'!$A$3</c:f>
              <c:strCache>
                <c:ptCount val="1"/>
                <c:pt idx="0">
                  <c:v>CLSS</c:v>
                </c:pt>
              </c:strCache>
            </c:strRef>
          </c:tx>
          <c:cat>
            <c:strRef>
              <c:f>'Sheet1 (2)'!$B$1:$G$1</c:f>
              <c:strCache>
                <c:ptCount val="6"/>
                <c:pt idx="0">
                  <c:v>2016-17  </c:v>
                </c:pt>
                <c:pt idx="1">
                  <c:v>2017-18  </c:v>
                </c:pt>
                <c:pt idx="2">
                  <c:v>2018-19  </c:v>
                </c:pt>
                <c:pt idx="3">
                  <c:v>2019-20  </c:v>
                </c:pt>
                <c:pt idx="4">
                  <c:v>2020-21  </c:v>
                </c:pt>
                <c:pt idx="5">
                  <c:v>2021-22  </c:v>
                </c:pt>
              </c:strCache>
            </c:strRef>
          </c:cat>
          <c:val>
            <c:numRef>
              <c:f>'Sheet1 (2)'!$B$3:$G$3</c:f>
              <c:numCache>
                <c:formatCode>#,##0</c:formatCode>
                <c:ptCount val="6"/>
                <c:pt idx="0">
                  <c:v>9330</c:v>
                </c:pt>
                <c:pt idx="1">
                  <c:v>69825</c:v>
                </c:pt>
                <c:pt idx="2">
                  <c:v>134952</c:v>
                </c:pt>
                <c:pt idx="3">
                  <c:v>175264</c:v>
                </c:pt>
                <c:pt idx="4">
                  <c:v>249724</c:v>
                </c:pt>
                <c:pt idx="5">
                  <c:v>314941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'Sheet1 (2)'!$A$4</c:f>
              <c:strCache>
                <c:ptCount val="1"/>
                <c:pt idx="0">
                  <c:v>AHP</c:v>
                </c:pt>
              </c:strCache>
            </c:strRef>
          </c:tx>
          <c:cat>
            <c:strRef>
              <c:f>'Sheet1 (2)'!$B$1:$G$1</c:f>
              <c:strCache>
                <c:ptCount val="6"/>
                <c:pt idx="0">
                  <c:v>2016-17  </c:v>
                </c:pt>
                <c:pt idx="1">
                  <c:v>2017-18  </c:v>
                </c:pt>
                <c:pt idx="2">
                  <c:v>2018-19  </c:v>
                </c:pt>
                <c:pt idx="3">
                  <c:v>2019-20  </c:v>
                </c:pt>
                <c:pt idx="4">
                  <c:v>2020-21  </c:v>
                </c:pt>
                <c:pt idx="5">
                  <c:v>2021-22  </c:v>
                </c:pt>
              </c:strCache>
            </c:strRef>
          </c:cat>
          <c:val>
            <c:numRef>
              <c:f>'Sheet1 (2)'!$B$4:$G$4</c:f>
              <c:numCache>
                <c:formatCode>#,##0</c:formatCode>
                <c:ptCount val="6"/>
                <c:pt idx="0">
                  <c:v>62125</c:v>
                </c:pt>
                <c:pt idx="1">
                  <c:v>102489</c:v>
                </c:pt>
                <c:pt idx="2">
                  <c:v>148163</c:v>
                </c:pt>
                <c:pt idx="3">
                  <c:v>236633</c:v>
                </c:pt>
                <c:pt idx="4">
                  <c:v>329897</c:v>
                </c:pt>
                <c:pt idx="5">
                  <c:v>336275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730264"/>
        <c:axId val="753731048"/>
      </c:lineChart>
      <c:catAx>
        <c:axId val="753730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53731048"/>
        <c:crosses val="autoZero"/>
        <c:auto val="1"/>
        <c:lblAlgn val="ctr"/>
        <c:lblOffset val="100"/>
        <c:noMultiLvlLbl val="0"/>
      </c:catAx>
      <c:valAx>
        <c:axId val="753731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IN"/>
                </a:pPr>
                <a:r>
                  <a:rPr lang="en-IN" dirty="0" smtClean="0"/>
                  <a:t>No. of</a:t>
                </a:r>
                <a:r>
                  <a:rPr lang="en-IN" baseline="0" dirty="0" smtClean="0"/>
                  <a:t> Houses </a:t>
                </a:r>
                <a:endParaRPr lang="en-IN" dirty="0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537302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IN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B082C35-D3E6-422D-A34E-B2E04EF9BD98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60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IN" smtClean="0"/>
              <a:t>Affordable Housing Mission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160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81BCAF4-740D-4329-A241-C8822852F0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21858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2AF73CF-4918-4B0F-86F6-C248BD751761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8416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IN" smtClean="0"/>
              <a:t>Affordable Housing Mission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649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97A1100-F696-4702-87A1-CBD25BC154B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92268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smtClean="0"/>
              <a:t>Affordable Housing Mission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868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528734"/>
            <a:ext cx="3502152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Prepared By: SHETH DESIGN CONSULTANTS LLP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95564"/>
            <a:ext cx="493956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4926" y="6553200"/>
            <a:ext cx="2819400" cy="304800"/>
          </a:xfrm>
        </p:spPr>
        <p:txBody>
          <a:bodyPr>
            <a:noAutofit/>
          </a:bodyPr>
          <a:lstStyle>
            <a:lvl1pPr marL="68580" indent="0">
              <a:buNone/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SURAT MUNICIPAL CORPORATION.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528734"/>
            <a:ext cx="3502152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Prepared By: SHETH DESIGN CONSULTANTS LLP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95564"/>
            <a:ext cx="493956" cy="365125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4926" y="6553200"/>
            <a:ext cx="2819400" cy="304800"/>
          </a:xfrm>
        </p:spPr>
        <p:txBody>
          <a:bodyPr>
            <a:noAutofit/>
          </a:bodyPr>
          <a:lstStyle>
            <a:lvl1pPr marL="68580" indent="0">
              <a:buNone/>
              <a:defRPr sz="12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SURAT MUNICIPAL CORPORATION.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Prepared By: SHETH DESIGN CONSULTANTS LLP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04800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732442" y="-21511"/>
            <a:ext cx="3679116" cy="699244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Prepared By: SHETH DESIGN CONSULTANTS LLP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831" y="731895"/>
            <a:ext cx="3500070" cy="2230130"/>
          </a:xfrm>
        </p:spPr>
        <p:txBody>
          <a:bodyPr anchor="ctr">
            <a:normAutofit fontScale="90000"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+mn-lt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</a:rPr>
              <a:t>PROPOSAL FOR LIGHT HOUSE PROJECT OF GUJARAT</a:t>
            </a:r>
            <a:endParaRPr lang="en-US" b="1" dirty="0">
              <a:solidFill>
                <a:srgbClr val="0070C0"/>
              </a:solidFill>
              <a:latin typeface="+mn-lt"/>
              <a:ea typeface="Times New Roman"/>
              <a:cs typeface="Shrut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48832" y="4726889"/>
            <a:ext cx="3500069" cy="129291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68580" algn="ctr">
              <a:spcBef>
                <a:spcPts val="0"/>
              </a:spcBef>
              <a:defRPr/>
            </a:pPr>
            <a:r>
              <a:rPr lang="en-IN" sz="1900" b="1" dirty="0">
                <a:solidFill>
                  <a:schemeClr val="tx1"/>
                </a:solidFill>
                <a:latin typeface="Cambria" pitchFamily="18" charset="0"/>
              </a:rPr>
              <a:t>Affordable Housing Mission</a:t>
            </a:r>
          </a:p>
          <a:p>
            <a:pPr marL="68580" algn="ctr">
              <a:spcBef>
                <a:spcPts val="0"/>
              </a:spcBef>
              <a:defRPr/>
            </a:pPr>
            <a:r>
              <a:rPr lang="en-IN" sz="1800" dirty="0">
                <a:solidFill>
                  <a:schemeClr val="tx1"/>
                </a:solidFill>
                <a:latin typeface="Cambria" pitchFamily="18" charset="0"/>
              </a:rPr>
              <a:t>Urban Development &amp; Urban Housing Department</a:t>
            </a:r>
          </a:p>
          <a:p>
            <a:pPr marL="68580" algn="ctr">
              <a:spcBef>
                <a:spcPts val="0"/>
              </a:spcBef>
              <a:defRPr/>
            </a:pPr>
            <a:r>
              <a:rPr lang="en-IN" sz="1900" b="1" dirty="0">
                <a:solidFill>
                  <a:schemeClr val="tx1"/>
                </a:solidFill>
                <a:latin typeface="Cambria" pitchFamily="18" charset="0"/>
              </a:rPr>
              <a:t>Government of </a:t>
            </a:r>
            <a:r>
              <a:rPr lang="en-IN" sz="1900" b="1" dirty="0" smtClean="0">
                <a:solidFill>
                  <a:schemeClr val="tx1"/>
                </a:solidFill>
                <a:latin typeface="Cambria" pitchFamily="18" charset="0"/>
              </a:rPr>
              <a:t>Gujarat</a:t>
            </a:r>
            <a:endParaRPr lang="en-IN" sz="19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52800"/>
            <a:ext cx="1228357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52675"/>
            <a:ext cx="3234711" cy="1819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14600"/>
            <a:ext cx="3267689" cy="1838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5"/>
          <a:stretch/>
        </p:blipFill>
        <p:spPr>
          <a:xfrm>
            <a:off x="1033967" y="762000"/>
            <a:ext cx="3319572" cy="16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GREEN BUILDING CONCEPT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838369"/>
            <a:ext cx="5807295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Green Building Concept - Rajkot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9" name="Picture 2" descr="C:\Users\CJ\Desktop\Solar\IMG_9939.jpg"/>
          <p:cNvPicPr>
            <a:picLocks noChangeAspect="1" noChangeArrowheads="1"/>
          </p:cNvPicPr>
          <p:nvPr/>
        </p:nvPicPr>
        <p:blipFill>
          <a:blip r:embed="rId2" cstate="print"/>
          <a:srcRect l="-328" t="27078" r="23252" b="11498"/>
          <a:stretch>
            <a:fillRect/>
          </a:stretch>
        </p:blipFill>
        <p:spPr bwMode="auto">
          <a:xfrm>
            <a:off x="533400" y="3115862"/>
            <a:ext cx="3989324" cy="3284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CJ\Desktop\Solar\IMG_9942.jpg"/>
          <p:cNvPicPr>
            <a:picLocks noChangeAspect="1" noChangeArrowheads="1"/>
          </p:cNvPicPr>
          <p:nvPr/>
        </p:nvPicPr>
        <p:blipFill>
          <a:blip r:embed="rId3" cstate="print"/>
          <a:srcRect r="19269" b="31406"/>
          <a:stretch>
            <a:fillRect/>
          </a:stretch>
        </p:blipFill>
        <p:spPr bwMode="auto">
          <a:xfrm>
            <a:off x="4672690" y="3111896"/>
            <a:ext cx="3888634" cy="3288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0" y="1357876"/>
            <a:ext cx="8229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Solar panel installed in affordable housing to generate electricity which is using in Lift, Common lights etc. So that zero maintenance cost of the beneficiaries </a:t>
            </a:r>
            <a:endParaRPr lang="en-IN" sz="2000" b="1" dirty="0">
              <a:ea typeface="Times New Roman"/>
              <a:cs typeface="Shruti"/>
            </a:endParaRPr>
          </a:p>
        </p:txBody>
      </p:sp>
    </p:spTree>
    <p:extLst>
      <p:ext uri="{BB962C8B-B14F-4D97-AF65-F5344CB8AC3E}">
        <p14:creationId xmlns:p14="http://schemas.microsoft.com/office/powerpoint/2010/main" val="6992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81335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EXTRA FACILITES WITHOUT ANY EXTRA COST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449" y="1039426"/>
            <a:ext cx="5807295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AUDA -  Ahmedabad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69071"/>
            <a:ext cx="2568794" cy="2155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80" y="1998837"/>
            <a:ext cx="2639700" cy="2125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8705" y="1601748"/>
            <a:ext cx="5807295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PNG Gas pipeline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534924"/>
            <a:ext cx="365760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Dual Plumbing System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69071"/>
            <a:ext cx="2644421" cy="21551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11752" y="1522795"/>
            <a:ext cx="29036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Solar Panel 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0" y="4267200"/>
            <a:ext cx="7860219" cy="21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LOCATION MAP 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0" y="796557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8" name="Picture 7" descr="C:\Users\CJ\Desktop\Global Housing\MA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95233"/>
            <a:ext cx="8153400" cy="508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0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SALIENT DETAILS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0" y="796557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3400" y="1219201"/>
          <a:ext cx="8000999" cy="52862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2000"/>
                <a:gridCol w="3505200"/>
                <a:gridCol w="3733799"/>
              </a:tblGrid>
              <a:tr h="821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TP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Remarks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8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Implementing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Agency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Rajkot Municipal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Corporation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Ownership of the land 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Rajkot Municipal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Corporation</a:t>
                      </a:r>
                      <a:endParaRPr lang="en-IN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Size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Proposed land 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2.43 hectors</a:t>
                      </a:r>
                      <a:endParaRPr lang="en-IN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Buildable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Dwelling Units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Approx. 1488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houses of 40 </a:t>
                      </a:r>
                      <a:r>
                        <a:rPr lang="en-GB" sz="14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sq.m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carpet area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9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Availability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basic amenities 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Yes,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available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Power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D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istribution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N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etwork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Municipal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W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ater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S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upply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N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etwork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Municipal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S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ewerage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S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ystem</a:t>
                      </a:r>
                      <a:r>
                        <a:rPr lang="en-IN" alt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+mn-ea"/>
                        </a:rPr>
                        <a:t>Public Transport Facilities etc.,</a:t>
                      </a:r>
                      <a:endParaRPr lang="en-IN" altLang="en-US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Distance from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the city centre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6.5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km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Site Development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Status of the project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field land available with all amenities in the city area for execution of the project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Availability of facilities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for factory setup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1.25 hector of land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made available in the vicinity</a:t>
                      </a:r>
                      <a:endParaRPr lang="en-IN" sz="14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Details of transport linkage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of the project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Yes, available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1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IN" sz="2400" b="1" dirty="0" smtClean="0">
                <a:solidFill>
                  <a:srgbClr val="0070C0"/>
                </a:solidFill>
              </a:rPr>
              <a:t>PROJECT SITE LOCATION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81000" y="796557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67" t="33757" r="5834" b="11576"/>
          <a:stretch/>
        </p:blipFill>
        <p:spPr>
          <a:xfrm>
            <a:off x="533400" y="1371601"/>
            <a:ext cx="8153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LAND USE FOR LHP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0" y="796557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9" name="Picture 2" descr="\\cb-tc\CBTC_Share\Mitesh Chauhan\Smart City\Land use of Smart 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5" y="1285339"/>
            <a:ext cx="7636020" cy="503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SITE DETAILS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0" y="696724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4163" y="3962400"/>
            <a:ext cx="8228837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proposal has already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to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MoHUA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Delhi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no. AHM/PMAY (U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GHTC/2796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dated 12th Feb 2019 </a:t>
            </a:r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approval of State 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note No.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AHM/Projects/PMAY/SLSMC/2790 dated 11th Feb. 2019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.32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24063" t="15963" r="22759" b="22346"/>
          <a:stretch/>
        </p:blipFill>
        <p:spPr>
          <a:xfrm>
            <a:off x="4267200" y="2819400"/>
            <a:ext cx="4495800" cy="32624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33400" y="1143000"/>
          <a:ext cx="4377536" cy="28070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16272"/>
                <a:gridCol w="621376"/>
                <a:gridCol w="621376"/>
                <a:gridCol w="854390"/>
                <a:gridCol w="1864122"/>
              </a:tblGrid>
              <a:tr h="357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TP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FP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FP area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Sq.m</a:t>
                      </a: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Remarks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7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4/C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24333.95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Site for Execution of the light house project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63/5/B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12583.00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Site for component factory for Machinery and equipment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17/A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10398.05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Alternate site for execution of the project 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IN" sz="1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4/A</a:t>
                      </a:r>
                      <a:endParaRPr lang="en-IN" sz="1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10759.00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8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4/B</a:t>
                      </a:r>
                      <a:endParaRPr lang="en-IN" sz="1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7580.50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8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4/D</a:t>
                      </a:r>
                      <a:endParaRPr lang="en-IN" sz="14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21267.65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863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Total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86922.15</a:t>
                      </a: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1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SITE PHOTOGRAPHS</a:t>
            </a:r>
          </a:p>
        </p:txBody>
      </p:sp>
      <p:sp>
        <p:nvSpPr>
          <p:cNvPr id="7" name="Rectangle 6"/>
          <p:cNvSpPr/>
          <p:nvPr/>
        </p:nvSpPr>
        <p:spPr>
          <a:xfrm>
            <a:off x="-228600" y="680351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8" name="Picture 2" descr="C:\Users\RMC\Desktop\TPS 32 Raiya FP 4C etc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554481"/>
            <a:ext cx="2476500" cy="4191000"/>
          </a:xfrm>
          <a:prstGeom prst="rect">
            <a:avLst/>
          </a:prstGeom>
          <a:noFill/>
        </p:spPr>
      </p:pic>
      <p:pic>
        <p:nvPicPr>
          <p:cNvPr id="9" name="Picture 3" descr="C:\Users\RMC\Desktop\TPS 32 Site Phot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1" y="1554481"/>
            <a:ext cx="3276600" cy="4190999"/>
          </a:xfrm>
          <a:prstGeom prst="rect">
            <a:avLst/>
          </a:prstGeom>
          <a:noFill/>
        </p:spPr>
      </p:pic>
      <p:pic>
        <p:nvPicPr>
          <p:cNvPr id="12" name="Picture 4" descr="C:\Users\RMC\Desktop\TPS 32 Raiya FP 4C etc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0151" y="1554481"/>
            <a:ext cx="2482849" cy="4190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53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OTHER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766465"/>
            <a:ext cx="8229600" cy="617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en-IN" sz="2000" b="1" dirty="0" smtClean="0">
              <a:ea typeface="Times New Roman"/>
              <a:cs typeface="Shruti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ea typeface="Times New Roman"/>
                <a:cs typeface="Shruti"/>
              </a:rPr>
              <a:t>Site is located within the city area of Rajkot city and around 6.5 KM from the city centre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en-IN" sz="2200" b="1" dirty="0" smtClean="0">
              <a:solidFill>
                <a:srgbClr val="002060"/>
              </a:solidFill>
              <a:ea typeface="Times New Roman"/>
              <a:cs typeface="Shruti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IN" sz="2200" b="1" dirty="0" smtClean="0">
                <a:solidFill>
                  <a:srgbClr val="002060"/>
                </a:solidFill>
                <a:ea typeface="Times New Roman"/>
                <a:cs typeface="Shruti"/>
              </a:rPr>
              <a:t>Available </a:t>
            </a:r>
            <a:r>
              <a:rPr lang="en-IN" sz="2200" b="1" dirty="0">
                <a:solidFill>
                  <a:srgbClr val="002060"/>
                </a:solidFill>
                <a:ea typeface="Times New Roman"/>
                <a:cs typeface="Shruti"/>
              </a:rPr>
              <a:t>Infrastructure facilities on the proposed </a:t>
            </a:r>
            <a:r>
              <a:rPr lang="en-IN" sz="2200" b="1" dirty="0" smtClean="0">
                <a:solidFill>
                  <a:srgbClr val="002060"/>
                </a:solidFill>
                <a:ea typeface="Times New Roman"/>
                <a:cs typeface="Shruti"/>
              </a:rPr>
              <a:t>site :</a:t>
            </a:r>
            <a:endParaRPr lang="en-IN" sz="2200" b="1" dirty="0">
              <a:solidFill>
                <a:srgbClr val="002060"/>
              </a:solidFill>
              <a:ea typeface="Times New Roman"/>
              <a:cs typeface="Shruti"/>
            </a:endParaRP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RCC Roads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Municipal Water Supply Network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Power distribution network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Municipal Sewerage System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Transport Facilities 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 smtClean="0">
                <a:ea typeface="Times New Roman"/>
                <a:cs typeface="Shruti"/>
              </a:rPr>
              <a:t>Provision of other land also made available in the vicinity for component factory set-up as required 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ea typeface="Times New Roman"/>
                <a:cs typeface="Shruti"/>
              </a:rPr>
              <a:t> </a:t>
            </a:r>
            <a:endParaRPr lang="en-IN" sz="2000" b="1" dirty="0">
              <a:ea typeface="Times New Roman"/>
              <a:cs typeface="Shrut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8600" y="680351"/>
            <a:ext cx="8534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Rajkot City proposed site for Light House Project under GHTC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</p:spTree>
    <p:extLst>
      <p:ext uri="{BB962C8B-B14F-4D97-AF65-F5344CB8AC3E}">
        <p14:creationId xmlns:p14="http://schemas.microsoft.com/office/powerpoint/2010/main" val="336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9050" y="676244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Demonstration Housing 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1107860"/>
            <a:ext cx="8875486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Ahmedabad City (GHB)  proposed site for execution of DHPs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12378"/>
              </p:ext>
            </p:extLst>
          </p:nvPr>
        </p:nvGraphicFramePr>
        <p:xfrm>
          <a:off x="609600" y="2662214"/>
          <a:ext cx="3067771" cy="16310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3872"/>
                <a:gridCol w="489480"/>
                <a:gridCol w="700571"/>
                <a:gridCol w="1443848"/>
              </a:tblGrid>
              <a:tr h="24347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en-IN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TP</a:t>
                      </a:r>
                      <a:endParaRPr lang="en-IN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FP</a:t>
                      </a:r>
                      <a:endParaRPr lang="en-IN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FP Area (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Sq.m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IN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702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3/1/1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20000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sq.m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IN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 descr="D:\Assign work Vishal\Presentation\25.02.2019 42nd CSMC Presentation\GHB-D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562101"/>
            <a:ext cx="4760686" cy="4267199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3323771" y="3067957"/>
            <a:ext cx="3338286" cy="17852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61143" y="4650014"/>
            <a:ext cx="23440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Proposed Land Area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457200" y="5867400"/>
            <a:ext cx="8229600" cy="77008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ea typeface="Times New Roman"/>
                <a:cs typeface="Shruti"/>
              </a:rPr>
              <a:t>State also planned for execution of Demonstration Housing Project as per guideline of the Ministry</a:t>
            </a:r>
            <a:endParaRPr lang="en-IN" sz="2200" b="1" dirty="0" smtClean="0">
              <a:solidFill>
                <a:srgbClr val="002060"/>
              </a:solidFill>
              <a:ea typeface="Times New Roman"/>
              <a:cs typeface="Shruti"/>
            </a:endParaRPr>
          </a:p>
        </p:txBody>
      </p:sp>
    </p:spTree>
    <p:extLst>
      <p:ext uri="{BB962C8B-B14F-4D97-AF65-F5344CB8AC3E}">
        <p14:creationId xmlns:p14="http://schemas.microsoft.com/office/powerpoint/2010/main" val="11293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63977"/>
              </p:ext>
            </p:extLst>
          </p:nvPr>
        </p:nvGraphicFramePr>
        <p:xfrm>
          <a:off x="609600" y="1295400"/>
          <a:ext cx="3733800" cy="2578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>
                  <a:extLst>
                    <a:ext uri="{9D8B030D-6E8A-4147-A177-3AD203B41FA5}"/>
                  </a:extLst>
                </a:gridCol>
              </a:tblGrid>
              <a:tr h="1266821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/>
                        <a:t>Population Gujarat</a:t>
                      </a:r>
                    </a:p>
                    <a:p>
                      <a:pPr algn="ctr"/>
                      <a:r>
                        <a:rPr kumimoji="0" lang="en-US" sz="3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6.04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kumimoji="0" lang="en-US" sz="3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Cr</a:t>
                      </a:r>
                      <a:endParaRPr kumimoji="0" lang="en-US" sz="36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35" marB="456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3120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Urban Population of Gujarat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3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2.57 Cr 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(42.5%)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(As per  Census 2011)</a:t>
                      </a:r>
                    </a:p>
                  </a:txBody>
                  <a:tcPr marT="45635" marB="4563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4479925"/>
          <a:ext cx="8305800" cy="207327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38200">
                  <a:extLst>
                    <a:ext uri="{9D8B030D-6E8A-4147-A177-3AD203B41FA5}"/>
                  </a:extLst>
                </a:gridCol>
                <a:gridCol w="1447800">
                  <a:extLst>
                    <a:ext uri="{9D8B030D-6E8A-4147-A177-3AD203B41FA5}"/>
                  </a:extLst>
                </a:gridCol>
                <a:gridCol w="1143001">
                  <a:extLst>
                    <a:ext uri="{9D8B030D-6E8A-4147-A177-3AD203B41FA5}"/>
                  </a:extLst>
                </a:gridCol>
                <a:gridCol w="1143000">
                  <a:extLst>
                    <a:ext uri="{9D8B030D-6E8A-4147-A177-3AD203B41FA5}"/>
                  </a:extLst>
                </a:gridCol>
                <a:gridCol w="1143000">
                  <a:extLst>
                    <a:ext uri="{9D8B030D-6E8A-4147-A177-3AD203B41FA5}"/>
                  </a:extLst>
                </a:gridCol>
                <a:gridCol w="1295399">
                  <a:extLst>
                    <a:ext uri="{9D8B030D-6E8A-4147-A177-3AD203B41FA5}"/>
                  </a:extLst>
                </a:gridCol>
                <a:gridCol w="1295400"/>
              </a:tblGrid>
              <a:tr h="45734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 </a:t>
                      </a:r>
                    </a:p>
                    <a:p>
                      <a:pPr algn="ctr"/>
                      <a:r>
                        <a:rPr lang="en-US" sz="2000" dirty="0" smtClean="0"/>
                        <a:t>ULBs</a:t>
                      </a:r>
                      <a:endParaRPr lang="en-US" sz="2000" dirty="0"/>
                    </a:p>
                  </a:txBody>
                  <a:tcPr marL="91435" marR="91435" marT="45734" marB="45734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Municipal Corporations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34" marB="45734" anchor="ctr"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/>
                        <a:t>162 Municipalities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34" marB="45734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/>
                        <a:t>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notified area (</a:t>
                      </a:r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Saputara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34" marB="45734" anchor="ctr"/>
                </a:tc>
                <a:extLst>
                  <a:ext uri="{0D108BD9-81ED-4DB2-BD59-A6C34878D82A}"/>
                </a:extLst>
              </a:tr>
              <a:tr h="161593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 smtClean="0"/>
                        <a:t>22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Class</a:t>
                      </a:r>
                      <a:r>
                        <a:rPr lang="en-US" sz="1600" kern="1200" baseline="0" dirty="0" smtClean="0"/>
                        <a:t>-A </a:t>
                      </a:r>
                      <a:r>
                        <a:rPr lang="en-US" sz="1400" kern="1200" baseline="0" dirty="0" smtClean="0"/>
                        <a:t>(Population &gt;1,00,000)</a:t>
                      </a:r>
                      <a:endParaRPr lang="en-IN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5734" marB="45734"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/>
                        <a:t>34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Class B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(Population 50,001-1,00,000)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5734" marB="45734"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/>
                        <a:t>62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Class 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(Population 25,001- 50,000)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5734" marB="45734"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 smtClean="0"/>
                        <a:t>44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Class 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/>
                        <a:t>(less than 25,000)</a:t>
                      </a:r>
                      <a:endParaRPr lang="en-IN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5734" marB="45734"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5" marR="91435" marT="45734" marB="45734"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762000"/>
            <a:ext cx="4221163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1000" y="376535"/>
            <a:ext cx="4339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70C0"/>
                </a:solidFill>
                <a:sym typeface="Helvetica Neue" charset="0"/>
              </a:rPr>
              <a:t>OVERVIEW OF URBAN AREAS 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94135"/>
            <a:ext cx="4191000" cy="5359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4135"/>
            <a:ext cx="4000567" cy="5359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0675" y="1371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PMAY(U) – AHP PROJECT</a:t>
            </a:r>
          </a:p>
          <a:p>
            <a:pPr algn="r"/>
            <a:r>
              <a:rPr lang="en-US" sz="2000" dirty="0" smtClean="0"/>
              <a:t>	   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RAJKOT, GUJARAT</a:t>
            </a:r>
          </a:p>
          <a:p>
            <a:pPr algn="r"/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57200" y="76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Location :      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Mavdi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Rajkot 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Plot Detail :    TPS 28, FP 12/A</a:t>
            </a:r>
          </a:p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No. of DU’s :   1176</a:t>
            </a:r>
          </a:p>
        </p:txBody>
      </p:sp>
    </p:spTree>
    <p:extLst>
      <p:ext uri="{BB962C8B-B14F-4D97-AF65-F5344CB8AC3E}">
        <p14:creationId xmlns:p14="http://schemas.microsoft.com/office/powerpoint/2010/main" val="23883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60675" y="1371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PMAY(U) – AHP PROJECT</a:t>
            </a:r>
          </a:p>
          <a:p>
            <a:pPr algn="r"/>
            <a:r>
              <a:rPr lang="en-US" sz="2000" dirty="0" smtClean="0"/>
              <a:t>	   </a:t>
            </a:r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RAJKOT, GUJARAT</a:t>
            </a:r>
          </a:p>
          <a:p>
            <a:pPr algn="r"/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57200" y="76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Location :       </a:t>
            </a:r>
            <a:r>
              <a:rPr lang="en-US" dirty="0" err="1" smtClean="0">
                <a:solidFill>
                  <a:srgbClr val="002060"/>
                </a:solidFill>
                <a:latin typeface="Arial Black" pitchFamily="34" charset="0"/>
              </a:rPr>
              <a:t>Mavdi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Rajkot 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Plot Detail :    TPS 28, FP 12/A</a:t>
            </a:r>
          </a:p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No. of DU’s :   1176</a:t>
            </a:r>
          </a:p>
        </p:txBody>
      </p:sp>
      <p:pic>
        <p:nvPicPr>
          <p:cNvPr id="8" name="Picture 4" descr="D:\PMAY\photos\HOUSING PHOTO\1\IMG_1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8525" y="1066800"/>
            <a:ext cx="3730750" cy="553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D:\PMAY\photos\HOUSING PHOTO\IMG_1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64040"/>
            <a:ext cx="2133600" cy="1393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9" descr="D:\PMAY\photos\HOUSING PHOTO\IMG_1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143000"/>
            <a:ext cx="2209800" cy="1248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0" descr="D:\PMAY\photos\HOUSING PHOTO\IMG_1266.JPG"/>
          <p:cNvPicPr>
            <a:picLocks noChangeAspect="1" noChangeArrowheads="1"/>
          </p:cNvPicPr>
          <p:nvPr/>
        </p:nvPicPr>
        <p:blipFill>
          <a:blip r:embed="rId5" cstate="print"/>
          <a:srcRect l="13333" t="15764" r="11667" b="29954"/>
          <a:stretch>
            <a:fillRect/>
          </a:stretch>
        </p:blipFill>
        <p:spPr bwMode="auto">
          <a:xfrm>
            <a:off x="381000" y="5105400"/>
            <a:ext cx="2133600" cy="1510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1" descr="D:\PMAY\photos\HOUSING PHOTO\IMG_1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126647"/>
            <a:ext cx="2133600" cy="1006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2" descr="D:\PMAY\photos\HOUSING PHOTO\IMG_14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2540876"/>
            <a:ext cx="2209800" cy="1116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3" descr="D:\PMAY\photos\HOUSING PHOTO\IMG_12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879538"/>
            <a:ext cx="2209800" cy="1302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4" descr="D:\PMAY\photos\HOUSING PHOTO\1\IMG_1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5334000"/>
            <a:ext cx="2209800" cy="127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 descr="D:\PMAY\photos\HOUSING PHOTO\IMG_1570.JPG"/>
          <p:cNvPicPr>
            <a:picLocks noChangeAspect="1" noChangeArrowheads="1"/>
          </p:cNvPicPr>
          <p:nvPr/>
        </p:nvPicPr>
        <p:blipFill>
          <a:blip r:embed="rId10" cstate="print"/>
          <a:srcRect l="5833" t="18750" r="11667" b="16250"/>
          <a:stretch>
            <a:fillRect/>
          </a:stretch>
        </p:blipFill>
        <p:spPr bwMode="auto">
          <a:xfrm>
            <a:off x="381000" y="3766552"/>
            <a:ext cx="2133600" cy="126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92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pic>
        <p:nvPicPr>
          <p:cNvPr id="8" name="Picture 7" descr="PMAY Pic LCD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229755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615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Location :       </a:t>
            </a:r>
            <a:r>
              <a:rPr lang="en-US" dirty="0" err="1">
                <a:solidFill>
                  <a:srgbClr val="002060"/>
                </a:solidFill>
                <a:latin typeface="Arial Black" pitchFamily="34" charset="0"/>
              </a:rPr>
              <a:t>Althan-Bhatar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Plot Detail :    T.P.28, F.P.152</a:t>
            </a:r>
          </a:p>
          <a:p>
            <a:r>
              <a:rPr lang="en-US" dirty="0">
                <a:solidFill>
                  <a:srgbClr val="002060"/>
                </a:solidFill>
                <a:latin typeface="Arial Black" pitchFamily="34" charset="0"/>
              </a:rPr>
              <a:t>No. of DU’s :    272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038600" cy="6096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42597" y="3090582"/>
            <a:ext cx="3313355" cy="6768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mtClean="0">
                <a:latin typeface="+mn-lt"/>
              </a:rPr>
              <a:t>THANK YOU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7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6200" y="605135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STATE ASSISTANCE ACCORDANCE WITH PMAY (U)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54732"/>
              </p:ext>
            </p:extLst>
          </p:nvPr>
        </p:nvGraphicFramePr>
        <p:xfrm>
          <a:off x="552450" y="1066800"/>
          <a:ext cx="8058150" cy="53677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6617"/>
                <a:gridCol w="1034873"/>
                <a:gridCol w="1034873"/>
                <a:gridCol w="887442"/>
                <a:gridCol w="1114042"/>
                <a:gridCol w="905159"/>
                <a:gridCol w="1375144"/>
              </a:tblGrid>
              <a:tr h="66536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u="none" strike="noStrike" kern="1200" dirty="0" smtClean="0">
                          <a:effectLst/>
                        </a:rPr>
                        <a:t>Component</a:t>
                      </a:r>
                      <a:r>
                        <a:rPr lang="en-US" sz="1600" b="1" u="none" strike="noStrike" kern="1200" baseline="0" dirty="0" smtClean="0">
                          <a:effectLst/>
                        </a:rPr>
                        <a:t> 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Carpet Area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Cost</a:t>
                      </a:r>
                      <a:r>
                        <a:rPr lang="en-US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of the house</a:t>
                      </a:r>
                      <a:endParaRPr lang="en-US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 err="1" smtClean="0">
                          <a:effectLst/>
                        </a:rPr>
                        <a:t>GoI</a:t>
                      </a:r>
                      <a:r>
                        <a:rPr lang="en-US" sz="1600" b="1" u="none" strike="noStrike" kern="12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 smtClean="0">
                          <a:effectLst/>
                        </a:rPr>
                        <a:t>Grant</a:t>
                      </a:r>
                      <a:r>
                        <a:rPr lang="gu-IN" sz="1600" b="1" u="none" strike="noStrike" kern="1200" dirty="0" smtClean="0">
                          <a:effectLst/>
                        </a:rPr>
                        <a:t> </a:t>
                      </a:r>
                      <a:endParaRPr lang="en-US" sz="16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State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en-US" sz="16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Grant</a:t>
                      </a:r>
                      <a:endParaRPr lang="en-US" sz="16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ULB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en-US" sz="16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Grant</a:t>
                      </a:r>
                      <a:endParaRPr lang="en-US" sz="16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Beneficiaries</a:t>
                      </a:r>
                      <a:r>
                        <a:rPr lang="en-US" sz="1600" b="1" u="none" strike="noStrike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Contribution</a:t>
                      </a:r>
                      <a:endParaRPr lang="en-US" sz="1600" b="1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95717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dirty="0" smtClean="0">
                          <a:effectLst/>
                          <a:sym typeface="Helvetica Neue" charset="0"/>
                        </a:rPr>
                        <a:t>In-situ</a:t>
                      </a:r>
                      <a:r>
                        <a:rPr lang="en-US" sz="1600" b="1" u="none" strike="noStrike" kern="1200" baseline="0" dirty="0" smtClean="0">
                          <a:effectLst/>
                          <a:sym typeface="Helvetica Neue" charset="0"/>
                        </a:rPr>
                        <a:t> Slum Redevelopment </a:t>
                      </a:r>
                      <a:r>
                        <a:rPr lang="en-US" sz="1600" b="1" u="none" strike="noStrike" kern="1200" dirty="0" smtClean="0">
                          <a:effectLst/>
                          <a:sym typeface="Helvetica Neue" charset="0"/>
                        </a:rPr>
                        <a:t>(ISSR)</a:t>
                      </a:r>
                      <a:endParaRPr lang="gu-IN" sz="1600" b="1" u="none" strike="noStrike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  <a:sym typeface="Helvetica Neue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Sq.M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5.50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 smtClean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r>
                        <a:rPr lang="en-US" sz="1600" b="1" u="none" strike="noStrike" dirty="0" smtClean="0">
                          <a:effectLst/>
                        </a:rPr>
                        <a:t>Free of Cost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806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dirty="0" smtClean="0">
                          <a:effectLst/>
                          <a:sym typeface="Helvetica Neue" charset="0"/>
                        </a:rPr>
                        <a:t>Affordable Housing in Partnership (AHP)</a:t>
                      </a:r>
                      <a:endParaRPr lang="gu-IN" sz="1600" b="1" u="none" strike="noStrike" kern="1200" dirty="0" smtClean="0">
                        <a:effectLst/>
                        <a:sym typeface="Helvetica Neue" charset="0"/>
                      </a:endParaRPr>
                    </a:p>
                    <a:p>
                      <a:pPr marL="0" algn="ctr" defTabSz="914400" rtl="0" eaLnBrk="1" fontAlgn="t" latinLnBrk="0" hangingPunct="1"/>
                      <a:r>
                        <a:rPr lang="en-US" sz="1600" b="1" u="none" strike="noStrike" kern="1200" dirty="0" smtClean="0">
                          <a:effectLst/>
                        </a:rPr>
                        <a:t>Greenfield</a:t>
                      </a:r>
                      <a:endParaRPr lang="en-US" sz="1600" b="1" u="none" strike="noStrike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Sq.M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6.00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.50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1.50 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 smtClean="0">
                          <a:effectLst/>
                        </a:rPr>
                        <a:t>Physical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&amp; </a:t>
                      </a:r>
                      <a:r>
                        <a:rPr lang="en-US" sz="1600" b="1" u="none" strike="noStrike" dirty="0" smtClean="0">
                          <a:effectLst/>
                        </a:rPr>
                        <a:t>Social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Infra.</a:t>
                      </a:r>
                    </a:p>
                    <a:p>
                      <a:pPr algn="ctr" fontAlgn="t"/>
                      <a:r>
                        <a:rPr lang="en-US" sz="1600" b="1" u="none" strike="noStrike" baseline="0" dirty="0" smtClean="0">
                          <a:effectLst/>
                        </a:rPr>
                        <a:t>+ </a:t>
                      </a:r>
                    </a:p>
                    <a:p>
                      <a:pPr algn="ctr" fontAlgn="t"/>
                      <a:r>
                        <a:rPr lang="en-US" sz="1600" b="1" u="none" strike="noStrike" baseline="0" dirty="0" smtClean="0">
                          <a:effectLst/>
                        </a:rPr>
                        <a:t>Land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r>
                        <a:rPr lang="en-US" sz="1600" b="1" u="none" strike="noStrike" baseline="0" dirty="0" smtClean="0">
                          <a:effectLst/>
                        </a:rPr>
                        <a:t>EWS-I</a:t>
                      </a:r>
                    </a:p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28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Sq.M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8.50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r>
                        <a:rPr lang="en-US" sz="1600" b="1" u="none" strike="noStrike" baseline="0" dirty="0" smtClean="0">
                          <a:effectLst/>
                        </a:rPr>
                        <a:t>EWS-II</a:t>
                      </a:r>
                    </a:p>
                    <a:p>
                      <a:pPr algn="ctr" fontAlgn="t"/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5.50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19377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dirty="0" smtClean="0">
                          <a:effectLst/>
                          <a:sym typeface="Helvetica Neue" charset="0"/>
                        </a:rPr>
                        <a:t>Affordable Housing in Partnership (AHP)</a:t>
                      </a:r>
                      <a:endParaRPr lang="gu-IN" sz="1600" b="1" u="none" strike="noStrike" kern="1200" dirty="0" smtClean="0">
                        <a:effectLst/>
                        <a:sym typeface="Helvetica Neue" charset="0"/>
                      </a:endParaRPr>
                    </a:p>
                    <a:p>
                      <a:pPr marL="0" algn="ctr" defTabSz="914400" rtl="0" eaLnBrk="1" fontAlgn="t" latinLnBrk="0" hangingPunct="1"/>
                      <a:r>
                        <a:rPr lang="en-US" sz="1600" b="1" u="none" strike="noStrike" kern="1200" dirty="0" smtClean="0">
                          <a:effectLst/>
                        </a:rPr>
                        <a:t>Untenable</a:t>
                      </a:r>
                      <a:endParaRPr lang="en-US" sz="1600" b="1" u="none" strike="noStrike" kern="12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Sq.M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6.00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.50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 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 smtClean="0">
                          <a:effectLst/>
                        </a:rPr>
                        <a:t>Physical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&amp; </a:t>
                      </a:r>
                      <a:r>
                        <a:rPr lang="en-US" sz="1600" b="1" u="none" strike="noStrike" dirty="0" smtClean="0">
                          <a:effectLst/>
                        </a:rPr>
                        <a:t>Social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Infra.</a:t>
                      </a:r>
                    </a:p>
                    <a:p>
                      <a:pPr algn="ctr" fontAlgn="t"/>
                      <a:r>
                        <a:rPr lang="en-US" sz="1600" b="1" u="none" strike="noStrike" baseline="0" dirty="0" smtClean="0">
                          <a:effectLst/>
                        </a:rPr>
                        <a:t>+ </a:t>
                      </a:r>
                    </a:p>
                    <a:p>
                      <a:pPr algn="ctr" fontAlgn="t"/>
                      <a:r>
                        <a:rPr lang="en-US" sz="1600" b="1" u="none" strike="noStrike" baseline="0" dirty="0" smtClean="0">
                          <a:effectLst/>
                        </a:rPr>
                        <a:t>Land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Up to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46419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kern="1200" dirty="0" smtClean="0">
                          <a:effectLst/>
                          <a:sym typeface="Helvetica Neue" charset="0"/>
                        </a:rPr>
                        <a:t>Beneficiaries Led Construction (BLC)</a:t>
                      </a:r>
                      <a:endParaRPr lang="gu-IN" sz="1600" b="1" u="none" strike="noStrike" kern="1200" dirty="0" smtClean="0">
                        <a:effectLst/>
                        <a:sym typeface="Helvetica Neue" charset="0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 smtClean="0">
                          <a:effectLst/>
                        </a:rPr>
                        <a:t>(New Construction)</a:t>
                      </a:r>
                      <a:endParaRPr lang="en-US" sz="1600" b="1" u="none" strike="noStrike" kern="1200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Sq.M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4.00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.50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 smtClean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0.50 to 0.75 </a:t>
                      </a:r>
                      <a:r>
                        <a:rPr lang="en-US" sz="1600" b="1" u="none" strike="noStrike" dirty="0" err="1" smtClean="0">
                          <a:effectLst/>
                        </a:rPr>
                        <a:t>lakh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4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419472"/>
            <a:ext cx="8686800" cy="8463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STATE VISION FOR HOUSING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ea typeface="Times New Roman"/>
                <a:cs typeface="Shruti"/>
              </a:rPr>
              <a:t>Demand Survey has been carried out in all Urban areas in 2016</a:t>
            </a:r>
            <a:endParaRPr lang="en-US" sz="2000" b="1" dirty="0">
              <a:ea typeface="Times New Roman"/>
              <a:cs typeface="Shrut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533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Indicative </a:t>
            </a:r>
            <a:r>
              <a:rPr lang="en-US" dirty="0" smtClean="0">
                <a:solidFill>
                  <a:schemeClr val="bg1"/>
                </a:solidFill>
              </a:rPr>
              <a:t> City wise Survey data of required houses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399" y="1828795"/>
          <a:ext cx="8077200" cy="4572004"/>
        </p:xfrm>
        <a:graphic>
          <a:graphicData uri="http://schemas.openxmlformats.org/drawingml/2006/table">
            <a:tbl>
              <a:tblPr/>
              <a:tblGrid>
                <a:gridCol w="2251485"/>
                <a:gridCol w="2251485"/>
                <a:gridCol w="836264"/>
                <a:gridCol w="836264"/>
                <a:gridCol w="948840"/>
                <a:gridCol w="952862"/>
              </a:tblGrid>
              <a:tr h="3276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Status of Demand Survey Work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AHP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CLSS</a:t>
                      </a:r>
                      <a:endParaRPr lang="en-IN" sz="1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</a:tr>
              <a:tr h="33158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Municipal Corporations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err="1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Ahmedabad</a:t>
                      </a:r>
                      <a:endParaRPr lang="en-IN" sz="1200" b="1" kern="1200" dirty="0" smtClean="0">
                        <a:solidFill>
                          <a:srgbClr val="000000"/>
                        </a:solidFill>
                        <a:latin typeface="Calibri body"/>
                        <a:ea typeface="+mj-ea"/>
                        <a:cs typeface="+mj-cs"/>
                        <a:sym typeface="Helvetica Light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63487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7454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158145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229086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Bhavnagar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57910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2490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16830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77230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err="1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Gandhinagar</a:t>
                      </a:r>
                      <a:endParaRPr lang="en-IN" sz="1200" b="1" kern="1200" dirty="0" smtClean="0">
                        <a:solidFill>
                          <a:srgbClr val="000000"/>
                        </a:solidFill>
                        <a:latin typeface="Calibri body"/>
                        <a:ea typeface="+mj-ea"/>
                        <a:cs typeface="+mj-cs"/>
                        <a:sym typeface="Helvetica Light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57800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790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884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59474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Jamnagar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10258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14515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47839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72612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err="1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Junagadh</a:t>
                      </a:r>
                      <a:endParaRPr lang="en-IN" sz="1200" b="1" kern="1200" dirty="0" smtClean="0">
                        <a:solidFill>
                          <a:srgbClr val="000000"/>
                        </a:solidFill>
                        <a:latin typeface="Calibri body"/>
                        <a:ea typeface="+mj-ea"/>
                        <a:cs typeface="+mj-cs"/>
                        <a:sym typeface="Helvetica Light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17570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1915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5418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24903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Rajkot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3730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418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4267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Surat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1604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707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1799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4110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Vadodara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10152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2184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7923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20259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7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Total- MC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222511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30473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238957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491941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816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err="1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Nagarpalikas</a:t>
                      </a:r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 (NP)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All  Class </a:t>
                      </a:r>
                      <a:r>
                        <a:rPr lang="en-IN" sz="1200" b="1" kern="1200" dirty="0" err="1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Nagarpalikas</a:t>
                      </a:r>
                      <a:endParaRPr lang="en-IN" sz="1200" b="1" kern="1200" dirty="0" smtClean="0">
                        <a:solidFill>
                          <a:srgbClr val="000000"/>
                        </a:solidFill>
                        <a:latin typeface="Calibri body"/>
                        <a:ea typeface="+mj-ea"/>
                        <a:cs typeface="+mj-cs"/>
                        <a:sym typeface="Helvetica Light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118927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93854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71311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284092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7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200" b="1" kern="1200" dirty="0" smtClean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Total- NP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118927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93854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71311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kern="1200" dirty="0" err="1">
                          <a:solidFill>
                            <a:srgbClr val="000000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284092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973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600" b="1" kern="1200" dirty="0" smtClean="0">
                          <a:solidFill>
                            <a:schemeClr val="bg1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Grand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341438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124327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kern="1200" dirty="0">
                          <a:solidFill>
                            <a:schemeClr val="bg1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310268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1600" b="1" kern="1200" dirty="0">
                          <a:solidFill>
                            <a:schemeClr val="bg1"/>
                          </a:solidFill>
                          <a:latin typeface="Calibri body"/>
                          <a:ea typeface="+mj-ea"/>
                          <a:cs typeface="+mj-cs"/>
                          <a:sym typeface="Helvetica Light" charset="0"/>
                        </a:rPr>
                        <a:t>776033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4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419472"/>
            <a:ext cx="8686800" cy="115416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STATE VISION FOR HOUSING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ea typeface="Times New Roman"/>
                <a:cs typeface="Shruti"/>
              </a:rPr>
              <a:t>Gujarat </a:t>
            </a:r>
            <a:r>
              <a:rPr lang="en-US" sz="2000" b="1" dirty="0">
                <a:ea typeface="Times New Roman"/>
                <a:cs typeface="Shruti"/>
              </a:rPr>
              <a:t>State’s envisaged target of </a:t>
            </a:r>
            <a:r>
              <a:rPr lang="en-US" sz="2000" b="1" dirty="0" smtClean="0">
                <a:ea typeface="Times New Roman"/>
                <a:cs typeface="Shruti"/>
              </a:rPr>
              <a:t> around 7.64 lakhs dwelling </a:t>
            </a:r>
            <a:r>
              <a:rPr lang="en-US" sz="2000" b="1" dirty="0">
                <a:ea typeface="Times New Roman"/>
                <a:cs typeface="Shruti"/>
              </a:rPr>
              <a:t>units (</a:t>
            </a:r>
            <a:r>
              <a:rPr lang="en-US" sz="2000" b="1" dirty="0" smtClean="0">
                <a:ea typeface="Times New Roman"/>
                <a:cs typeface="Shruti"/>
              </a:rPr>
              <a:t>housing) to </a:t>
            </a:r>
            <a:r>
              <a:rPr lang="en-US" sz="2000" b="1" dirty="0">
                <a:ea typeface="Times New Roman"/>
                <a:cs typeface="Shruti"/>
              </a:rPr>
              <a:t>be achieved by </a:t>
            </a:r>
            <a:r>
              <a:rPr lang="en-US" sz="2000" b="1" dirty="0" smtClean="0">
                <a:ea typeface="Times New Roman"/>
                <a:cs typeface="Shruti"/>
              </a:rPr>
              <a:t>2022</a:t>
            </a:r>
            <a:endParaRPr lang="en-US" sz="2000" b="1" dirty="0">
              <a:ea typeface="Times New Roman"/>
              <a:cs typeface="Shrut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623774"/>
            <a:ext cx="50292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Indicative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Dwelling Units to be started year wise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6055198"/>
              </p:ext>
            </p:extLst>
          </p:nvPr>
        </p:nvGraphicFramePr>
        <p:xfrm>
          <a:off x="533400" y="2057400"/>
          <a:ext cx="807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16288"/>
              </p:ext>
            </p:extLst>
          </p:nvPr>
        </p:nvGraphicFramePr>
        <p:xfrm>
          <a:off x="1066800" y="5909310"/>
          <a:ext cx="7391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143000"/>
                <a:gridCol w="1143000"/>
                <a:gridCol w="1066800"/>
                <a:gridCol w="1143000"/>
                <a:gridCol w="11430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Total 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74,632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1,79,752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3,05,417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456127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6,55,770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/>
                        <a:t>7,64,926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4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419472"/>
            <a:ext cx="8686800" cy="115416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OVERALL ACHIEVEMENTS </a:t>
            </a:r>
          </a:p>
          <a:p>
            <a:pPr marL="723900" marR="0" indent="-2667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smtClean="0">
                <a:ea typeface="Times New Roman"/>
                <a:cs typeface="Shruti"/>
              </a:rPr>
              <a:t>4.17 Lakh houses approved against 7.64 lakhs houses to </a:t>
            </a:r>
            <a:r>
              <a:rPr lang="en-US" sz="2000" b="1" dirty="0">
                <a:ea typeface="Times New Roman"/>
                <a:cs typeface="Shruti"/>
              </a:rPr>
              <a:t>be </a:t>
            </a:r>
            <a:r>
              <a:rPr lang="en-US" sz="2000" b="1" dirty="0" smtClean="0">
                <a:ea typeface="Times New Roman"/>
                <a:cs typeface="Shruti"/>
              </a:rPr>
              <a:t>approved </a:t>
            </a:r>
            <a:r>
              <a:rPr lang="en-US" sz="2000" b="1" dirty="0">
                <a:ea typeface="Times New Roman"/>
                <a:cs typeface="Shruti"/>
              </a:rPr>
              <a:t>by </a:t>
            </a:r>
            <a:r>
              <a:rPr lang="en-US" sz="2000" b="1" dirty="0" smtClean="0">
                <a:ea typeface="Times New Roman"/>
                <a:cs typeface="Shruti"/>
              </a:rPr>
              <a:t>2022 (approx. 55%)</a:t>
            </a:r>
            <a:endParaRPr lang="en-US" sz="2000" b="1" dirty="0">
              <a:ea typeface="Times New Roman"/>
              <a:cs typeface="Shrut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47275"/>
              </p:ext>
            </p:extLst>
          </p:nvPr>
        </p:nvGraphicFramePr>
        <p:xfrm>
          <a:off x="506802" y="1676396"/>
          <a:ext cx="8103798" cy="4648205"/>
        </p:xfrm>
        <a:graphic>
          <a:graphicData uri="http://schemas.openxmlformats.org/drawingml/2006/table">
            <a:tbl>
              <a:tblPr/>
              <a:tblGrid>
                <a:gridCol w="558882"/>
                <a:gridCol w="1164339"/>
                <a:gridCol w="1304060"/>
                <a:gridCol w="1350633"/>
                <a:gridCol w="1257486"/>
                <a:gridCol w="1350633"/>
                <a:gridCol w="1117765"/>
              </a:tblGrid>
              <a:tr h="7270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  <a:sym typeface="Helvetica Light" charset="0"/>
                        </a:rPr>
                        <a:t>Sr.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  <a:sym typeface="Helvetica Light" charset="0"/>
                        </a:rPr>
                        <a:t>No.</a:t>
                      </a:r>
                    </a:p>
                  </a:txBody>
                  <a:tcPr marL="6697" marR="6697" marT="6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  <a:sym typeface="Helvetica Light" charset="0"/>
                        </a:rPr>
                        <a:t>Year</a:t>
                      </a:r>
                    </a:p>
                  </a:txBody>
                  <a:tcPr marL="6697" marR="6697" marT="6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  <a:sym typeface="Helvetica Light" charset="0"/>
                        </a:rPr>
                        <a:t>AHP</a:t>
                      </a:r>
                    </a:p>
                  </a:txBody>
                  <a:tcPr marL="6697" marR="6697" marT="6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  <a:sym typeface="Helvetica Light" charset="0"/>
                        </a:rPr>
                        <a:t>ISSR</a:t>
                      </a:r>
                    </a:p>
                  </a:txBody>
                  <a:tcPr marL="6697" marR="6697" marT="6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  <a:sym typeface="Helvetica Light" charset="0"/>
                        </a:rPr>
                        <a:t>BLC</a:t>
                      </a:r>
                    </a:p>
                  </a:txBody>
                  <a:tcPr marL="6697" marR="6697" marT="6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  <a:sym typeface="Helvetica Light" charset="0"/>
                        </a:rPr>
                        <a:t>CLSS</a:t>
                      </a:r>
                    </a:p>
                  </a:txBody>
                  <a:tcPr marL="6697" marR="6697" marT="6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  <a:sym typeface="Helvetica Light" charset="0"/>
                        </a:rPr>
                        <a:t>Total</a:t>
                      </a:r>
                    </a:p>
                  </a:txBody>
                  <a:tcPr marL="6697" marR="6697" marT="66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40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2015-16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2016-17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46,926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2017-18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18,947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1,04,642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993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2018-19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72,863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1,74,930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122">
                <a:tc vMerge="1">
                  <a:txBody>
                    <a:bodyPr/>
                    <a:lstStyle/>
                    <a:p>
                      <a:pPr algn="ctr" rtl="0" fontAlgn="ctr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Considered in CSMC  meeting on 25.02.2019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949654">
                <a:tc vMerge="1">
                  <a:txBody>
                    <a:bodyPr/>
                    <a:lstStyle/>
                    <a:p>
                      <a:pPr algn="ctr" rtl="0" fontAlgn="ctr"/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25,861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088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Grand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1,83,592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1,15,647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4,17,180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4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304800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TECHNOLOGY USED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766465"/>
            <a:ext cx="8229600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>
                <a:ea typeface="Times New Roman"/>
                <a:cs typeface="Shruti"/>
              </a:rPr>
              <a:t>The Conventional Technologies is not adequate to construct the houses against the demand of housing in a time bound manner. Thus Government of Gujarat starts to adopting new innovative and emerging technologies for construction and give them priority </a:t>
            </a:r>
          </a:p>
          <a:p>
            <a:pPr marL="9144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N" sz="2000" b="1" dirty="0">
                <a:ea typeface="Times New Roman"/>
                <a:cs typeface="Shruti"/>
              </a:rPr>
              <a:t>More than 55,000 houses have already been built for using innovative technologies.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07885"/>
            <a:ext cx="3264773" cy="2769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30" y="3707885"/>
            <a:ext cx="4815170" cy="27691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3605" y="3310795"/>
            <a:ext cx="4967570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err="1" smtClean="0">
                <a:solidFill>
                  <a:srgbClr val="C00000"/>
                </a:solidFill>
                <a:ea typeface="Times New Roman"/>
                <a:cs typeface="Shruti"/>
              </a:rPr>
              <a:t>Waffel</a:t>
            </a: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 Crete Technology - </a:t>
            </a:r>
            <a:r>
              <a:rPr lang="en-IN" sz="2000" b="1" dirty="0" err="1" smtClean="0">
                <a:solidFill>
                  <a:srgbClr val="C00000"/>
                </a:solidFill>
                <a:ea typeface="Times New Roman"/>
                <a:cs typeface="Shruti"/>
              </a:rPr>
              <a:t>Kalaol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</p:spTree>
    <p:extLst>
      <p:ext uri="{BB962C8B-B14F-4D97-AF65-F5344CB8AC3E}">
        <p14:creationId xmlns:p14="http://schemas.microsoft.com/office/powerpoint/2010/main" val="37484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TECHNOLOGY USED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58" y="1351787"/>
            <a:ext cx="5807295" cy="41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Mascon Technology –  Ahmedabad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58540"/>
            <a:ext cx="8077200" cy="3618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6365"/>
            <a:ext cx="4038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261" y="0"/>
            <a:ext cx="1416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Gujarat</a:t>
            </a:r>
            <a:endParaRPr lang="en-IN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92387"/>
            <a:ext cx="86868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70C0"/>
                </a:solidFill>
              </a:rPr>
              <a:t>GREEN BUILDING CONCEPT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505" y="3668524"/>
            <a:ext cx="580729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Rain water Harvesting 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pic>
        <p:nvPicPr>
          <p:cNvPr id="8" name="Picture 2" descr="\\cb-tc\RMC Photos\MMGY Photo\Rain Water\IMG_6537.JPG"/>
          <p:cNvPicPr>
            <a:picLocks noChangeAspect="1" noChangeArrowheads="1"/>
          </p:cNvPicPr>
          <p:nvPr/>
        </p:nvPicPr>
        <p:blipFill>
          <a:blip r:embed="rId2" cstate="print"/>
          <a:srcRect l="7936" t="17256" r="4138" b="16077"/>
          <a:stretch>
            <a:fillRect/>
          </a:stretch>
        </p:blipFill>
        <p:spPr bwMode="auto">
          <a:xfrm>
            <a:off x="533400" y="4114800"/>
            <a:ext cx="4495800" cy="2287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I:\Rain Water\IMG_6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874" y="4056505"/>
            <a:ext cx="3125726" cy="2344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C:\Users\CJ\Downloads\WhatsApp Image 2017-12-22 at 3.58.42 P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714" y="1364557"/>
            <a:ext cx="3061337" cy="2296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4632615" y="772924"/>
            <a:ext cx="413038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N" sz="2000" b="1" dirty="0" smtClean="0">
                <a:solidFill>
                  <a:srgbClr val="C00000"/>
                </a:solidFill>
                <a:ea typeface="Times New Roman"/>
                <a:cs typeface="Shruti"/>
              </a:rPr>
              <a:t>Cavity walls for reduce heat</a:t>
            </a:r>
            <a:endParaRPr lang="en-IN" sz="2000" b="1" dirty="0">
              <a:solidFill>
                <a:srgbClr val="C00000"/>
              </a:solidFill>
              <a:ea typeface="Times New Roman"/>
              <a:cs typeface="Shrut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528" y="838200"/>
            <a:ext cx="4607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a typeface="Times New Roman"/>
                <a:cs typeface="Shruti"/>
              </a:rPr>
              <a:t>Green Building Concept Base Window</a:t>
            </a:r>
          </a:p>
        </p:txBody>
      </p:sp>
      <p:pic>
        <p:nvPicPr>
          <p:cNvPr id="15" name="Picture 3" descr="\\cb-tc\RMC Photos\Smart Ghar\Smart Ghar-3 Photo\Smart Ghar 3 Window\20180722_101147.jpg"/>
          <p:cNvPicPr>
            <a:picLocks noChangeAspect="1" noChangeArrowheads="1"/>
          </p:cNvPicPr>
          <p:nvPr/>
        </p:nvPicPr>
        <p:blipFill rotWithShape="1">
          <a:blip r:embed="rId5" cstate="print"/>
          <a:srcRect l="5518" t="6677" r="8305" b="34439"/>
          <a:stretch/>
        </p:blipFill>
        <p:spPr bwMode="auto">
          <a:xfrm>
            <a:off x="1006185" y="1345507"/>
            <a:ext cx="3337215" cy="2405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7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ZMExtensions</vt:lpwstr>
  </property>
  <property fmtid="{D5CDD505-2E9C-101B-9397-08002B2CF9AE}" pid="3" name="SizeBefore">
    <vt:lpwstr>9306761</vt:lpwstr>
  </property>
  <property fmtid="{D5CDD505-2E9C-101B-9397-08002B2CF9AE}" pid="4" name="OptimizationTime">
    <vt:lpwstr>20190320_1421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3059</TotalTime>
  <Words>1071</Words>
  <Application>Microsoft Office PowerPoint</Application>
  <PresentationFormat>On-screen Show (4:3)</PresentationFormat>
  <Paragraphs>376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 Black</vt:lpstr>
      <vt:lpstr>Calibri</vt:lpstr>
      <vt:lpstr>Calibri body</vt:lpstr>
      <vt:lpstr>Cambria</vt:lpstr>
      <vt:lpstr>Helvetica Light</vt:lpstr>
      <vt:lpstr>Helvetica Neue</vt:lpstr>
      <vt:lpstr>Shruti</vt:lpstr>
      <vt:lpstr>Times New Roman</vt:lpstr>
      <vt:lpstr>Wingdings</vt:lpstr>
      <vt:lpstr>Wingdings 2</vt:lpstr>
      <vt:lpstr>Austin</vt:lpstr>
      <vt:lpstr>1_Austin</vt:lpstr>
      <vt:lpstr> PROPOSAL FOR LIGHT HOUSE PROJECT OF GUJARAT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SURAT MUNICIPAL CORPORATION  A DETAILED PROJECT REPORT UNDER AFFORDABLE HOUSING PROJECT (AHP) FOR  ECONOMICALLY WEAKER SECTION (704 D.U’S) &amp;  LOW INCOME GROUP (2930 D.U’S) AT 9 LOCATIONS  IN  SURAT MUNCIPAL CORPORATION,   SURAT, GUJARAT DPR-I  MARCH -2014</dc:title>
  <dc:creator>milan</dc:creator>
  <cp:lastModifiedBy>Windows User</cp:lastModifiedBy>
  <cp:revision>363</cp:revision>
  <cp:lastPrinted>2017-06-20T07:02:38Z</cp:lastPrinted>
  <dcterms:created xsi:type="dcterms:W3CDTF">2006-08-16T00:00:00Z</dcterms:created>
  <dcterms:modified xsi:type="dcterms:W3CDTF">2019-03-01T07:41:05Z</dcterms:modified>
</cp:coreProperties>
</file>