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8" r:id="rId2"/>
    <p:sldId id="274" r:id="rId3"/>
    <p:sldId id="273" r:id="rId4"/>
    <p:sldId id="267" r:id="rId5"/>
    <p:sldId id="265" r:id="rId6"/>
    <p:sldId id="266" r:id="rId7"/>
    <p:sldId id="261" r:id="rId8"/>
    <p:sldId id="259" r:id="rId9"/>
    <p:sldId id="272" r:id="rId10"/>
    <p:sldId id="260" r:id="rId11"/>
    <p:sldId id="269" r:id="rId12"/>
    <p:sldId id="271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3" autoAdjust="0"/>
    <p:restoredTop sz="94660"/>
  </p:normalViewPr>
  <p:slideViewPr>
    <p:cSldViewPr>
      <p:cViewPr varScale="1">
        <p:scale>
          <a:sx n="66" d="100"/>
          <a:sy n="66" d="100"/>
        </p:scale>
        <p:origin x="151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5BAE2-9DA0-4C92-B04E-9EDF27B5A39F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B89A0-977E-4999-8D33-0C24B7FC94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154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719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71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6141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059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820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58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864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0641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407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89A0-977E-4999-8D33-0C24B7FC9468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521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C77C33A-2CA4-4952-A65A-12E85F507A83}" type="datetimeFigureOut">
              <a:rPr lang="en-US" smtClean="0"/>
              <a:pPr/>
              <a:t>2/28/2019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B715854-F137-4954-88C1-36433650370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0" name="Rectangle 19"/>
          <p:cNvSpPr/>
          <p:nvPr userDrawn="1"/>
        </p:nvSpPr>
        <p:spPr>
          <a:xfrm>
            <a:off x="1857356" y="-104800"/>
            <a:ext cx="7286676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GLOBAL HOUSING TECHNOLOGY CHALLENGE (GHTC) – INDIA</a:t>
            </a:r>
            <a:endParaRPr lang="en-IN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3857620" y="6500834"/>
            <a:ext cx="5286380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600" b="1" i="1" dirty="0" smtClean="0">
                <a:solidFill>
                  <a:schemeClr val="tx1"/>
                </a:solidFill>
              </a:rPr>
              <a:t>Lucknow Nagar Nigam, Lucknow, U.P.</a:t>
            </a:r>
            <a:endParaRPr lang="en-IN" sz="1600" b="1" i="1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ctrTitle"/>
          </p:nvPr>
        </p:nvSpPr>
        <p:spPr>
          <a:xfrm>
            <a:off x="614394" y="3143248"/>
            <a:ext cx="8458200" cy="514350"/>
          </a:xfrm>
        </p:spPr>
        <p:txBody>
          <a:bodyPr>
            <a:normAutofit/>
          </a:bodyPr>
          <a:lstStyle/>
          <a:p>
            <a:pPr algn="r"/>
            <a:r>
              <a:rPr lang="en-IN" sz="2400" b="1" dirty="0" smtClean="0"/>
              <a:t>Global Housing Technology Challenge (GHTC) – India</a:t>
            </a:r>
            <a:endParaRPr lang="en-IN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491880" y="6309320"/>
            <a:ext cx="5561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N" sz="2800" b="1" i="1" spc="1200" dirty="0" smtClean="0"/>
              <a:t>UTTAR PRADESH</a:t>
            </a:r>
            <a:endParaRPr lang="en-IN" sz="2800" b="1" i="1" spc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94393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i="1" dirty="0" smtClean="0">
                <a:solidFill>
                  <a:schemeClr val="tx1"/>
                </a:solidFill>
              </a:rPr>
              <a:t>Public transport facilities with respect to the proposed site</a:t>
            </a:r>
            <a:endParaRPr lang="en-IN" sz="1600" b="1" i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71621" y="907580"/>
            <a:ext cx="9515621" cy="5572164"/>
            <a:chOff x="-371621" y="907580"/>
            <a:chExt cx="9515621" cy="557216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/>
            <a:srcRect l="7686" t="9765" r="22035" b="14062"/>
            <a:stretch>
              <a:fillRect/>
            </a:stretch>
          </p:blipFill>
          <p:spPr bwMode="auto">
            <a:xfrm>
              <a:off x="0" y="907580"/>
              <a:ext cx="9144000" cy="557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2"/>
            <p:cNvGrpSpPr/>
            <p:nvPr/>
          </p:nvGrpSpPr>
          <p:grpSpPr>
            <a:xfrm>
              <a:off x="857224" y="3836538"/>
              <a:ext cx="3470482" cy="1958782"/>
              <a:chOff x="857224" y="3836538"/>
              <a:chExt cx="3470482" cy="195878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143372" y="3836538"/>
                <a:ext cx="184334" cy="18433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9" name="Elbow Connector 8"/>
              <p:cNvCxnSpPr>
                <a:endCxn id="7" idx="2"/>
              </p:cNvCxnSpPr>
              <p:nvPr/>
            </p:nvCxnSpPr>
            <p:spPr>
              <a:xfrm flipV="1">
                <a:off x="2000232" y="3928705"/>
                <a:ext cx="2143140" cy="162234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857224" y="5295278"/>
                <a:ext cx="2143140" cy="5000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200" b="1" dirty="0" smtClean="0">
                    <a:solidFill>
                      <a:schemeClr val="tx1"/>
                    </a:solidFill>
                  </a:rPr>
                  <a:t>Proposed Site for</a:t>
                </a:r>
              </a:p>
              <a:p>
                <a:pPr algn="ctr"/>
                <a:r>
                  <a:rPr lang="en-IN" sz="1200" b="1" dirty="0" smtClean="0">
                    <a:solidFill>
                      <a:schemeClr val="tx1"/>
                    </a:solidFill>
                  </a:rPr>
                  <a:t>Light House Project</a:t>
                </a:r>
                <a:endParaRPr lang="en-IN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-371621" y="909860"/>
              <a:ext cx="8515521" cy="5544958"/>
              <a:chOff x="-371621" y="909860"/>
              <a:chExt cx="8515521" cy="5544958"/>
            </a:xfrm>
          </p:grpSpPr>
          <p:sp>
            <p:nvSpPr>
              <p:cNvPr id="13" name="Rectangle 12"/>
              <p:cNvSpPr/>
              <p:nvPr/>
            </p:nvSpPr>
            <p:spPr>
              <a:xfrm rot="18163014">
                <a:off x="2383099" y="4061645"/>
                <a:ext cx="4643470" cy="142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800" b="1" spc="300" dirty="0" smtClean="0">
                    <a:solidFill>
                      <a:srgbClr val="0070C0"/>
                    </a:solidFill>
                    <a:latin typeface="Calibri" pitchFamily="34" charset="0"/>
                  </a:rPr>
                  <a:t>LUCKNOW – KANPUR ROAD</a:t>
                </a:r>
                <a:endParaRPr lang="en-IN" sz="800" b="1" spc="300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724547">
                <a:off x="4014318" y="3675906"/>
                <a:ext cx="846071" cy="1593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7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AMAUSI STATION ROAD</a:t>
                </a:r>
                <a:endParaRPr lang="en-IN" sz="7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9519758">
                <a:off x="-371621" y="4171556"/>
                <a:ext cx="4643470" cy="142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800" b="1" spc="600" dirty="0" smtClean="0">
                    <a:solidFill>
                      <a:srgbClr val="0070C0"/>
                    </a:solidFill>
                    <a:latin typeface="Calibri" pitchFamily="34" charset="0"/>
                  </a:rPr>
                  <a:t>RAILWAY LINE</a:t>
                </a:r>
                <a:endParaRPr lang="en-IN" sz="800" b="1" spc="600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9519758">
                <a:off x="3719982" y="2556021"/>
                <a:ext cx="1073356" cy="3534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AMAUSI RAILWAY STATION</a:t>
                </a:r>
                <a:endParaRPr lang="en-IN" sz="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00910" y="909860"/>
                <a:ext cx="1842990" cy="142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100" b="1" dirty="0" smtClean="0">
                    <a:solidFill>
                      <a:schemeClr val="tx1"/>
                    </a:solidFill>
                    <a:latin typeface="Calibri" pitchFamily="34" charset="0"/>
                  </a:rPr>
                  <a:t>CHARBAGH RAILWAY STATION</a:t>
                </a:r>
                <a:endParaRPr lang="en-IN" sz="1100" b="1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8121017">
                <a:off x="4786547" y="3957709"/>
                <a:ext cx="1060180" cy="5000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9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CHAUDHARY CHARAN SINGH INTERNATIONAL AIRPORT</a:t>
                </a:r>
                <a:endParaRPr lang="en-IN" sz="9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6672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Survey Map (Site A)</a:t>
            </a:r>
            <a:endParaRPr lang="en-IN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424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i="1" dirty="0">
                <a:solidFill>
                  <a:schemeClr val="tx1"/>
                </a:solidFill>
              </a:rPr>
              <a:t>Area </a:t>
            </a:r>
            <a:r>
              <a:rPr lang="en-IN" i="1" dirty="0" smtClean="0">
                <a:solidFill>
                  <a:schemeClr val="tx1"/>
                </a:solidFill>
              </a:rPr>
              <a:t>: 0.37 ha</a:t>
            </a:r>
            <a:endParaRPr lang="en-IN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99732" y="-709258"/>
            <a:ext cx="5452040" cy="903649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6200000">
            <a:off x="1065758" y="6029391"/>
            <a:ext cx="290748" cy="288032"/>
          </a:xfrm>
          <a:prstGeom prst="rightArrow">
            <a:avLst>
              <a:gd name="adj1" fmla="val 31325"/>
              <a:gd name="adj2" fmla="val 65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608" y="5805264"/>
            <a:ext cx="239095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i="1" dirty="0">
                <a:solidFill>
                  <a:schemeClr val="tx1"/>
                </a:solidFill>
              </a:rPr>
              <a:t>N</a:t>
            </a:r>
            <a:endParaRPr lang="en-IN" sz="1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83317" y="762424"/>
            <a:ext cx="6379448" cy="5834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6672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Survey Map (Site B)</a:t>
            </a:r>
            <a:endParaRPr lang="en-IN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4880" y="5229200"/>
            <a:ext cx="2169120" cy="1154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i="1" dirty="0" smtClean="0">
                <a:solidFill>
                  <a:schemeClr val="tx1"/>
                </a:solidFill>
              </a:rPr>
              <a:t>Area Site (A) : 0.37 ha</a:t>
            </a:r>
          </a:p>
          <a:p>
            <a:r>
              <a:rPr lang="en-IN" sz="1400" i="1" dirty="0" smtClean="0">
                <a:solidFill>
                  <a:schemeClr val="tx1"/>
                </a:solidFill>
              </a:rPr>
              <a:t>Area Site (B) : 1.896 ha</a:t>
            </a:r>
          </a:p>
          <a:p>
            <a:endParaRPr lang="en-IN" sz="1400" b="1" i="1" dirty="0">
              <a:solidFill>
                <a:schemeClr val="tx1"/>
              </a:solidFill>
            </a:endParaRPr>
          </a:p>
          <a:p>
            <a:r>
              <a:rPr lang="en-IN" sz="1400" b="1" i="1" dirty="0" smtClean="0">
                <a:solidFill>
                  <a:schemeClr val="tx1"/>
                </a:solidFill>
              </a:rPr>
              <a:t>Total Area : 2.266 ha</a:t>
            </a:r>
            <a:endParaRPr lang="en-IN" sz="1400" b="1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62424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i="1" dirty="0">
                <a:solidFill>
                  <a:schemeClr val="tx1"/>
                </a:solidFill>
              </a:rPr>
              <a:t>Area </a:t>
            </a:r>
            <a:r>
              <a:rPr lang="en-IN" i="1" dirty="0" smtClean="0">
                <a:solidFill>
                  <a:schemeClr val="tx1"/>
                </a:solidFill>
              </a:rPr>
              <a:t>: </a:t>
            </a:r>
            <a:r>
              <a:rPr lang="en-IN" i="1" dirty="0">
                <a:solidFill>
                  <a:schemeClr val="tx1"/>
                </a:solidFill>
              </a:rPr>
              <a:t>1.896 ha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6373560" y="5878632"/>
            <a:ext cx="290748" cy="288032"/>
          </a:xfrm>
          <a:prstGeom prst="rightArrow">
            <a:avLst>
              <a:gd name="adj1" fmla="val 31325"/>
              <a:gd name="adj2" fmla="val 65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1410" y="5654505"/>
            <a:ext cx="239095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i="1" dirty="0">
                <a:solidFill>
                  <a:schemeClr val="tx1"/>
                </a:solidFill>
              </a:rPr>
              <a:t>N</a:t>
            </a:r>
            <a:endParaRPr lang="en-IN" sz="1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980728"/>
            <a:ext cx="3803915" cy="2852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6672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Site Pics</a:t>
            </a:r>
            <a:endParaRPr lang="en-IN" b="1" i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" y="3951385"/>
            <a:ext cx="9144001" cy="2252634"/>
            <a:chOff x="-828600" y="3645024"/>
            <a:chExt cx="11580779" cy="28529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3645024"/>
              <a:ext cx="3803915" cy="2852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3645024"/>
              <a:ext cx="3803915" cy="28529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8600" y="3645024"/>
              <a:ext cx="3803915" cy="28529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3804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DE1A8B4-2530-4301-A1F5-D36599C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8B9CAAF-59C2-4A10-8067-A6A52700209A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387B377C-AD2C-475A-B1A8-F3C71799B81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12139824"/>
              </p:ext>
            </p:extLst>
          </p:nvPr>
        </p:nvGraphicFramePr>
        <p:xfrm>
          <a:off x="0" y="1600200"/>
          <a:ext cx="9144000" cy="458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332">
                  <a:extLst>
                    <a:ext uri="{9D8B030D-6E8A-4147-A177-3AD203B41FA5}">
                      <a16:colId xmlns="" xmlns:a16="http://schemas.microsoft.com/office/drawing/2014/main" val="1952891674"/>
                    </a:ext>
                  </a:extLst>
                </a:gridCol>
                <a:gridCol w="1146351">
                  <a:extLst>
                    <a:ext uri="{9D8B030D-6E8A-4147-A177-3AD203B41FA5}">
                      <a16:colId xmlns="" xmlns:a16="http://schemas.microsoft.com/office/drawing/2014/main" val="3023583698"/>
                    </a:ext>
                  </a:extLst>
                </a:gridCol>
                <a:gridCol w="1237625">
                  <a:extLst>
                    <a:ext uri="{9D8B030D-6E8A-4147-A177-3AD203B41FA5}">
                      <a16:colId xmlns="" xmlns:a16="http://schemas.microsoft.com/office/drawing/2014/main" val="3835663167"/>
                    </a:ext>
                  </a:extLst>
                </a:gridCol>
                <a:gridCol w="1100395">
                  <a:extLst>
                    <a:ext uri="{9D8B030D-6E8A-4147-A177-3AD203B41FA5}">
                      <a16:colId xmlns="" xmlns:a16="http://schemas.microsoft.com/office/drawing/2014/main" val="3503197201"/>
                    </a:ext>
                  </a:extLst>
                </a:gridCol>
                <a:gridCol w="1143160">
                  <a:extLst>
                    <a:ext uri="{9D8B030D-6E8A-4147-A177-3AD203B41FA5}">
                      <a16:colId xmlns="" xmlns:a16="http://schemas.microsoft.com/office/drawing/2014/main" val="2963202840"/>
                    </a:ext>
                  </a:extLst>
                </a:gridCol>
                <a:gridCol w="1143160">
                  <a:extLst>
                    <a:ext uri="{9D8B030D-6E8A-4147-A177-3AD203B41FA5}">
                      <a16:colId xmlns="" xmlns:a16="http://schemas.microsoft.com/office/drawing/2014/main" val="3909729772"/>
                    </a:ext>
                  </a:extLst>
                </a:gridCol>
                <a:gridCol w="1019972">
                  <a:extLst>
                    <a:ext uri="{9D8B030D-6E8A-4147-A177-3AD203B41FA5}">
                      <a16:colId xmlns="" xmlns:a16="http://schemas.microsoft.com/office/drawing/2014/main" val="1824158321"/>
                    </a:ext>
                  </a:extLst>
                </a:gridCol>
                <a:gridCol w="1334005">
                  <a:extLst>
                    <a:ext uri="{9D8B030D-6E8A-4147-A177-3AD203B41FA5}">
                      <a16:colId xmlns="" xmlns:a16="http://schemas.microsoft.com/office/drawing/2014/main" val="3916750154"/>
                    </a:ext>
                  </a:extLst>
                </a:gridCol>
              </a:tblGrid>
              <a:tr h="63974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Verticals</a:t>
                      </a:r>
                      <a:endParaRPr lang="en-IN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Houses Approved</a:t>
                      </a:r>
                      <a:endParaRPr lang="en-IN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Grounding /Work order Issued</a:t>
                      </a:r>
                      <a:endParaRPr lang="en-IN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Grounded/In Progress</a:t>
                      </a:r>
                      <a:endParaRPr lang="en-IN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Completed</a:t>
                      </a:r>
                      <a:endParaRPr lang="en-IN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extLst>
                  <a:ext uri="{0D108BD9-81ED-4DB2-BD59-A6C34878D82A}">
                    <a16:rowId xmlns="" xmlns:a16="http://schemas.microsoft.com/office/drawing/2014/main" val="539328562"/>
                  </a:ext>
                </a:extLst>
              </a:tr>
              <a:tr h="6367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Foundation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Lintel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Roof Casted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Total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236118"/>
                  </a:ext>
                </a:extLst>
              </a:tr>
              <a:tr h="549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AHP</a:t>
                      </a:r>
                      <a:endParaRPr lang="en-IN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1,29,849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26,256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14,065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4,559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18,624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110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extLst>
                  <a:ext uri="{0D108BD9-81ED-4DB2-BD59-A6C34878D82A}">
                    <a16:rowId xmlns="" xmlns:a16="http://schemas.microsoft.com/office/drawing/2014/main" val="2906378393"/>
                  </a:ext>
                </a:extLst>
              </a:tr>
              <a:tr h="75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BLC</a:t>
                      </a:r>
                      <a:endParaRPr lang="en-IN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9,77,057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3,16,813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1,76,688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23,945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37,781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2,38,414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78,399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extLst>
                  <a:ext uri="{0D108BD9-81ED-4DB2-BD59-A6C34878D82A}">
                    <a16:rowId xmlns="" xmlns:a16="http://schemas.microsoft.com/office/drawing/2014/main" val="3210509062"/>
                  </a:ext>
                </a:extLst>
              </a:tr>
              <a:tr h="1014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Total</a:t>
                      </a:r>
                      <a:endParaRPr lang="en-IN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11,06,906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3,43,069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1,90,753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23,945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42,340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2,57,038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78,509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21" marR="8721" marT="8721" marB="0" anchor="ctr"/>
                </a:tc>
                <a:extLst>
                  <a:ext uri="{0D108BD9-81ED-4DB2-BD59-A6C34878D82A}">
                    <a16:rowId xmlns="" xmlns:a16="http://schemas.microsoft.com/office/drawing/2014/main" val="1099645518"/>
                  </a:ext>
                </a:extLst>
              </a:tr>
              <a:tr h="895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CLSS</a:t>
                      </a:r>
                      <a:endParaRPr lang="en-IN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Till 28.02.2019, upfront subsidy of Rs 483.28 Cr. released to 23,102 beneficiaries.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20" marR="83720" marT="41860" marB="4186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223601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FC77264D-545E-4B17-BDB3-31ECD8268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8579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Pradhan Mantri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Awas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Yojana (Urban)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Physical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Progress_Uttar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Pradesh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4664"/>
            <a:ext cx="742952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PMAY (U) Progress in UP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2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8754CEF-B659-400A-AB4A-FC912CC6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8B9CAAF-59C2-4A10-8067-A6A52700209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9A0091D9-2A7D-4461-82CE-615D1943CF6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3219587"/>
              </p:ext>
            </p:extLst>
          </p:nvPr>
        </p:nvGraphicFramePr>
        <p:xfrm>
          <a:off x="76199" y="1992314"/>
          <a:ext cx="8991600" cy="4294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419">
                  <a:extLst>
                    <a:ext uri="{9D8B030D-6E8A-4147-A177-3AD203B41FA5}">
                      <a16:colId xmlns="" xmlns:a16="http://schemas.microsoft.com/office/drawing/2014/main" val="1543729473"/>
                    </a:ext>
                  </a:extLst>
                </a:gridCol>
                <a:gridCol w="1376108">
                  <a:extLst>
                    <a:ext uri="{9D8B030D-6E8A-4147-A177-3AD203B41FA5}">
                      <a16:colId xmlns="" xmlns:a16="http://schemas.microsoft.com/office/drawing/2014/main" val="1978606900"/>
                    </a:ext>
                  </a:extLst>
                </a:gridCol>
                <a:gridCol w="1181658">
                  <a:extLst>
                    <a:ext uri="{9D8B030D-6E8A-4147-A177-3AD203B41FA5}">
                      <a16:colId xmlns="" xmlns:a16="http://schemas.microsoft.com/office/drawing/2014/main" val="3583712157"/>
                    </a:ext>
                  </a:extLst>
                </a:gridCol>
                <a:gridCol w="1097054">
                  <a:extLst>
                    <a:ext uri="{9D8B030D-6E8A-4147-A177-3AD203B41FA5}">
                      <a16:colId xmlns="" xmlns:a16="http://schemas.microsoft.com/office/drawing/2014/main" val="212890203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4028143877"/>
                    </a:ext>
                  </a:extLst>
                </a:gridCol>
                <a:gridCol w="1206707">
                  <a:extLst>
                    <a:ext uri="{9D8B030D-6E8A-4147-A177-3AD203B41FA5}">
                      <a16:colId xmlns="" xmlns:a16="http://schemas.microsoft.com/office/drawing/2014/main" val="16044301"/>
                    </a:ext>
                  </a:extLst>
                </a:gridCol>
                <a:gridCol w="1860332">
                  <a:extLst>
                    <a:ext uri="{9D8B030D-6E8A-4147-A177-3AD203B41FA5}">
                      <a16:colId xmlns="" xmlns:a16="http://schemas.microsoft.com/office/drawing/2014/main" val="2459296633"/>
                    </a:ext>
                  </a:extLst>
                </a:gridCol>
              </a:tblGrid>
              <a:tr h="6953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Verticals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Houses Approved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Houses Grounded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Houses Completed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Fund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Received</a:t>
                      </a:r>
                    </a:p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(in </a:t>
                      </a:r>
                      <a:r>
                        <a:rPr lang="en-US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Lakhs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Fund 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Disbursed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(In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Lakhs)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2888944"/>
                  </a:ext>
                </a:extLst>
              </a:tr>
              <a:tr h="68726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Central</a:t>
                      </a:r>
                    </a:p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Share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State</a:t>
                      </a:r>
                    </a:p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Share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512551"/>
                  </a:ext>
                </a:extLst>
              </a:tr>
              <a:tr h="970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AHP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1,29,849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26,256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           16,482.00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10,988.00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    25,598.00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3143453"/>
                  </a:ext>
                </a:extLst>
              </a:tr>
              <a:tr h="970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BLC 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9,77,057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3,16,813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78,399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       3,50,999.00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     1,28,575.00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 3,49,330.00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90842629"/>
                  </a:ext>
                </a:extLst>
              </a:tr>
              <a:tr h="970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11,06,906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3,43,069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78,509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       3,67,481.00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     1,39,563.00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 3,74,928.00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6109255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="" xmlns:a16="http://schemas.microsoft.com/office/drawing/2014/main" id="{81F79231-2E03-4CB2-B975-4F3F8579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2002"/>
            <a:ext cx="8229600" cy="1066800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en-US" alt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Pradhan Mantri </a:t>
            </a:r>
            <a:r>
              <a:rPr lang="en-US" alt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Awas</a:t>
            </a:r>
            <a:r>
              <a:rPr lang="en-US" alt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Yojana (Urban)</a:t>
            </a:r>
            <a:r>
              <a:rPr lang="en-US" altLang="en-US" sz="2400" dirty="0">
                <a:solidFill>
                  <a:schemeClr val="tx1"/>
                </a:solidFill>
              </a:rPr>
              <a:t/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Financial </a:t>
            </a:r>
            <a:r>
              <a:rPr lang="en-US" alt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Progress_Uttar</a:t>
            </a:r>
            <a:r>
              <a:rPr lang="en-US" alt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Pradesh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404664"/>
            <a:ext cx="742952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PMAY (U) Progress in UP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ctrTitle"/>
          </p:nvPr>
        </p:nvSpPr>
        <p:spPr>
          <a:xfrm>
            <a:off x="614394" y="3143248"/>
            <a:ext cx="8458200" cy="514350"/>
          </a:xfrm>
        </p:spPr>
        <p:txBody>
          <a:bodyPr>
            <a:normAutofit/>
          </a:bodyPr>
          <a:lstStyle/>
          <a:p>
            <a:pPr algn="r"/>
            <a:r>
              <a:rPr lang="en-IN" sz="2400" b="1" dirty="0" smtClean="0"/>
              <a:t>Global Housing Technology Challenge (GHTC) – India</a:t>
            </a:r>
            <a:endParaRPr lang="en-IN" sz="2400" b="1" dirty="0"/>
          </a:p>
        </p:txBody>
      </p:sp>
      <p:sp>
        <p:nvSpPr>
          <p:cNvPr id="31" name="Subtitle 30"/>
          <p:cNvSpPr>
            <a:spLocks noGrp="1"/>
          </p:cNvSpPr>
          <p:nvPr>
            <p:ph type="subTitle" idx="1"/>
          </p:nvPr>
        </p:nvSpPr>
        <p:spPr>
          <a:xfrm>
            <a:off x="0" y="3899938"/>
            <a:ext cx="5410200" cy="386318"/>
          </a:xfrm>
        </p:spPr>
        <p:txBody>
          <a:bodyPr>
            <a:noAutofit/>
          </a:bodyPr>
          <a:lstStyle/>
          <a:p>
            <a:r>
              <a:rPr lang="en-IN" sz="2200" dirty="0" smtClean="0"/>
              <a:t>Proposal for Lighthouse Project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0866" y="6427137"/>
            <a:ext cx="51331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N" sz="2200" b="1" i="1" dirty="0" smtClean="0"/>
              <a:t>Lucknow Nagar Nigam, Lucknow</a:t>
            </a:r>
            <a:endParaRPr lang="en-IN" sz="2200" b="1" i="1" dirty="0"/>
          </a:p>
        </p:txBody>
      </p:sp>
    </p:spTree>
    <p:extLst>
      <p:ext uri="{BB962C8B-B14F-4D97-AF65-F5344CB8AC3E}">
        <p14:creationId xmlns:p14="http://schemas.microsoft.com/office/powerpoint/2010/main" val="39490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6714" y="909280"/>
            <a:ext cx="4693804" cy="49486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95" y="332656"/>
            <a:ext cx="742952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i="1" dirty="0" smtClean="0">
                <a:solidFill>
                  <a:schemeClr val="tx1"/>
                </a:solidFill>
              </a:rPr>
              <a:t>Location Map</a:t>
            </a:r>
            <a:endParaRPr lang="en-IN" sz="1600" b="1" i="1" dirty="0">
              <a:solidFill>
                <a:schemeClr val="tx1"/>
              </a:solidFill>
            </a:endParaRPr>
          </a:p>
        </p:txBody>
      </p:sp>
      <p:pic>
        <p:nvPicPr>
          <p:cNvPr id="1032" name="Picture 8" descr="Image result for lucknow 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857232"/>
            <a:ext cx="2938831" cy="31432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034" name="Picture 10" descr="https://upload.wikimedia.org/wikipedia/commons/thumb/1/1f/India_Uttar_Pradesh_districts_2012_Lucknow.svg/250px-India_Uttar_Pradesh_districts_2012_Lucknow.svg.png"/>
          <p:cNvPicPr>
            <a:picLocks noChangeAspect="1" noChangeArrowheads="1"/>
          </p:cNvPicPr>
          <p:nvPr/>
        </p:nvPicPr>
        <p:blipFill>
          <a:blip r:embed="rId5"/>
          <a:srcRect r="3070"/>
          <a:stretch>
            <a:fillRect/>
          </a:stretch>
        </p:blipFill>
        <p:spPr bwMode="auto">
          <a:xfrm>
            <a:off x="1571604" y="3071810"/>
            <a:ext cx="2928958" cy="313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-32" y="3929066"/>
            <a:ext cx="1500198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100" i="1" dirty="0" smtClean="0">
                <a:solidFill>
                  <a:schemeClr val="tx1"/>
                </a:solidFill>
              </a:rPr>
              <a:t>Map of India</a:t>
            </a:r>
            <a:endParaRPr lang="en-IN" sz="1100" i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43042" y="6242978"/>
            <a:ext cx="1928826" cy="14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100" i="1" dirty="0" smtClean="0">
                <a:solidFill>
                  <a:schemeClr val="tx1"/>
                </a:solidFill>
              </a:rPr>
              <a:t>Map of Uttar Pradesh</a:t>
            </a:r>
            <a:endParaRPr lang="en-IN" sz="1100" i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72330" y="5857892"/>
            <a:ext cx="1928826" cy="14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100" i="1" dirty="0" smtClean="0">
                <a:solidFill>
                  <a:schemeClr val="tx1"/>
                </a:solidFill>
              </a:rPr>
              <a:t>Map of  Lucknow</a:t>
            </a:r>
            <a:endParaRPr lang="en-IN" sz="1100" i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86050" y="4929198"/>
            <a:ext cx="699982" cy="14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b="1" dirty="0" smtClean="0">
                <a:solidFill>
                  <a:srgbClr val="FF0000"/>
                </a:solidFill>
                <a:latin typeface="Calibri" pitchFamily="34" charset="0"/>
              </a:rPr>
              <a:t>Lucknow</a:t>
            </a:r>
            <a:endParaRPr lang="en-IN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70650" y="3857628"/>
            <a:ext cx="71438" cy="71438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" name="Elbow Connector 19"/>
          <p:cNvCxnSpPr>
            <a:stCxn id="21" idx="0"/>
            <a:endCxn id="19" idx="2"/>
          </p:cNvCxnSpPr>
          <p:nvPr/>
        </p:nvCxnSpPr>
        <p:spPr>
          <a:xfrm rot="5400000" flipH="1" flipV="1">
            <a:off x="5434416" y="4421592"/>
            <a:ext cx="1464479" cy="407990"/>
          </a:xfrm>
          <a:prstGeom prst="bentConnector2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76842" y="5357826"/>
            <a:ext cx="157163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b="1" dirty="0" smtClean="0">
                <a:solidFill>
                  <a:srgbClr val="0070C0"/>
                </a:solidFill>
              </a:rPr>
              <a:t>Proposed Site for</a:t>
            </a:r>
          </a:p>
          <a:p>
            <a:pPr algn="ctr"/>
            <a:r>
              <a:rPr lang="en-IN" sz="1000" b="1" dirty="0" smtClean="0">
                <a:solidFill>
                  <a:srgbClr val="0070C0"/>
                </a:solidFill>
              </a:rPr>
              <a:t>Light House Project</a:t>
            </a:r>
            <a:endParaRPr lang="en-IN" sz="1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08" y="548680"/>
            <a:ext cx="90719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IN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Site is located in Lucknow Nagar Nigam at </a:t>
            </a:r>
            <a:r>
              <a:rPr lang="en-IN" sz="2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Nadarganj</a:t>
            </a:r>
            <a:r>
              <a:rPr lang="en-IN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IN" sz="2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Amausi</a:t>
            </a:r>
            <a:r>
              <a:rPr lang="en-IN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N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I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proposed site is in two parts measuring a total of 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2.266 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ha.</a:t>
            </a:r>
          </a:p>
          <a:p>
            <a:pPr>
              <a:lnSpc>
                <a:spcPct val="200000"/>
              </a:lnSpc>
            </a:pP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Site A : 0.37 ha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Site B :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1.896 ha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Proposed site is just 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3.0 Km from Chaudhary </a:t>
            </a:r>
            <a:r>
              <a:rPr lang="en-US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Charan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Singh International Airport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0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6.9 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 from commercial </a:t>
            </a:r>
            <a:r>
              <a:rPr lang="en-US" sz="20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center.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site is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well connected to public transport and electricity distribution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Facilities of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municipal water supply and sewerage are available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close vicinity.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land is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almost plain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require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earthwork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be done.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site lies in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seismic Zone 3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have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humid sub tropical climate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land use of the proposed site is residential.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33239"/>
            <a:ext cx="7429520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Details of Light House Project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7686" t="976" r="5014" b="6250"/>
          <a:stretch>
            <a:fillRect/>
          </a:stretch>
        </p:blipFill>
        <p:spPr bwMode="auto">
          <a:xfrm>
            <a:off x="0" y="1019628"/>
            <a:ext cx="9144000" cy="546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00042"/>
            <a:ext cx="914400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i="1" dirty="0" smtClean="0">
                <a:solidFill>
                  <a:schemeClr val="tx1"/>
                </a:solidFill>
              </a:rPr>
              <a:t>Satellite Image showing Distance of Proposed site from Airport :  3.50 km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" y="500042"/>
            <a:ext cx="9144032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550" b="1" i="1" dirty="0" smtClean="0">
                <a:solidFill>
                  <a:schemeClr val="tx1"/>
                </a:solidFill>
              </a:rPr>
              <a:t>Satellite Image showing Distance of Proposed site from Commercial Centre :  6.90 km</a:t>
            </a:r>
            <a:endParaRPr lang="en-IN" sz="1550" b="1" i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8236" t="958" r="4465" b="5634"/>
          <a:stretch>
            <a:fillRect/>
          </a:stretch>
        </p:blipFill>
        <p:spPr bwMode="auto">
          <a:xfrm>
            <a:off x="0" y="1000084"/>
            <a:ext cx="91440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" y="500042"/>
            <a:ext cx="9144032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550" b="1" i="1" dirty="0" smtClean="0">
                <a:solidFill>
                  <a:schemeClr val="tx1"/>
                </a:solidFill>
              </a:rPr>
              <a:t>Satellite Image showing </a:t>
            </a:r>
            <a:endParaRPr lang="en-IN" sz="1550" b="1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00" t="5900" r="9255" b="4501"/>
          <a:stretch/>
        </p:blipFill>
        <p:spPr>
          <a:xfrm>
            <a:off x="-32" y="994624"/>
            <a:ext cx="9144032" cy="543172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143500" y="1897380"/>
            <a:ext cx="1474470" cy="2834640"/>
          </a:xfrm>
          <a:custGeom>
            <a:avLst/>
            <a:gdLst>
              <a:gd name="connsiteX0" fmla="*/ 1474470 w 1474470"/>
              <a:gd name="connsiteY0" fmla="*/ 0 h 2834640"/>
              <a:gd name="connsiteX1" fmla="*/ 982980 w 1474470"/>
              <a:gd name="connsiteY1" fmla="*/ 2834640 h 2834640"/>
              <a:gd name="connsiteX2" fmla="*/ 434340 w 1474470"/>
              <a:gd name="connsiteY2" fmla="*/ 2503170 h 2834640"/>
              <a:gd name="connsiteX3" fmla="*/ 685800 w 1474470"/>
              <a:gd name="connsiteY3" fmla="*/ 1920240 h 2834640"/>
              <a:gd name="connsiteX4" fmla="*/ 480060 w 1474470"/>
              <a:gd name="connsiteY4" fmla="*/ 1874520 h 2834640"/>
              <a:gd name="connsiteX5" fmla="*/ 617220 w 1474470"/>
              <a:gd name="connsiteY5" fmla="*/ 1165860 h 2834640"/>
              <a:gd name="connsiteX6" fmla="*/ 0 w 1474470"/>
              <a:gd name="connsiteY6" fmla="*/ 1062990 h 2834640"/>
              <a:gd name="connsiteX7" fmla="*/ 194310 w 1474470"/>
              <a:gd name="connsiteY7" fmla="*/ 171450 h 2834640"/>
              <a:gd name="connsiteX8" fmla="*/ 1474470 w 1474470"/>
              <a:gd name="connsiteY8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4470" h="2834640">
                <a:moveTo>
                  <a:pt x="1474470" y="0"/>
                </a:moveTo>
                <a:lnTo>
                  <a:pt x="982980" y="2834640"/>
                </a:lnTo>
                <a:lnTo>
                  <a:pt x="434340" y="2503170"/>
                </a:lnTo>
                <a:lnTo>
                  <a:pt x="685800" y="1920240"/>
                </a:lnTo>
                <a:lnTo>
                  <a:pt x="480060" y="1874520"/>
                </a:lnTo>
                <a:lnTo>
                  <a:pt x="617220" y="1165860"/>
                </a:lnTo>
                <a:lnTo>
                  <a:pt x="0" y="1062990"/>
                </a:lnTo>
                <a:lnTo>
                  <a:pt x="194310" y="171450"/>
                </a:lnTo>
                <a:lnTo>
                  <a:pt x="147447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80112" y="2204864"/>
            <a:ext cx="89124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550" b="1" i="1" dirty="0" smtClean="0">
                <a:solidFill>
                  <a:srgbClr val="FFFF00"/>
                </a:solidFill>
              </a:rPr>
              <a:t>SITE B</a:t>
            </a:r>
            <a:endParaRPr lang="en-IN" sz="1550" b="1" i="1" dirty="0">
              <a:solidFill>
                <a:srgbClr val="FFFF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60320" y="3497580"/>
            <a:ext cx="1417320" cy="1943100"/>
          </a:xfrm>
          <a:custGeom>
            <a:avLst/>
            <a:gdLst>
              <a:gd name="connsiteX0" fmla="*/ 114300 w 1417320"/>
              <a:gd name="connsiteY0" fmla="*/ 0 h 1943100"/>
              <a:gd name="connsiteX1" fmla="*/ 1062990 w 1417320"/>
              <a:gd name="connsiteY1" fmla="*/ 514350 h 1943100"/>
              <a:gd name="connsiteX2" fmla="*/ 994410 w 1417320"/>
              <a:gd name="connsiteY2" fmla="*/ 868680 h 1943100"/>
              <a:gd name="connsiteX3" fmla="*/ 1417320 w 1417320"/>
              <a:gd name="connsiteY3" fmla="*/ 1097280 h 1943100"/>
              <a:gd name="connsiteX4" fmla="*/ 1143000 w 1417320"/>
              <a:gd name="connsiteY4" fmla="*/ 1943100 h 1943100"/>
              <a:gd name="connsiteX5" fmla="*/ 708660 w 1417320"/>
              <a:gd name="connsiteY5" fmla="*/ 1211580 h 1943100"/>
              <a:gd name="connsiteX6" fmla="*/ 0 w 1417320"/>
              <a:gd name="connsiteY6" fmla="*/ 308610 h 1943100"/>
              <a:gd name="connsiteX7" fmla="*/ 114300 w 1417320"/>
              <a:gd name="connsiteY7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320" h="1943100">
                <a:moveTo>
                  <a:pt x="114300" y="0"/>
                </a:moveTo>
                <a:lnTo>
                  <a:pt x="1062990" y="514350"/>
                </a:lnTo>
                <a:lnTo>
                  <a:pt x="994410" y="868680"/>
                </a:lnTo>
                <a:lnTo>
                  <a:pt x="1417320" y="1097280"/>
                </a:lnTo>
                <a:lnTo>
                  <a:pt x="1143000" y="1943100"/>
                </a:lnTo>
                <a:lnTo>
                  <a:pt x="708660" y="1211580"/>
                </a:lnTo>
                <a:lnTo>
                  <a:pt x="0" y="308610"/>
                </a:lnTo>
                <a:lnTo>
                  <a:pt x="1143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05243">
            <a:off x="2607360" y="3710484"/>
            <a:ext cx="891240" cy="50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550" b="1" i="1" dirty="0" smtClean="0">
                <a:solidFill>
                  <a:srgbClr val="FFFF00"/>
                </a:solidFill>
              </a:rPr>
              <a:t>SITE A</a:t>
            </a:r>
            <a:endParaRPr lang="en-IN" sz="155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294</TotalTime>
  <Words>342</Words>
  <Application>Microsoft Office PowerPoint</Application>
  <PresentationFormat>On-screen Show (4:3)</PresentationFormat>
  <Paragraphs>132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Georgia</vt:lpstr>
      <vt:lpstr>Times New Roman</vt:lpstr>
      <vt:lpstr>Trebuchet MS</vt:lpstr>
      <vt:lpstr>Wingdings</vt:lpstr>
      <vt:lpstr>Wingdings 2</vt:lpstr>
      <vt:lpstr>Urban</vt:lpstr>
      <vt:lpstr>Global Housing Technology Challenge (GHTC) – India</vt:lpstr>
      <vt:lpstr>Pradhan Mantri Awas Yojana (Urban) Physical Progress_Uttar Pradesh</vt:lpstr>
      <vt:lpstr>Pradhan Mantri Awas Yojana (Urban) Financial Progress_Uttar Pradesh</vt:lpstr>
      <vt:lpstr>Global Housing Technology Challenge (GHTC) –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Samiya</dc:creator>
  <cp:lastModifiedBy>Khatibullah Sheikh</cp:lastModifiedBy>
  <cp:revision>35</cp:revision>
  <dcterms:created xsi:type="dcterms:W3CDTF">2019-02-16T19:24:33Z</dcterms:created>
  <dcterms:modified xsi:type="dcterms:W3CDTF">2019-02-28T13:25:47Z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ppReportDate">
    <vt:lpwstr/>
  </property>
  <property fmtid="{D5CDD505-2E9C-101B-9397-08002B2CF9AE}" pid="3" name="WppReportVersion">
    <vt:lpwstr>Version 1.0</vt:lpwstr>
  </property>
  <property fmtid="{D5CDD505-2E9C-101B-9397-08002B2CF9AE}" pid="4" name="WppReportDraft">
    <vt:lpwstr>(Draft)</vt:lpwstr>
  </property>
  <property fmtid="{D5CDD505-2E9C-101B-9397-08002B2CF9AE}" pid="5" name="WppReportCurrencySymbol">
    <vt:lpwstr>₹</vt:lpwstr>
  </property>
  <property fmtid="{D5CDD505-2E9C-101B-9397-08002B2CF9AE}" pid="6" name="WppReportDashboardTitleText">
    <vt:lpwstr>Dashboard</vt:lpwstr>
  </property>
  <property fmtid="{D5CDD505-2E9C-101B-9397-08002B2CF9AE}" pid="7" name="WppReportShortPageNumberFormat">
    <vt:lpwstr>Page &lt;#&gt;</vt:lpwstr>
  </property>
  <property fmtid="{D5CDD505-2E9C-101B-9397-08002B2CF9AE}" pid="8" name="WppReportLongPageNumberFormat">
    <vt:lpwstr>Page &lt;#&gt; of &lt;PageCount&gt;</vt:lpwstr>
  </property>
  <property fmtid="{D5CDD505-2E9C-101B-9397-08002B2CF9AE}" pid="9" name="WppReportTocTitleText">
    <vt:lpwstr>Table of contents</vt:lpwstr>
  </property>
  <property fmtid="{D5CDD505-2E9C-101B-9397-08002B2CF9AE}" pid="10" name="WppReportIsTocUpdateRecommended">
    <vt:bool>true</vt:bool>
  </property>
  <property fmtid="{D5CDD505-2E9C-101B-9397-08002B2CF9AE}" pid="11" name="WppReportPropertiesLastWrittenToDocument">
    <vt:filetime>2019-02-28T07:54:20Z</vt:filetime>
  </property>
</Properties>
</file>