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2" r:id="rId3"/>
    <p:sldId id="278" r:id="rId4"/>
    <p:sldId id="281" r:id="rId5"/>
    <p:sldId id="294" r:id="rId6"/>
    <p:sldId id="284" r:id="rId7"/>
    <p:sldId id="286" r:id="rId8"/>
    <p:sldId id="287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D8E7"/>
    <a:srgbClr val="D0CECE"/>
    <a:srgbClr val="D7DF21"/>
    <a:srgbClr val="FFCB05"/>
    <a:srgbClr val="FFFFFF"/>
    <a:srgbClr val="6C6E6A"/>
    <a:srgbClr val="394546"/>
    <a:srgbClr val="3E474A"/>
    <a:srgbClr val="5A5B56"/>
    <a:srgbClr val="626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7073F-33B8-4142-B428-C6DCACD63415}" type="datetimeFigureOut">
              <a:rPr lang="en-IN" smtClean="0"/>
              <a:t>28-02-2019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1EA92-A272-4A58-A0BF-E2EC1313396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72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E1EA92-A272-4A58-A0BF-E2EC13133965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981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3B1A8B-9CC1-4EBC-B93D-C2DC7A918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FD7684-DB47-4AF9-9FF5-BC75946DC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77A357-1E7D-4E3B-A9D4-03477600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6BD3-BC11-45BF-B424-4FC014F2E596}" type="datetimeFigureOut">
              <a:rPr lang="en-IN" smtClean="0"/>
              <a:t>28-02-2019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A4F67F-952C-4067-8EEB-DD34DA5B3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97DF92-A4B7-4485-9C9F-96685FE2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464-697A-43E9-A187-F9234833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1410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585585-3AD3-460A-8FB7-5A864FA0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D9BF9DA-2E8C-4D26-8BEE-1EAC6D4D0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38D1FE-808C-4A87-8671-626909F0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6BD3-BC11-45BF-B424-4FC014F2E596}" type="datetimeFigureOut">
              <a:rPr lang="en-IN" smtClean="0"/>
              <a:t>28-02-2019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C0B395-97EC-4F5D-83ED-4507C37B1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0079A1-8823-4E5E-93CD-DBDCF0C1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464-697A-43E9-A187-F9234833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1034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56F4552-48C7-40A3-95D5-285ED87F1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E71313-24F1-43DC-85A6-BF20F41D8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6FF11A-15BF-4F35-93FD-2278F6CB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6BD3-BC11-45BF-B424-4FC014F2E596}" type="datetimeFigureOut">
              <a:rPr lang="en-IN" smtClean="0"/>
              <a:t>28-02-2019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788ACC-24F3-43B5-9E67-66617E3A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AAD958F-84DE-4ACC-9DF9-8F35E7B2A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464-697A-43E9-A187-F9234833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256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736625-5239-4D59-B5EB-4EEA99418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7ADE97-D760-4996-9571-125AE671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72DC43-6BD7-4A59-BD9A-777E0B45F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6BD3-BC11-45BF-B424-4FC014F2E596}" type="datetimeFigureOut">
              <a:rPr lang="en-IN" smtClean="0"/>
              <a:t>28-02-2019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57B4DB-C0E6-47BA-BB43-3A08C7D3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58D2B8-1572-4DF7-B9EB-6D17C2021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464-697A-43E9-A187-F9234833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643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91EFAA-6654-4390-848D-580167B9A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700BFA-3655-4187-8C7C-C85BE55AF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B9B1CF-9B90-4127-9993-DE18C157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6BD3-BC11-45BF-B424-4FC014F2E596}" type="datetimeFigureOut">
              <a:rPr lang="en-IN" smtClean="0"/>
              <a:t>28-02-2019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F87C2E-5122-40A8-BDE3-563D4DBB5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AF7648-27A3-47F9-950A-7AF6BF9A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464-697A-43E9-A187-F9234833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5768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FDF91F-22A1-4621-AE33-A1FC895C0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6A4365-9ABE-431F-BFCF-AE2C58038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92EBC31-7AD8-4AF0-B1DD-AB3CF6C0B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191873-FE03-48F8-A12B-6B3AE588C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6BD3-BC11-45BF-B424-4FC014F2E596}" type="datetimeFigureOut">
              <a:rPr lang="en-IN" smtClean="0"/>
              <a:t>28-02-2019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511FB26-F4EE-4D32-812D-566E37283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209FEE-3B0D-42EA-A476-5462497D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464-697A-43E9-A187-F9234833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584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924F05-5539-4FE9-8BB7-E7172412F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785DFC-7B31-4A9F-8C37-EE725937E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7A82A5B-8C37-43A4-A271-8FC8255FB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2944E57-6901-4F42-8BEC-B4FC7D455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456CAA3-179D-4B1A-965B-1CADA7EA15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30EAA4-4B7E-4030-82BB-A1EF5C052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6BD3-BC11-45BF-B424-4FC014F2E596}" type="datetimeFigureOut">
              <a:rPr lang="en-IN" smtClean="0"/>
              <a:t>28-02-2019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8477078-1B8B-4916-9078-33CBCF1A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9226DAB-00FC-4181-B5BA-598F505A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464-697A-43E9-A187-F9234833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468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EA078C-7DCD-46DD-BD34-6F87D675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D5000C4-178D-4C3B-A1A1-6AD567692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6BD3-BC11-45BF-B424-4FC014F2E596}" type="datetimeFigureOut">
              <a:rPr lang="en-IN" smtClean="0"/>
              <a:t>28-02-2019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C5EBC9A-F300-4CDA-AF32-98CF5E8B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440900E-4AC0-453E-AA09-EC46C008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464-697A-43E9-A187-F9234833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805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C53C88-A49A-4177-8205-A215BF8D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6BD3-BC11-45BF-B424-4FC014F2E596}" type="datetimeFigureOut">
              <a:rPr lang="en-IN" smtClean="0"/>
              <a:t>28-02-2019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14290C6-3C5E-40CE-84CD-5491521F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20BADC-FBDC-4D22-9920-A7A59CC9B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464-697A-43E9-A187-F9234833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234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4022D8-3CD6-4B0B-ABD1-3305BC48E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9C26A1-433C-46E2-9B14-EC52490320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B5A124D-634E-43FF-BBC3-CCBCEAA65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7AFF72-A151-4D43-993E-0AF794B69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6BD3-BC11-45BF-B424-4FC014F2E596}" type="datetimeFigureOut">
              <a:rPr lang="en-IN" smtClean="0"/>
              <a:t>28-02-2019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28B0DE-7C19-4C22-9848-8629752B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A2E6F9-3325-409C-8D10-9FCBE0C38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464-697A-43E9-A187-F9234833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8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B0943-8DD1-48AA-8D8C-BDB08E87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7ADD546-18CA-4B77-B54C-6D006FD4B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3E94BF8-8880-46A9-A831-9EDFC26E4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38BAB8-0BA9-4225-9D45-D6BD2A402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6BD3-BC11-45BF-B424-4FC014F2E596}" type="datetimeFigureOut">
              <a:rPr lang="en-IN" smtClean="0"/>
              <a:t>28-02-2019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2C464B-A65D-48E5-8F19-B7EB5C8FD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E1737F-5067-468E-8FF5-25E61403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69464-697A-43E9-A187-F9234833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883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63E135-14C9-42D9-BFC4-0F1FD10B0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67C0E4-43A4-44B3-931A-7AEAAFFF7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7EB7B6-296F-48DB-BA7A-9275A6D28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6BD3-BC11-45BF-B424-4FC014F2E596}" type="datetimeFigureOut">
              <a:rPr lang="en-IN" smtClean="0"/>
              <a:t>28-02-2019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59C6A5-673F-4010-B12D-6CACB6BBF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5A9801D-AE82-49FA-AE44-BD11A4858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69464-697A-43E9-A187-F923483322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1265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0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E2D2B8-2C26-4C0D-8A81-403E1DD89A6B}"/>
              </a:ext>
            </a:extLst>
          </p:cNvPr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rgbClr val="D7DF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2A2CDD-60C8-49A0-9898-9C1735F89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0"/>
            <a:ext cx="6106126" cy="6858000"/>
          </a:xfrm>
          <a:prstGeom prst="rect">
            <a:avLst/>
          </a:prstGeom>
        </p:spPr>
      </p:pic>
      <p:pic>
        <p:nvPicPr>
          <p:cNvPr id="307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93" y="5986895"/>
            <a:ext cx="767815" cy="84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itle 1"/>
          <p:cNvSpPr txBox="1">
            <a:spLocks/>
          </p:cNvSpPr>
          <p:nvPr/>
        </p:nvSpPr>
        <p:spPr bwMode="auto">
          <a:xfrm>
            <a:off x="1143000" y="5986895"/>
            <a:ext cx="4876799" cy="87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6C6E6A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URBAN DEVELOPMENT &amp; HOUSING DEPARTMENT </a:t>
            </a:r>
            <a:br>
              <a:rPr lang="en-US" altLang="en-US" sz="1600" b="1" dirty="0">
                <a:solidFill>
                  <a:srgbClr val="6C6E6A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altLang="en-US" sz="1600" b="1" dirty="0">
                <a:solidFill>
                  <a:srgbClr val="6C6E6A"/>
                </a:solidFill>
                <a:latin typeface="Cambria" panose="0204050305040603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GOVERNMENT OF JHARKHAND</a:t>
            </a:r>
            <a:endParaRPr lang="en-IN" altLang="en-US" sz="3600" b="1" dirty="0">
              <a:solidFill>
                <a:srgbClr val="6C6E6A"/>
              </a:solidFill>
              <a:latin typeface="Cambria" panose="0204050305040603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9" name="Title 1"/>
          <p:cNvSpPr txBox="1">
            <a:spLocks/>
          </p:cNvSpPr>
          <p:nvPr/>
        </p:nvSpPr>
        <p:spPr bwMode="auto">
          <a:xfrm>
            <a:off x="0" y="3008524"/>
            <a:ext cx="6095999" cy="69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5A5B56"/>
                </a:solidFill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Pradhan Mantri </a:t>
            </a:r>
            <a:r>
              <a:rPr lang="en-US" altLang="en-US" sz="3600" b="1" dirty="0" err="1">
                <a:solidFill>
                  <a:srgbClr val="5A5B56"/>
                </a:solidFill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Awas</a:t>
            </a:r>
            <a:r>
              <a:rPr lang="en-US" altLang="en-US" sz="3600" b="1" dirty="0">
                <a:solidFill>
                  <a:srgbClr val="5A5B56"/>
                </a:solidFill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en-US" sz="3600" b="1" dirty="0" err="1">
                <a:solidFill>
                  <a:srgbClr val="5A5B56"/>
                </a:solidFill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Yojna</a:t>
            </a:r>
            <a:r>
              <a:rPr lang="en-US" altLang="en-US" sz="3600" b="1" dirty="0">
                <a:solidFill>
                  <a:srgbClr val="5A5B56"/>
                </a:solidFill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Urban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CD3B84-6F0C-437D-9E14-8E6739403261}"/>
              </a:ext>
            </a:extLst>
          </p:cNvPr>
          <p:cNvSpPr txBox="1"/>
          <p:nvPr/>
        </p:nvSpPr>
        <p:spPr>
          <a:xfrm>
            <a:off x="6007098" y="3319337"/>
            <a:ext cx="4737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Agency FB" panose="020B0503020202020204" pitchFamily="34" charset="0"/>
              </a:rPr>
              <a:t>02 March 2019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E5098976-939D-4C2D-862E-DA45FB59C6B8}"/>
              </a:ext>
            </a:extLst>
          </p:cNvPr>
          <p:cNvSpPr txBox="1">
            <a:spLocks/>
          </p:cNvSpPr>
          <p:nvPr/>
        </p:nvSpPr>
        <p:spPr bwMode="auto">
          <a:xfrm>
            <a:off x="5731723" y="2877219"/>
            <a:ext cx="5060368" cy="44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350" b="1" dirty="0">
                <a:solidFill>
                  <a:schemeClr val="bg1"/>
                </a:solidFill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Global Housing Technology Challenge </a:t>
            </a:r>
            <a:r>
              <a:rPr lang="en-US" altLang="en-US" sz="2350" dirty="0">
                <a:solidFill>
                  <a:schemeClr val="bg1"/>
                </a:solidFill>
                <a:latin typeface="Agency FB" panose="020B05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India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DE95FEB-0C1C-4E1C-B1FD-208F16098C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93" y="599927"/>
            <a:ext cx="2448338" cy="1121784"/>
          </a:xfrm>
          <a:prstGeom prst="rect">
            <a:avLst/>
          </a:prstGeom>
        </p:spPr>
      </p:pic>
      <p:pic>
        <p:nvPicPr>
          <p:cNvPr id="26" name="Picture 12" descr="pmay.png">
            <a:extLst>
              <a:ext uri="{FF2B5EF4-FFF2-40B4-BE49-F238E27FC236}">
                <a16:creationId xmlns:a16="http://schemas.microsoft.com/office/drawing/2014/main" xmlns="" id="{3C532D50-9093-4CB1-941B-6AF79BEEF1D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12112" y="625904"/>
            <a:ext cx="2956282" cy="127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13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E97772-26D9-4F40-B3D5-189889F8B7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6085874" y="9525"/>
            <a:ext cx="610612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D8761E-FE20-49D0-A3A9-F5A316281357}"/>
              </a:ext>
            </a:extLst>
          </p:cNvPr>
          <p:cNvSpPr/>
          <p:nvPr/>
        </p:nvSpPr>
        <p:spPr>
          <a:xfrm>
            <a:off x="0" y="101600"/>
            <a:ext cx="12192000" cy="495300"/>
          </a:xfrm>
          <a:prstGeom prst="rect">
            <a:avLst/>
          </a:prstGeom>
          <a:solidFill>
            <a:srgbClr val="D7D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A471D-6FFE-4696-B6C9-E6C03034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0"/>
            <a:ext cx="6085874" cy="523875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Jharkhand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08732D-8965-4D60-90BC-C73107640857}"/>
              </a:ext>
            </a:extLst>
          </p:cNvPr>
          <p:cNvSpPr/>
          <p:nvPr/>
        </p:nvSpPr>
        <p:spPr>
          <a:xfrm flipV="1">
            <a:off x="0" y="6644641"/>
            <a:ext cx="12192000" cy="45719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7128BB-A0EC-4CBE-9991-594478726EB4}"/>
              </a:ext>
            </a:extLst>
          </p:cNvPr>
          <p:cNvSpPr/>
          <p:nvPr/>
        </p:nvSpPr>
        <p:spPr>
          <a:xfrm>
            <a:off x="6085874" y="0"/>
            <a:ext cx="6106126" cy="6867525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C6C99A-C5C0-4198-989E-904D5C21C27F}"/>
              </a:ext>
            </a:extLst>
          </p:cNvPr>
          <p:cNvSpPr txBox="1"/>
          <p:nvPr/>
        </p:nvSpPr>
        <p:spPr>
          <a:xfrm>
            <a:off x="25401" y="6622624"/>
            <a:ext cx="384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gency FB" panose="020B0503020202020204" pitchFamily="34" charset="0"/>
              </a:rPr>
              <a:t>Urban Development &amp; Housing Department, Government of Jharkhand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9C3BFBB-1CE8-4981-A2B9-2018557534A9}"/>
              </a:ext>
            </a:extLst>
          </p:cNvPr>
          <p:cNvSpPr txBox="1"/>
          <p:nvPr/>
        </p:nvSpPr>
        <p:spPr>
          <a:xfrm>
            <a:off x="6085874" y="126484"/>
            <a:ext cx="610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POTENTIAL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ECD389F-6B90-4238-B5EF-97EA856FB6DC}"/>
              </a:ext>
            </a:extLst>
          </p:cNvPr>
          <p:cNvSpPr txBox="1"/>
          <p:nvPr/>
        </p:nvSpPr>
        <p:spPr>
          <a:xfrm>
            <a:off x="1947334" y="6969125"/>
            <a:ext cx="782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FF0000"/>
                </a:solidFill>
              </a:rPr>
              <a:t>All the attributes/parameters of GHTC Proposal starting with city brief.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rgbClr val="FF0000"/>
                </a:solidFill>
              </a:rPr>
              <a:t>Concluding remark of Why Jharkhand?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rgbClr val="FF000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80236EE-5EBB-4C60-96DD-8F47F056448C}"/>
              </a:ext>
            </a:extLst>
          </p:cNvPr>
          <p:cNvGrpSpPr/>
          <p:nvPr/>
        </p:nvGrpSpPr>
        <p:grpSpPr>
          <a:xfrm>
            <a:off x="206828" y="1567543"/>
            <a:ext cx="5754003" cy="4071257"/>
            <a:chOff x="160448" y="1561881"/>
            <a:chExt cx="5754003" cy="4071257"/>
          </a:xfrm>
        </p:grpSpPr>
        <p:pic>
          <p:nvPicPr>
            <p:cNvPr id="10" name="Picture 4" descr="https://i2.wp.com/www.bragitoff.com/wp-content/uploads/2015/12/Jharkhand.png">
              <a:extLst>
                <a:ext uri="{FF2B5EF4-FFF2-40B4-BE49-F238E27FC236}">
                  <a16:creationId xmlns:a16="http://schemas.microsoft.com/office/drawing/2014/main" xmlns="" id="{DEB9ECE6-F46B-41B7-B182-CC4FC617ED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787" t="2723" r="2711" b="2277"/>
            <a:stretch/>
          </p:blipFill>
          <p:spPr bwMode="auto">
            <a:xfrm>
              <a:off x="160448" y="1561881"/>
              <a:ext cx="5754003" cy="40712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xmlns="" id="{D9D9BD62-DA67-4DAD-A4DB-42D0E4C45E3A}"/>
                </a:ext>
              </a:extLst>
            </p:cNvPr>
            <p:cNvSpPr/>
            <p:nvPr/>
          </p:nvSpPr>
          <p:spPr>
            <a:xfrm>
              <a:off x="2054679" y="3524250"/>
              <a:ext cx="1099457" cy="996043"/>
            </a:xfrm>
            <a:custGeom>
              <a:avLst/>
              <a:gdLst>
                <a:gd name="connsiteX0" fmla="*/ 8164 w 1099457"/>
                <a:gd name="connsiteY0" fmla="*/ 794657 h 996043"/>
                <a:gd name="connsiteX1" fmla="*/ 0 w 1099457"/>
                <a:gd name="connsiteY1" fmla="*/ 723900 h 996043"/>
                <a:gd name="connsiteX2" fmla="*/ 8164 w 1099457"/>
                <a:gd name="connsiteY2" fmla="*/ 699407 h 996043"/>
                <a:gd name="connsiteX3" fmla="*/ 27214 w 1099457"/>
                <a:gd name="connsiteY3" fmla="*/ 658586 h 996043"/>
                <a:gd name="connsiteX4" fmla="*/ 38100 w 1099457"/>
                <a:gd name="connsiteY4" fmla="*/ 625929 h 996043"/>
                <a:gd name="connsiteX5" fmla="*/ 38100 w 1099457"/>
                <a:gd name="connsiteY5" fmla="*/ 593271 h 996043"/>
                <a:gd name="connsiteX6" fmla="*/ 29935 w 1099457"/>
                <a:gd name="connsiteY6" fmla="*/ 563336 h 996043"/>
                <a:gd name="connsiteX7" fmla="*/ 29935 w 1099457"/>
                <a:gd name="connsiteY7" fmla="*/ 536121 h 996043"/>
                <a:gd name="connsiteX8" fmla="*/ 16328 w 1099457"/>
                <a:gd name="connsiteY8" fmla="*/ 500743 h 996043"/>
                <a:gd name="connsiteX9" fmla="*/ 29935 w 1099457"/>
                <a:gd name="connsiteY9" fmla="*/ 476250 h 996043"/>
                <a:gd name="connsiteX10" fmla="*/ 38100 w 1099457"/>
                <a:gd name="connsiteY10" fmla="*/ 429986 h 996043"/>
                <a:gd name="connsiteX11" fmla="*/ 40821 w 1099457"/>
                <a:gd name="connsiteY11" fmla="*/ 391886 h 996043"/>
                <a:gd name="connsiteX12" fmla="*/ 35378 w 1099457"/>
                <a:gd name="connsiteY12" fmla="*/ 361950 h 996043"/>
                <a:gd name="connsiteX13" fmla="*/ 48985 w 1099457"/>
                <a:gd name="connsiteY13" fmla="*/ 351064 h 996043"/>
                <a:gd name="connsiteX14" fmla="*/ 78921 w 1099457"/>
                <a:gd name="connsiteY14" fmla="*/ 304800 h 996043"/>
                <a:gd name="connsiteX15" fmla="*/ 70757 w 1099457"/>
                <a:gd name="connsiteY15" fmla="*/ 274864 h 996043"/>
                <a:gd name="connsiteX16" fmla="*/ 59871 w 1099457"/>
                <a:gd name="connsiteY16" fmla="*/ 255814 h 996043"/>
                <a:gd name="connsiteX17" fmla="*/ 46264 w 1099457"/>
                <a:gd name="connsiteY17" fmla="*/ 250371 h 996043"/>
                <a:gd name="connsiteX18" fmla="*/ 46264 w 1099457"/>
                <a:gd name="connsiteY18" fmla="*/ 250371 h 996043"/>
                <a:gd name="connsiteX19" fmla="*/ 5442 w 1099457"/>
                <a:gd name="connsiteY19" fmla="*/ 204107 h 996043"/>
                <a:gd name="connsiteX20" fmla="*/ 21771 w 1099457"/>
                <a:gd name="connsiteY20" fmla="*/ 193221 h 996043"/>
                <a:gd name="connsiteX21" fmla="*/ 40821 w 1099457"/>
                <a:gd name="connsiteY21" fmla="*/ 185057 h 996043"/>
                <a:gd name="connsiteX22" fmla="*/ 59871 w 1099457"/>
                <a:gd name="connsiteY22" fmla="*/ 171450 h 996043"/>
                <a:gd name="connsiteX23" fmla="*/ 62592 w 1099457"/>
                <a:gd name="connsiteY23" fmla="*/ 163286 h 996043"/>
                <a:gd name="connsiteX24" fmla="*/ 59871 w 1099457"/>
                <a:gd name="connsiteY24" fmla="*/ 136071 h 996043"/>
                <a:gd name="connsiteX25" fmla="*/ 59871 w 1099457"/>
                <a:gd name="connsiteY25" fmla="*/ 108857 h 996043"/>
                <a:gd name="connsiteX26" fmla="*/ 57150 w 1099457"/>
                <a:gd name="connsiteY26" fmla="*/ 57150 h 996043"/>
                <a:gd name="connsiteX27" fmla="*/ 54428 w 1099457"/>
                <a:gd name="connsiteY27" fmla="*/ 35379 h 996043"/>
                <a:gd name="connsiteX28" fmla="*/ 51707 w 1099457"/>
                <a:gd name="connsiteY28" fmla="*/ 27214 h 996043"/>
                <a:gd name="connsiteX29" fmla="*/ 57150 w 1099457"/>
                <a:gd name="connsiteY29" fmla="*/ 19050 h 996043"/>
                <a:gd name="connsiteX30" fmla="*/ 84364 w 1099457"/>
                <a:gd name="connsiteY30" fmla="*/ 10886 h 996043"/>
                <a:gd name="connsiteX31" fmla="*/ 92528 w 1099457"/>
                <a:gd name="connsiteY31" fmla="*/ 2721 h 996043"/>
                <a:gd name="connsiteX32" fmla="*/ 127907 w 1099457"/>
                <a:gd name="connsiteY32" fmla="*/ 16329 h 996043"/>
                <a:gd name="connsiteX33" fmla="*/ 176892 w 1099457"/>
                <a:gd name="connsiteY33" fmla="*/ 24493 h 996043"/>
                <a:gd name="connsiteX34" fmla="*/ 195942 w 1099457"/>
                <a:gd name="connsiteY34" fmla="*/ 8164 h 996043"/>
                <a:gd name="connsiteX35" fmla="*/ 209550 w 1099457"/>
                <a:gd name="connsiteY35" fmla="*/ 0 h 996043"/>
                <a:gd name="connsiteX36" fmla="*/ 223157 w 1099457"/>
                <a:gd name="connsiteY36" fmla="*/ 13607 h 996043"/>
                <a:gd name="connsiteX37" fmla="*/ 239485 w 1099457"/>
                <a:gd name="connsiteY37" fmla="*/ 40821 h 996043"/>
                <a:gd name="connsiteX38" fmla="*/ 277585 w 1099457"/>
                <a:gd name="connsiteY38" fmla="*/ 48986 h 996043"/>
                <a:gd name="connsiteX39" fmla="*/ 345621 w 1099457"/>
                <a:gd name="connsiteY39" fmla="*/ 21771 h 996043"/>
                <a:gd name="connsiteX40" fmla="*/ 367392 w 1099457"/>
                <a:gd name="connsiteY40" fmla="*/ 16329 h 996043"/>
                <a:gd name="connsiteX41" fmla="*/ 389164 w 1099457"/>
                <a:gd name="connsiteY41" fmla="*/ 32657 h 996043"/>
                <a:gd name="connsiteX42" fmla="*/ 391885 w 1099457"/>
                <a:gd name="connsiteY42" fmla="*/ 35379 h 996043"/>
                <a:gd name="connsiteX43" fmla="*/ 381000 w 1099457"/>
                <a:gd name="connsiteY43" fmla="*/ 87086 h 996043"/>
                <a:gd name="connsiteX44" fmla="*/ 400050 w 1099457"/>
                <a:gd name="connsiteY44" fmla="*/ 103414 h 996043"/>
                <a:gd name="connsiteX45" fmla="*/ 408214 w 1099457"/>
                <a:gd name="connsiteY45" fmla="*/ 127907 h 996043"/>
                <a:gd name="connsiteX46" fmla="*/ 421821 w 1099457"/>
                <a:gd name="connsiteY46" fmla="*/ 149679 h 996043"/>
                <a:gd name="connsiteX47" fmla="*/ 438150 w 1099457"/>
                <a:gd name="connsiteY47" fmla="*/ 174171 h 996043"/>
                <a:gd name="connsiteX48" fmla="*/ 481692 w 1099457"/>
                <a:gd name="connsiteY48" fmla="*/ 176893 h 996043"/>
                <a:gd name="connsiteX49" fmla="*/ 549728 w 1099457"/>
                <a:gd name="connsiteY49" fmla="*/ 204107 h 996043"/>
                <a:gd name="connsiteX50" fmla="*/ 593271 w 1099457"/>
                <a:gd name="connsiteY50" fmla="*/ 193221 h 996043"/>
                <a:gd name="connsiteX51" fmla="*/ 620485 w 1099457"/>
                <a:gd name="connsiteY51" fmla="*/ 185057 h 996043"/>
                <a:gd name="connsiteX52" fmla="*/ 683078 w 1099457"/>
                <a:gd name="connsiteY52" fmla="*/ 201386 h 996043"/>
                <a:gd name="connsiteX53" fmla="*/ 713014 w 1099457"/>
                <a:gd name="connsiteY53" fmla="*/ 212271 h 996043"/>
                <a:gd name="connsiteX54" fmla="*/ 729342 w 1099457"/>
                <a:gd name="connsiteY54" fmla="*/ 225879 h 996043"/>
                <a:gd name="connsiteX55" fmla="*/ 748392 w 1099457"/>
                <a:gd name="connsiteY55" fmla="*/ 239486 h 996043"/>
                <a:gd name="connsiteX56" fmla="*/ 759278 w 1099457"/>
                <a:gd name="connsiteY56" fmla="*/ 239486 h 996043"/>
                <a:gd name="connsiteX57" fmla="*/ 791935 w 1099457"/>
                <a:gd name="connsiteY57" fmla="*/ 288471 h 996043"/>
                <a:gd name="connsiteX58" fmla="*/ 816428 w 1099457"/>
                <a:gd name="connsiteY58" fmla="*/ 307521 h 996043"/>
                <a:gd name="connsiteX59" fmla="*/ 857250 w 1099457"/>
                <a:gd name="connsiteY59" fmla="*/ 334736 h 996043"/>
                <a:gd name="connsiteX60" fmla="*/ 895350 w 1099457"/>
                <a:gd name="connsiteY60" fmla="*/ 351064 h 996043"/>
                <a:gd name="connsiteX61" fmla="*/ 930728 w 1099457"/>
                <a:gd name="connsiteY61" fmla="*/ 332014 h 996043"/>
                <a:gd name="connsiteX62" fmla="*/ 944335 w 1099457"/>
                <a:gd name="connsiteY62" fmla="*/ 326571 h 996043"/>
                <a:gd name="connsiteX63" fmla="*/ 1015092 w 1099457"/>
                <a:gd name="connsiteY63" fmla="*/ 351064 h 996043"/>
                <a:gd name="connsiteX64" fmla="*/ 1061357 w 1099457"/>
                <a:gd name="connsiteY64" fmla="*/ 356507 h 996043"/>
                <a:gd name="connsiteX65" fmla="*/ 1091292 w 1099457"/>
                <a:gd name="connsiteY65" fmla="*/ 361950 h 996043"/>
                <a:gd name="connsiteX66" fmla="*/ 1088571 w 1099457"/>
                <a:gd name="connsiteY66" fmla="*/ 410936 h 996043"/>
                <a:gd name="connsiteX67" fmla="*/ 1069521 w 1099457"/>
                <a:gd name="connsiteY67" fmla="*/ 465364 h 996043"/>
                <a:gd name="connsiteX68" fmla="*/ 1055914 w 1099457"/>
                <a:gd name="connsiteY68" fmla="*/ 514350 h 996043"/>
                <a:gd name="connsiteX69" fmla="*/ 1047750 w 1099457"/>
                <a:gd name="connsiteY69" fmla="*/ 549729 h 996043"/>
                <a:gd name="connsiteX70" fmla="*/ 1069521 w 1099457"/>
                <a:gd name="connsiteY70" fmla="*/ 601436 h 996043"/>
                <a:gd name="connsiteX71" fmla="*/ 1099457 w 1099457"/>
                <a:gd name="connsiteY71" fmla="*/ 647700 h 996043"/>
                <a:gd name="connsiteX72" fmla="*/ 1034142 w 1099457"/>
                <a:gd name="connsiteY72" fmla="*/ 699407 h 996043"/>
                <a:gd name="connsiteX73" fmla="*/ 998764 w 1099457"/>
                <a:gd name="connsiteY73" fmla="*/ 723900 h 996043"/>
                <a:gd name="connsiteX74" fmla="*/ 998764 w 1099457"/>
                <a:gd name="connsiteY74" fmla="*/ 753836 h 996043"/>
                <a:gd name="connsiteX75" fmla="*/ 996042 w 1099457"/>
                <a:gd name="connsiteY75" fmla="*/ 791936 h 996043"/>
                <a:gd name="connsiteX76" fmla="*/ 1009650 w 1099457"/>
                <a:gd name="connsiteY76" fmla="*/ 821871 h 996043"/>
                <a:gd name="connsiteX77" fmla="*/ 1045028 w 1099457"/>
                <a:gd name="connsiteY77" fmla="*/ 870857 h 996043"/>
                <a:gd name="connsiteX78" fmla="*/ 1069521 w 1099457"/>
                <a:gd name="connsiteY78" fmla="*/ 941614 h 996043"/>
                <a:gd name="connsiteX79" fmla="*/ 1072242 w 1099457"/>
                <a:gd name="connsiteY79" fmla="*/ 957943 h 996043"/>
                <a:gd name="connsiteX80" fmla="*/ 1069521 w 1099457"/>
                <a:gd name="connsiteY80" fmla="*/ 996043 h 996043"/>
                <a:gd name="connsiteX81" fmla="*/ 1023257 w 1099457"/>
                <a:gd name="connsiteY81" fmla="*/ 996043 h 996043"/>
                <a:gd name="connsiteX82" fmla="*/ 998764 w 1099457"/>
                <a:gd name="connsiteY82" fmla="*/ 968829 h 996043"/>
                <a:gd name="connsiteX83" fmla="*/ 928007 w 1099457"/>
                <a:gd name="connsiteY83" fmla="*/ 941614 h 996043"/>
                <a:gd name="connsiteX84" fmla="*/ 914400 w 1099457"/>
                <a:gd name="connsiteY84" fmla="*/ 936171 h 996043"/>
                <a:gd name="connsiteX85" fmla="*/ 881742 w 1099457"/>
                <a:gd name="connsiteY85" fmla="*/ 906236 h 996043"/>
                <a:gd name="connsiteX86" fmla="*/ 862692 w 1099457"/>
                <a:gd name="connsiteY86" fmla="*/ 914400 h 996043"/>
                <a:gd name="connsiteX87" fmla="*/ 840921 w 1099457"/>
                <a:gd name="connsiteY87" fmla="*/ 917121 h 996043"/>
                <a:gd name="connsiteX88" fmla="*/ 805542 w 1099457"/>
                <a:gd name="connsiteY88" fmla="*/ 941614 h 996043"/>
                <a:gd name="connsiteX89" fmla="*/ 783771 w 1099457"/>
                <a:gd name="connsiteY89" fmla="*/ 930729 h 996043"/>
                <a:gd name="connsiteX90" fmla="*/ 748392 w 1099457"/>
                <a:gd name="connsiteY90" fmla="*/ 949779 h 996043"/>
                <a:gd name="connsiteX91" fmla="*/ 745671 w 1099457"/>
                <a:gd name="connsiteY91" fmla="*/ 898071 h 996043"/>
                <a:gd name="connsiteX92" fmla="*/ 759278 w 1099457"/>
                <a:gd name="connsiteY92" fmla="*/ 876300 h 996043"/>
                <a:gd name="connsiteX93" fmla="*/ 762000 w 1099457"/>
                <a:gd name="connsiteY93" fmla="*/ 854529 h 996043"/>
                <a:gd name="connsiteX94" fmla="*/ 808264 w 1099457"/>
                <a:gd name="connsiteY94" fmla="*/ 816429 h 996043"/>
                <a:gd name="connsiteX95" fmla="*/ 794657 w 1099457"/>
                <a:gd name="connsiteY95" fmla="*/ 772886 h 996043"/>
                <a:gd name="connsiteX96" fmla="*/ 791935 w 1099457"/>
                <a:gd name="connsiteY96" fmla="*/ 751114 h 996043"/>
                <a:gd name="connsiteX97" fmla="*/ 802821 w 1099457"/>
                <a:gd name="connsiteY97" fmla="*/ 710293 h 996043"/>
                <a:gd name="connsiteX98" fmla="*/ 737507 w 1099457"/>
                <a:gd name="connsiteY98" fmla="*/ 723900 h 996043"/>
                <a:gd name="connsiteX99" fmla="*/ 704850 w 1099457"/>
                <a:gd name="connsiteY99" fmla="*/ 693964 h 996043"/>
                <a:gd name="connsiteX100" fmla="*/ 666750 w 1099457"/>
                <a:gd name="connsiteY100" fmla="*/ 713014 h 996043"/>
                <a:gd name="connsiteX101" fmla="*/ 642257 w 1099457"/>
                <a:gd name="connsiteY101" fmla="*/ 715736 h 996043"/>
                <a:gd name="connsiteX102" fmla="*/ 620485 w 1099457"/>
                <a:gd name="connsiteY102" fmla="*/ 647700 h 996043"/>
                <a:gd name="connsiteX103" fmla="*/ 585107 w 1099457"/>
                <a:gd name="connsiteY103" fmla="*/ 658586 h 996043"/>
                <a:gd name="connsiteX104" fmla="*/ 530678 w 1099457"/>
                <a:gd name="connsiteY104" fmla="*/ 647700 h 996043"/>
                <a:gd name="connsiteX105" fmla="*/ 438150 w 1099457"/>
                <a:gd name="connsiteY105" fmla="*/ 647700 h 996043"/>
                <a:gd name="connsiteX106" fmla="*/ 402771 w 1099457"/>
                <a:gd name="connsiteY106" fmla="*/ 612321 h 996043"/>
                <a:gd name="connsiteX107" fmla="*/ 381000 w 1099457"/>
                <a:gd name="connsiteY107" fmla="*/ 617764 h 996043"/>
                <a:gd name="connsiteX108" fmla="*/ 359228 w 1099457"/>
                <a:gd name="connsiteY108" fmla="*/ 587829 h 996043"/>
                <a:gd name="connsiteX109" fmla="*/ 356507 w 1099457"/>
                <a:gd name="connsiteY109" fmla="*/ 560614 h 996043"/>
                <a:gd name="connsiteX110" fmla="*/ 334735 w 1099457"/>
                <a:gd name="connsiteY110" fmla="*/ 563336 h 996043"/>
                <a:gd name="connsiteX111" fmla="*/ 304800 w 1099457"/>
                <a:gd name="connsiteY111" fmla="*/ 549729 h 996043"/>
                <a:gd name="connsiteX112" fmla="*/ 285750 w 1099457"/>
                <a:gd name="connsiteY112" fmla="*/ 571500 h 996043"/>
                <a:gd name="connsiteX113" fmla="*/ 247650 w 1099457"/>
                <a:gd name="connsiteY113" fmla="*/ 574221 h 996043"/>
                <a:gd name="connsiteX114" fmla="*/ 225878 w 1099457"/>
                <a:gd name="connsiteY114" fmla="*/ 574221 h 996043"/>
                <a:gd name="connsiteX115" fmla="*/ 187778 w 1099457"/>
                <a:gd name="connsiteY115" fmla="*/ 609600 h 996043"/>
                <a:gd name="connsiteX116" fmla="*/ 195942 w 1099457"/>
                <a:gd name="connsiteY116" fmla="*/ 661307 h 996043"/>
                <a:gd name="connsiteX117" fmla="*/ 179614 w 1099457"/>
                <a:gd name="connsiteY117" fmla="*/ 688521 h 996043"/>
                <a:gd name="connsiteX118" fmla="*/ 160564 w 1099457"/>
                <a:gd name="connsiteY118" fmla="*/ 715736 h 996043"/>
                <a:gd name="connsiteX119" fmla="*/ 138792 w 1099457"/>
                <a:gd name="connsiteY119" fmla="*/ 740229 h 996043"/>
                <a:gd name="connsiteX120" fmla="*/ 133350 w 1099457"/>
                <a:gd name="connsiteY120" fmla="*/ 775607 h 996043"/>
                <a:gd name="connsiteX121" fmla="*/ 103414 w 1099457"/>
                <a:gd name="connsiteY121" fmla="*/ 805543 h 996043"/>
                <a:gd name="connsiteX122" fmla="*/ 48985 w 1099457"/>
                <a:gd name="connsiteY122" fmla="*/ 830036 h 996043"/>
                <a:gd name="connsiteX123" fmla="*/ 8164 w 1099457"/>
                <a:gd name="connsiteY123" fmla="*/ 794657 h 9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1099457" h="996043">
                  <a:moveTo>
                    <a:pt x="8164" y="794657"/>
                  </a:moveTo>
                  <a:lnTo>
                    <a:pt x="0" y="723900"/>
                  </a:lnTo>
                  <a:lnTo>
                    <a:pt x="8164" y="699407"/>
                  </a:lnTo>
                  <a:lnTo>
                    <a:pt x="27214" y="658586"/>
                  </a:lnTo>
                  <a:lnTo>
                    <a:pt x="38100" y="625929"/>
                  </a:lnTo>
                  <a:lnTo>
                    <a:pt x="38100" y="593271"/>
                  </a:lnTo>
                  <a:lnTo>
                    <a:pt x="29935" y="563336"/>
                  </a:lnTo>
                  <a:lnTo>
                    <a:pt x="29935" y="536121"/>
                  </a:lnTo>
                  <a:lnTo>
                    <a:pt x="16328" y="500743"/>
                  </a:lnTo>
                  <a:lnTo>
                    <a:pt x="29935" y="476250"/>
                  </a:lnTo>
                  <a:lnTo>
                    <a:pt x="38100" y="429986"/>
                  </a:lnTo>
                  <a:lnTo>
                    <a:pt x="40821" y="391886"/>
                  </a:lnTo>
                  <a:lnTo>
                    <a:pt x="35378" y="361950"/>
                  </a:lnTo>
                  <a:lnTo>
                    <a:pt x="48985" y="351064"/>
                  </a:lnTo>
                  <a:lnTo>
                    <a:pt x="78921" y="304800"/>
                  </a:lnTo>
                  <a:lnTo>
                    <a:pt x="70757" y="274864"/>
                  </a:lnTo>
                  <a:lnTo>
                    <a:pt x="59871" y="255814"/>
                  </a:lnTo>
                  <a:lnTo>
                    <a:pt x="46264" y="250371"/>
                  </a:lnTo>
                  <a:lnTo>
                    <a:pt x="46264" y="250371"/>
                  </a:lnTo>
                  <a:lnTo>
                    <a:pt x="5442" y="204107"/>
                  </a:lnTo>
                  <a:lnTo>
                    <a:pt x="21771" y="193221"/>
                  </a:lnTo>
                  <a:lnTo>
                    <a:pt x="40821" y="185057"/>
                  </a:lnTo>
                  <a:lnTo>
                    <a:pt x="59871" y="171450"/>
                  </a:lnTo>
                  <a:lnTo>
                    <a:pt x="62592" y="163286"/>
                  </a:lnTo>
                  <a:lnTo>
                    <a:pt x="59871" y="136071"/>
                  </a:lnTo>
                  <a:lnTo>
                    <a:pt x="59871" y="108857"/>
                  </a:lnTo>
                  <a:lnTo>
                    <a:pt x="57150" y="57150"/>
                  </a:lnTo>
                  <a:lnTo>
                    <a:pt x="54428" y="35379"/>
                  </a:lnTo>
                  <a:lnTo>
                    <a:pt x="51707" y="27214"/>
                  </a:lnTo>
                  <a:lnTo>
                    <a:pt x="57150" y="19050"/>
                  </a:lnTo>
                  <a:lnTo>
                    <a:pt x="84364" y="10886"/>
                  </a:lnTo>
                  <a:lnTo>
                    <a:pt x="92528" y="2721"/>
                  </a:lnTo>
                  <a:lnTo>
                    <a:pt x="127907" y="16329"/>
                  </a:lnTo>
                  <a:lnTo>
                    <a:pt x="176892" y="24493"/>
                  </a:lnTo>
                  <a:lnTo>
                    <a:pt x="195942" y="8164"/>
                  </a:lnTo>
                  <a:lnTo>
                    <a:pt x="209550" y="0"/>
                  </a:lnTo>
                  <a:lnTo>
                    <a:pt x="223157" y="13607"/>
                  </a:lnTo>
                  <a:lnTo>
                    <a:pt x="239485" y="40821"/>
                  </a:lnTo>
                  <a:lnTo>
                    <a:pt x="277585" y="48986"/>
                  </a:lnTo>
                  <a:lnTo>
                    <a:pt x="345621" y="21771"/>
                  </a:lnTo>
                  <a:lnTo>
                    <a:pt x="367392" y="16329"/>
                  </a:lnTo>
                  <a:lnTo>
                    <a:pt x="389164" y="32657"/>
                  </a:lnTo>
                  <a:lnTo>
                    <a:pt x="391885" y="35379"/>
                  </a:lnTo>
                  <a:lnTo>
                    <a:pt x="381000" y="87086"/>
                  </a:lnTo>
                  <a:lnTo>
                    <a:pt x="400050" y="103414"/>
                  </a:lnTo>
                  <a:lnTo>
                    <a:pt x="408214" y="127907"/>
                  </a:lnTo>
                  <a:lnTo>
                    <a:pt x="421821" y="149679"/>
                  </a:lnTo>
                  <a:lnTo>
                    <a:pt x="438150" y="174171"/>
                  </a:lnTo>
                  <a:lnTo>
                    <a:pt x="481692" y="176893"/>
                  </a:lnTo>
                  <a:lnTo>
                    <a:pt x="549728" y="204107"/>
                  </a:lnTo>
                  <a:lnTo>
                    <a:pt x="593271" y="193221"/>
                  </a:lnTo>
                  <a:lnTo>
                    <a:pt x="620485" y="185057"/>
                  </a:lnTo>
                  <a:lnTo>
                    <a:pt x="683078" y="201386"/>
                  </a:lnTo>
                  <a:lnTo>
                    <a:pt x="713014" y="212271"/>
                  </a:lnTo>
                  <a:lnTo>
                    <a:pt x="729342" y="225879"/>
                  </a:lnTo>
                  <a:lnTo>
                    <a:pt x="748392" y="239486"/>
                  </a:lnTo>
                  <a:lnTo>
                    <a:pt x="759278" y="239486"/>
                  </a:lnTo>
                  <a:lnTo>
                    <a:pt x="791935" y="288471"/>
                  </a:lnTo>
                  <a:lnTo>
                    <a:pt x="816428" y="307521"/>
                  </a:lnTo>
                  <a:lnTo>
                    <a:pt x="857250" y="334736"/>
                  </a:lnTo>
                  <a:lnTo>
                    <a:pt x="895350" y="351064"/>
                  </a:lnTo>
                  <a:lnTo>
                    <a:pt x="930728" y="332014"/>
                  </a:lnTo>
                  <a:lnTo>
                    <a:pt x="944335" y="326571"/>
                  </a:lnTo>
                  <a:lnTo>
                    <a:pt x="1015092" y="351064"/>
                  </a:lnTo>
                  <a:lnTo>
                    <a:pt x="1061357" y="356507"/>
                  </a:lnTo>
                  <a:lnTo>
                    <a:pt x="1091292" y="361950"/>
                  </a:lnTo>
                  <a:lnTo>
                    <a:pt x="1088571" y="410936"/>
                  </a:lnTo>
                  <a:lnTo>
                    <a:pt x="1069521" y="465364"/>
                  </a:lnTo>
                  <a:lnTo>
                    <a:pt x="1055914" y="514350"/>
                  </a:lnTo>
                  <a:lnTo>
                    <a:pt x="1047750" y="549729"/>
                  </a:lnTo>
                  <a:lnTo>
                    <a:pt x="1069521" y="601436"/>
                  </a:lnTo>
                  <a:lnTo>
                    <a:pt x="1099457" y="647700"/>
                  </a:lnTo>
                  <a:lnTo>
                    <a:pt x="1034142" y="699407"/>
                  </a:lnTo>
                  <a:lnTo>
                    <a:pt x="998764" y="723900"/>
                  </a:lnTo>
                  <a:lnTo>
                    <a:pt x="998764" y="753836"/>
                  </a:lnTo>
                  <a:lnTo>
                    <a:pt x="996042" y="791936"/>
                  </a:lnTo>
                  <a:lnTo>
                    <a:pt x="1009650" y="821871"/>
                  </a:lnTo>
                  <a:lnTo>
                    <a:pt x="1045028" y="870857"/>
                  </a:lnTo>
                  <a:lnTo>
                    <a:pt x="1069521" y="941614"/>
                  </a:lnTo>
                  <a:lnTo>
                    <a:pt x="1072242" y="957943"/>
                  </a:lnTo>
                  <a:lnTo>
                    <a:pt x="1069521" y="996043"/>
                  </a:lnTo>
                  <a:lnTo>
                    <a:pt x="1023257" y="996043"/>
                  </a:lnTo>
                  <a:lnTo>
                    <a:pt x="998764" y="968829"/>
                  </a:lnTo>
                  <a:lnTo>
                    <a:pt x="928007" y="941614"/>
                  </a:lnTo>
                  <a:lnTo>
                    <a:pt x="914400" y="936171"/>
                  </a:lnTo>
                  <a:lnTo>
                    <a:pt x="881742" y="906236"/>
                  </a:lnTo>
                  <a:lnTo>
                    <a:pt x="862692" y="914400"/>
                  </a:lnTo>
                  <a:lnTo>
                    <a:pt x="840921" y="917121"/>
                  </a:lnTo>
                  <a:lnTo>
                    <a:pt x="805542" y="941614"/>
                  </a:lnTo>
                  <a:lnTo>
                    <a:pt x="783771" y="930729"/>
                  </a:lnTo>
                  <a:lnTo>
                    <a:pt x="748392" y="949779"/>
                  </a:lnTo>
                  <a:lnTo>
                    <a:pt x="745671" y="898071"/>
                  </a:lnTo>
                  <a:lnTo>
                    <a:pt x="759278" y="876300"/>
                  </a:lnTo>
                  <a:lnTo>
                    <a:pt x="762000" y="854529"/>
                  </a:lnTo>
                  <a:lnTo>
                    <a:pt x="808264" y="816429"/>
                  </a:lnTo>
                  <a:lnTo>
                    <a:pt x="794657" y="772886"/>
                  </a:lnTo>
                  <a:lnTo>
                    <a:pt x="791935" y="751114"/>
                  </a:lnTo>
                  <a:lnTo>
                    <a:pt x="802821" y="710293"/>
                  </a:lnTo>
                  <a:lnTo>
                    <a:pt x="737507" y="723900"/>
                  </a:lnTo>
                  <a:lnTo>
                    <a:pt x="704850" y="693964"/>
                  </a:lnTo>
                  <a:lnTo>
                    <a:pt x="666750" y="713014"/>
                  </a:lnTo>
                  <a:lnTo>
                    <a:pt x="642257" y="715736"/>
                  </a:lnTo>
                  <a:lnTo>
                    <a:pt x="620485" y="647700"/>
                  </a:lnTo>
                  <a:lnTo>
                    <a:pt x="585107" y="658586"/>
                  </a:lnTo>
                  <a:lnTo>
                    <a:pt x="530678" y="647700"/>
                  </a:lnTo>
                  <a:lnTo>
                    <a:pt x="438150" y="647700"/>
                  </a:lnTo>
                  <a:lnTo>
                    <a:pt x="402771" y="612321"/>
                  </a:lnTo>
                  <a:lnTo>
                    <a:pt x="381000" y="617764"/>
                  </a:lnTo>
                  <a:lnTo>
                    <a:pt x="359228" y="587829"/>
                  </a:lnTo>
                  <a:lnTo>
                    <a:pt x="356507" y="560614"/>
                  </a:lnTo>
                  <a:lnTo>
                    <a:pt x="334735" y="563336"/>
                  </a:lnTo>
                  <a:lnTo>
                    <a:pt x="304800" y="549729"/>
                  </a:lnTo>
                  <a:lnTo>
                    <a:pt x="285750" y="571500"/>
                  </a:lnTo>
                  <a:lnTo>
                    <a:pt x="247650" y="574221"/>
                  </a:lnTo>
                  <a:lnTo>
                    <a:pt x="225878" y="574221"/>
                  </a:lnTo>
                  <a:lnTo>
                    <a:pt x="187778" y="609600"/>
                  </a:lnTo>
                  <a:lnTo>
                    <a:pt x="195942" y="661307"/>
                  </a:lnTo>
                  <a:lnTo>
                    <a:pt x="179614" y="688521"/>
                  </a:lnTo>
                  <a:lnTo>
                    <a:pt x="160564" y="715736"/>
                  </a:lnTo>
                  <a:lnTo>
                    <a:pt x="138792" y="740229"/>
                  </a:lnTo>
                  <a:lnTo>
                    <a:pt x="133350" y="775607"/>
                  </a:lnTo>
                  <a:lnTo>
                    <a:pt x="103414" y="805543"/>
                  </a:lnTo>
                  <a:lnTo>
                    <a:pt x="48985" y="830036"/>
                  </a:lnTo>
                  <a:lnTo>
                    <a:pt x="8164" y="794657"/>
                  </a:lnTo>
                  <a:close/>
                </a:path>
              </a:pathLst>
            </a:custGeom>
            <a:noFill/>
            <a:ln w="28575">
              <a:solidFill>
                <a:schemeClr val="accent1">
                  <a:lumMod val="7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B1202E6-AA17-42B5-AEF3-176EAC0D87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465"/>
          <a:stretch/>
        </p:blipFill>
        <p:spPr>
          <a:xfrm>
            <a:off x="6443773" y="1840874"/>
            <a:ext cx="1349449" cy="14302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16B2A0A-0B33-4214-B8D6-E1523F0B202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045"/>
          <a:stretch/>
        </p:blipFill>
        <p:spPr>
          <a:xfrm>
            <a:off x="6443773" y="3779104"/>
            <a:ext cx="1495427" cy="14916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16E4CF6-51AA-4853-B962-EF28E00B728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8720"/>
          <a:stretch/>
        </p:blipFill>
        <p:spPr>
          <a:xfrm>
            <a:off x="10413655" y="3781943"/>
            <a:ext cx="1295404" cy="14888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A2DEEF23-3F1E-4399-B21C-6D9513268F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2155" t="-713" r="53285" b="713"/>
          <a:stretch/>
        </p:blipFill>
        <p:spPr>
          <a:xfrm>
            <a:off x="8309299" y="3770705"/>
            <a:ext cx="1234515" cy="14888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A2BE117-8CCC-4750-ACBB-BCD05BB24BC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1574"/>
          <a:stretch/>
        </p:blipFill>
        <p:spPr>
          <a:xfrm>
            <a:off x="10377595" y="1810176"/>
            <a:ext cx="1367524" cy="14916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36FA8375-3D72-42EC-BFC1-09F44E3156E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362"/>
          <a:stretch/>
        </p:blipFill>
        <p:spPr>
          <a:xfrm>
            <a:off x="8335424" y="1840874"/>
            <a:ext cx="1249326" cy="143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E97772-26D9-4F40-B3D5-189889F8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85874" y="9525"/>
            <a:ext cx="610612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D8761E-FE20-49D0-A3A9-F5A316281357}"/>
              </a:ext>
            </a:extLst>
          </p:cNvPr>
          <p:cNvSpPr/>
          <p:nvPr/>
        </p:nvSpPr>
        <p:spPr>
          <a:xfrm>
            <a:off x="0" y="101600"/>
            <a:ext cx="12192000" cy="495300"/>
          </a:xfrm>
          <a:prstGeom prst="rect">
            <a:avLst/>
          </a:prstGeom>
          <a:solidFill>
            <a:srgbClr val="D7D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A471D-6FFE-4696-B6C9-E6C03034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0"/>
            <a:ext cx="6085874" cy="523875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Pradhan Mantri </a:t>
            </a:r>
            <a:r>
              <a:rPr lang="en-IN" dirty="0" err="1">
                <a:solidFill>
                  <a:schemeClr val="bg1"/>
                </a:solidFill>
                <a:latin typeface="Agency FB" panose="020B0503020202020204" pitchFamily="34" charset="0"/>
              </a:rPr>
              <a:t>Awas</a:t>
            </a:r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en-IN" dirty="0" err="1">
                <a:solidFill>
                  <a:schemeClr val="bg1"/>
                </a:solidFill>
                <a:latin typeface="Agency FB" panose="020B0503020202020204" pitchFamily="34" charset="0"/>
              </a:rPr>
              <a:t>Yojna</a:t>
            </a:r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 (Urban)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08732D-8965-4D60-90BC-C73107640857}"/>
              </a:ext>
            </a:extLst>
          </p:cNvPr>
          <p:cNvSpPr/>
          <p:nvPr/>
        </p:nvSpPr>
        <p:spPr>
          <a:xfrm flipV="1">
            <a:off x="0" y="6644641"/>
            <a:ext cx="12192000" cy="45719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7128BB-A0EC-4CBE-9991-594478726EB4}"/>
              </a:ext>
            </a:extLst>
          </p:cNvPr>
          <p:cNvSpPr/>
          <p:nvPr/>
        </p:nvSpPr>
        <p:spPr>
          <a:xfrm>
            <a:off x="6085874" y="0"/>
            <a:ext cx="6106126" cy="6867525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5A3B43E-5D45-40D7-94DC-ED97652ABE00}"/>
              </a:ext>
            </a:extLst>
          </p:cNvPr>
          <p:cNvSpPr txBox="1"/>
          <p:nvPr/>
        </p:nvSpPr>
        <p:spPr>
          <a:xfrm>
            <a:off x="6085874" y="126484"/>
            <a:ext cx="610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DEMAND VS PROGRESS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269D309F-4F5A-4D68-8B30-451C3B17D618}"/>
              </a:ext>
            </a:extLst>
          </p:cNvPr>
          <p:cNvSpPr txBox="1"/>
          <p:nvPr/>
        </p:nvSpPr>
        <p:spPr>
          <a:xfrm>
            <a:off x="25401" y="6622624"/>
            <a:ext cx="384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gency FB" panose="020B0503020202020204" pitchFamily="34" charset="0"/>
              </a:rPr>
              <a:t>Urban Development &amp; Housing Department, Government of Jharkhand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340DAA6-8349-448E-A0E0-85EA14B59A7A}"/>
              </a:ext>
            </a:extLst>
          </p:cNvPr>
          <p:cNvSpPr txBox="1"/>
          <p:nvPr/>
        </p:nvSpPr>
        <p:spPr>
          <a:xfrm>
            <a:off x="245688" y="5755386"/>
            <a:ext cx="11680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To cater the demand in line with the formulated roadmap, there is a need of improvement in speed of construction without compromising on the quality.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430401-013A-47A2-A1C1-374DAEE6D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r="-124" b="7526"/>
          <a:stretch/>
        </p:blipFill>
        <p:spPr>
          <a:xfrm>
            <a:off x="664028" y="869610"/>
            <a:ext cx="9008688" cy="47643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FC9D335-8FA9-4848-99EB-B44EA26B8FBA}"/>
              </a:ext>
            </a:extLst>
          </p:cNvPr>
          <p:cNvSpPr txBox="1"/>
          <p:nvPr/>
        </p:nvSpPr>
        <p:spPr>
          <a:xfrm>
            <a:off x="1338941" y="1926771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2015 - 2016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B6A22ED-ECE2-40B7-9F4F-63AE88311B39}"/>
              </a:ext>
            </a:extLst>
          </p:cNvPr>
          <p:cNvSpPr txBox="1"/>
          <p:nvPr/>
        </p:nvSpPr>
        <p:spPr>
          <a:xfrm>
            <a:off x="4215571" y="3995056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2018 - 2019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D830464-DE6D-42F2-909A-2BD41AFFE7A7}"/>
              </a:ext>
            </a:extLst>
          </p:cNvPr>
          <p:cNvSpPr txBox="1"/>
          <p:nvPr/>
        </p:nvSpPr>
        <p:spPr>
          <a:xfrm>
            <a:off x="7067628" y="1926771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EBD1901-CA88-4B80-B454-AED0D5354FCE}"/>
              </a:ext>
            </a:extLst>
          </p:cNvPr>
          <p:cNvSpPr txBox="1"/>
          <p:nvPr/>
        </p:nvSpPr>
        <p:spPr>
          <a:xfrm>
            <a:off x="1053952" y="4151070"/>
            <a:ext cx="21118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Demand:</a:t>
            </a:r>
          </a:p>
          <a:p>
            <a:r>
              <a:rPr lang="en-IN" sz="1600" dirty="0"/>
              <a:t>ISSR: 52,584</a:t>
            </a:r>
          </a:p>
          <a:p>
            <a:r>
              <a:rPr lang="en-IN" sz="1600" dirty="0"/>
              <a:t>AHP: 73,950</a:t>
            </a:r>
          </a:p>
          <a:p>
            <a:r>
              <a:rPr lang="en-IN" sz="1600" b="1" dirty="0"/>
              <a:t>Total: 1,26,534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2F6A00-0BE7-4B0E-83C9-B05726AFCD81}"/>
              </a:ext>
            </a:extLst>
          </p:cNvPr>
          <p:cNvSpPr txBox="1"/>
          <p:nvPr/>
        </p:nvSpPr>
        <p:spPr>
          <a:xfrm>
            <a:off x="3919286" y="1388162"/>
            <a:ext cx="2320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Progress till date:</a:t>
            </a:r>
          </a:p>
          <a:p>
            <a:r>
              <a:rPr lang="en-IN" sz="1600" b="1" dirty="0"/>
              <a:t>(Grounded/Completed)</a:t>
            </a:r>
          </a:p>
          <a:p>
            <a:r>
              <a:rPr lang="en-IN" sz="1600" dirty="0"/>
              <a:t>ISSR: Nil</a:t>
            </a:r>
          </a:p>
          <a:p>
            <a:r>
              <a:rPr lang="en-IN" sz="1600" dirty="0"/>
              <a:t>AHP: 987 </a:t>
            </a:r>
            <a:r>
              <a:rPr lang="en-IN" sz="1600" b="1" dirty="0"/>
              <a:t>/</a:t>
            </a:r>
            <a:r>
              <a:rPr lang="en-IN" sz="1600" dirty="0"/>
              <a:t> 80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07639EC-1871-4573-A986-01C20E4405C7}"/>
              </a:ext>
            </a:extLst>
          </p:cNvPr>
          <p:cNvSpPr/>
          <p:nvPr/>
        </p:nvSpPr>
        <p:spPr>
          <a:xfrm>
            <a:off x="9756701" y="839825"/>
            <a:ext cx="2351314" cy="4794100"/>
          </a:xfrm>
          <a:prstGeom prst="rect">
            <a:avLst/>
          </a:prstGeom>
          <a:solidFill>
            <a:srgbClr val="8FD8E7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6D0F580-0062-46FC-BE7D-9E667DD32368}"/>
              </a:ext>
            </a:extLst>
          </p:cNvPr>
          <p:cNvSpPr txBox="1"/>
          <p:nvPr/>
        </p:nvSpPr>
        <p:spPr>
          <a:xfrm>
            <a:off x="6763605" y="4121792"/>
            <a:ext cx="2320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b="1" dirty="0"/>
              <a:t>To be Achieved:</a:t>
            </a:r>
          </a:p>
          <a:p>
            <a:r>
              <a:rPr lang="en-IN" sz="1600" dirty="0"/>
              <a:t>ISSR: 52,584</a:t>
            </a:r>
          </a:p>
          <a:p>
            <a:r>
              <a:rPr lang="en-IN" sz="1600" dirty="0"/>
              <a:t>AHP: 41,426</a:t>
            </a:r>
          </a:p>
          <a:p>
            <a:r>
              <a:rPr lang="en-IN" sz="1600" b="1" dirty="0"/>
              <a:t>Total: 94,010 </a:t>
            </a:r>
          </a:p>
        </p:txBody>
      </p:sp>
      <p:pic>
        <p:nvPicPr>
          <p:cNvPr id="6" name="Graphic 5" descr="City">
            <a:extLst>
              <a:ext uri="{FF2B5EF4-FFF2-40B4-BE49-F238E27FC236}">
                <a16:creationId xmlns:a16="http://schemas.microsoft.com/office/drawing/2014/main" xmlns="" id="{28F750C6-9EAD-41DE-91DF-7BDB2EE78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68546" y="1226915"/>
            <a:ext cx="1870758" cy="187075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78A947E-987B-4323-908F-ECF6CAD46F17}"/>
              </a:ext>
            </a:extLst>
          </p:cNvPr>
          <p:cNvSpPr txBox="1"/>
          <p:nvPr/>
        </p:nvSpPr>
        <p:spPr>
          <a:xfrm>
            <a:off x="10167306" y="2810702"/>
            <a:ext cx="151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94,010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21D7D67-88C8-452F-9BEB-A1F553B31032}"/>
              </a:ext>
            </a:extLst>
          </p:cNvPr>
          <p:cNvSpPr txBox="1"/>
          <p:nvPr/>
        </p:nvSpPr>
        <p:spPr>
          <a:xfrm>
            <a:off x="9881791" y="821342"/>
            <a:ext cx="195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Way Forward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BA2D32D-4D0C-49BF-AD84-7A87600D2A45}"/>
              </a:ext>
            </a:extLst>
          </p:cNvPr>
          <p:cNvSpPr txBox="1"/>
          <p:nvPr/>
        </p:nvSpPr>
        <p:spPr>
          <a:xfrm>
            <a:off x="10361142" y="3699957"/>
            <a:ext cx="1336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7200" b="1" dirty="0"/>
              <a:t>04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07A1434-A9FD-48A9-A777-C24F752CAFFA}"/>
              </a:ext>
            </a:extLst>
          </p:cNvPr>
          <p:cNvSpPr txBox="1"/>
          <p:nvPr/>
        </p:nvSpPr>
        <p:spPr>
          <a:xfrm>
            <a:off x="10324683" y="4583866"/>
            <a:ext cx="151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i="1" dirty="0"/>
              <a:t>Years</a:t>
            </a:r>
          </a:p>
        </p:txBody>
      </p:sp>
    </p:spTree>
    <p:extLst>
      <p:ext uri="{BB962C8B-B14F-4D97-AF65-F5344CB8AC3E}">
        <p14:creationId xmlns:p14="http://schemas.microsoft.com/office/powerpoint/2010/main" val="28972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E97772-26D9-4F40-B3D5-189889F8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85874" y="9525"/>
            <a:ext cx="610612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D8761E-FE20-49D0-A3A9-F5A316281357}"/>
              </a:ext>
            </a:extLst>
          </p:cNvPr>
          <p:cNvSpPr/>
          <p:nvPr/>
        </p:nvSpPr>
        <p:spPr>
          <a:xfrm>
            <a:off x="0" y="101600"/>
            <a:ext cx="12192000" cy="495300"/>
          </a:xfrm>
          <a:prstGeom prst="rect">
            <a:avLst/>
          </a:prstGeom>
          <a:solidFill>
            <a:srgbClr val="D7D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A471D-6FFE-4696-B6C9-E6C03034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0"/>
            <a:ext cx="6085874" cy="523875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Housing Technology for Jharkhand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08732D-8965-4D60-90BC-C73107640857}"/>
              </a:ext>
            </a:extLst>
          </p:cNvPr>
          <p:cNvSpPr/>
          <p:nvPr/>
        </p:nvSpPr>
        <p:spPr>
          <a:xfrm flipV="1">
            <a:off x="0" y="6644641"/>
            <a:ext cx="12192000" cy="45719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7128BB-A0EC-4CBE-9991-594478726EB4}"/>
              </a:ext>
            </a:extLst>
          </p:cNvPr>
          <p:cNvSpPr/>
          <p:nvPr/>
        </p:nvSpPr>
        <p:spPr>
          <a:xfrm>
            <a:off x="6085874" y="0"/>
            <a:ext cx="6106126" cy="6867525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C6C99A-C5C0-4198-989E-904D5C21C27F}"/>
              </a:ext>
            </a:extLst>
          </p:cNvPr>
          <p:cNvSpPr txBox="1"/>
          <p:nvPr/>
        </p:nvSpPr>
        <p:spPr>
          <a:xfrm>
            <a:off x="25401" y="6622624"/>
            <a:ext cx="384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gency FB" panose="020B0503020202020204" pitchFamily="34" charset="0"/>
              </a:rPr>
              <a:t>Urban Development &amp; Housing Department, Government of Jharkhand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9C3BFBB-1CE8-4981-A2B9-2018557534A9}"/>
              </a:ext>
            </a:extLst>
          </p:cNvPr>
          <p:cNvSpPr txBox="1"/>
          <p:nvPr/>
        </p:nvSpPr>
        <p:spPr>
          <a:xfrm>
            <a:off x="6085874" y="126484"/>
            <a:ext cx="610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INTRODUCTION TO SITE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4E91CBE-8BFB-4A6B-8C6E-3DA9DA4BA9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" t="7933" r="11364" b="9524"/>
          <a:stretch/>
        </p:blipFill>
        <p:spPr>
          <a:xfrm>
            <a:off x="228601" y="1531901"/>
            <a:ext cx="5377546" cy="4127147"/>
          </a:xfrm>
          <a:prstGeom prst="rect">
            <a:avLst/>
          </a:prstGeom>
        </p:spPr>
      </p:pic>
      <p:pic>
        <p:nvPicPr>
          <p:cNvPr id="12" name="Graphic 11" descr="Marker">
            <a:extLst>
              <a:ext uri="{FF2B5EF4-FFF2-40B4-BE49-F238E27FC236}">
                <a16:creationId xmlns:a16="http://schemas.microsoft.com/office/drawing/2014/main" xmlns="" id="{A01779C0-412B-44DD-A52F-A6BDB303B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54825" y="2807362"/>
            <a:ext cx="525408" cy="5254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53F4939F-F78C-458F-9F17-79ADE096D5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8" t="11132" r="3017" b="15296"/>
          <a:stretch/>
        </p:blipFill>
        <p:spPr>
          <a:xfrm rot="16200000">
            <a:off x="6501682" y="576747"/>
            <a:ext cx="5267388" cy="590458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20FF7A2-38E6-4654-BE3F-E75EC7A9D1E1}"/>
              </a:ext>
            </a:extLst>
          </p:cNvPr>
          <p:cNvSpPr txBox="1"/>
          <p:nvPr/>
        </p:nvSpPr>
        <p:spPr>
          <a:xfrm>
            <a:off x="7172322" y="3664578"/>
            <a:ext cx="957265" cy="246221"/>
          </a:xfrm>
          <a:prstGeom prst="rect">
            <a:avLst/>
          </a:prstGeom>
          <a:solidFill>
            <a:srgbClr val="D0CECE">
              <a:alpha val="6392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/>
            </a:lvl1pPr>
          </a:lstStyle>
          <a:p>
            <a:r>
              <a:rPr lang="en-IN" dirty="0" err="1"/>
              <a:t>Argora</a:t>
            </a:r>
            <a:r>
              <a:rPr lang="en-IN" dirty="0"/>
              <a:t> Chowk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30EB7DE7-58CB-4F64-9C7A-64638DBD284E}"/>
              </a:ext>
            </a:extLst>
          </p:cNvPr>
          <p:cNvSpPr txBox="1"/>
          <p:nvPr/>
        </p:nvSpPr>
        <p:spPr>
          <a:xfrm>
            <a:off x="8386764" y="4334402"/>
            <a:ext cx="562504" cy="246221"/>
          </a:xfrm>
          <a:prstGeom prst="rect">
            <a:avLst/>
          </a:prstGeom>
          <a:solidFill>
            <a:srgbClr val="D0CECE">
              <a:alpha val="6392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/>
            </a:lvl1pPr>
          </a:lstStyle>
          <a:p>
            <a:pPr algn="l"/>
            <a:r>
              <a:rPr lang="en-IN" dirty="0"/>
              <a:t>Airport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738BC47-ED69-442F-A83E-13546707C528}"/>
              </a:ext>
            </a:extLst>
          </p:cNvPr>
          <p:cNvSpPr txBox="1"/>
          <p:nvPr/>
        </p:nvSpPr>
        <p:spPr>
          <a:xfrm>
            <a:off x="8464209" y="3694836"/>
            <a:ext cx="1013514" cy="246221"/>
          </a:xfrm>
          <a:prstGeom prst="rect">
            <a:avLst/>
          </a:prstGeom>
          <a:solidFill>
            <a:srgbClr val="D0CECE">
              <a:alpha val="6392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/>
            </a:lvl1pPr>
          </a:lstStyle>
          <a:p>
            <a:r>
              <a:rPr lang="en-IN" dirty="0"/>
              <a:t>Railway Station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7224824D-4118-4021-AF8C-50F69A4FE35A}"/>
              </a:ext>
            </a:extLst>
          </p:cNvPr>
          <p:cNvSpPr txBox="1"/>
          <p:nvPr/>
        </p:nvSpPr>
        <p:spPr>
          <a:xfrm>
            <a:off x="8169726" y="3306029"/>
            <a:ext cx="1197319" cy="246221"/>
          </a:xfrm>
          <a:prstGeom prst="rect">
            <a:avLst/>
          </a:prstGeom>
          <a:solidFill>
            <a:srgbClr val="D0CECE">
              <a:alpha val="6392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00" b="1"/>
            </a:lvl1pPr>
          </a:lstStyle>
          <a:p>
            <a:r>
              <a:rPr lang="en-IN" dirty="0"/>
              <a:t>Albert Ekka Chowk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B477F94-9510-49DA-8229-EBD726F9DCF6}"/>
              </a:ext>
            </a:extLst>
          </p:cNvPr>
          <p:cNvSpPr txBox="1"/>
          <p:nvPr/>
        </p:nvSpPr>
        <p:spPr>
          <a:xfrm>
            <a:off x="6824393" y="3205946"/>
            <a:ext cx="950135" cy="246221"/>
          </a:xfrm>
          <a:prstGeom prst="rect">
            <a:avLst/>
          </a:prstGeom>
          <a:solidFill>
            <a:srgbClr val="D0CECE">
              <a:alpha val="6392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/>
              <a:t>Proposed Site</a:t>
            </a:r>
          </a:p>
        </p:txBody>
      </p:sp>
      <p:sp>
        <p:nvSpPr>
          <p:cNvPr id="35" name="Circle: Hollow 34">
            <a:extLst>
              <a:ext uri="{FF2B5EF4-FFF2-40B4-BE49-F238E27FC236}">
                <a16:creationId xmlns:a16="http://schemas.microsoft.com/office/drawing/2014/main" xmlns="" id="{3942411C-BFF2-47F2-A209-88631FEB80D4}"/>
              </a:ext>
            </a:extLst>
          </p:cNvPr>
          <p:cNvSpPr/>
          <p:nvPr/>
        </p:nvSpPr>
        <p:spPr>
          <a:xfrm>
            <a:off x="8320088" y="3199022"/>
            <a:ext cx="133350" cy="13374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4" name="Circle: Hollow 33">
            <a:extLst>
              <a:ext uri="{FF2B5EF4-FFF2-40B4-BE49-F238E27FC236}">
                <a16:creationId xmlns:a16="http://schemas.microsoft.com/office/drawing/2014/main" xmlns="" id="{7DF50F1C-F293-463B-8225-654F37DF949E}"/>
              </a:ext>
            </a:extLst>
          </p:cNvPr>
          <p:cNvSpPr/>
          <p:nvPr/>
        </p:nvSpPr>
        <p:spPr>
          <a:xfrm>
            <a:off x="8558211" y="3619300"/>
            <a:ext cx="133350" cy="13374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3" name="Circle: Hollow 32">
            <a:extLst>
              <a:ext uri="{FF2B5EF4-FFF2-40B4-BE49-F238E27FC236}">
                <a16:creationId xmlns:a16="http://schemas.microsoft.com/office/drawing/2014/main" xmlns="" id="{007BE121-7B40-4536-AA23-690652F71A86}"/>
              </a:ext>
            </a:extLst>
          </p:cNvPr>
          <p:cNvSpPr/>
          <p:nvPr/>
        </p:nvSpPr>
        <p:spPr>
          <a:xfrm>
            <a:off x="8491536" y="4242989"/>
            <a:ext cx="133350" cy="13374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31" name="Circle: Hollow 30">
            <a:extLst>
              <a:ext uri="{FF2B5EF4-FFF2-40B4-BE49-F238E27FC236}">
                <a16:creationId xmlns:a16="http://schemas.microsoft.com/office/drawing/2014/main" xmlns="" id="{178A3979-F42C-4121-9103-F1EAC33582DB}"/>
              </a:ext>
            </a:extLst>
          </p:cNvPr>
          <p:cNvSpPr/>
          <p:nvPr/>
        </p:nvSpPr>
        <p:spPr>
          <a:xfrm>
            <a:off x="7853361" y="3552426"/>
            <a:ext cx="133350" cy="133748"/>
          </a:xfrm>
          <a:prstGeom prst="donu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pic>
        <p:nvPicPr>
          <p:cNvPr id="36" name="Graphic 35" descr="Marker">
            <a:extLst>
              <a:ext uri="{FF2B5EF4-FFF2-40B4-BE49-F238E27FC236}">
                <a16:creationId xmlns:a16="http://schemas.microsoft.com/office/drawing/2014/main" xmlns="" id="{BDE04B10-DE50-496E-91C2-B1ECF0AA1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014926" y="2807362"/>
            <a:ext cx="525408" cy="5254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9814CCF4-CD97-47F1-9703-00F2D7091ABD}"/>
              </a:ext>
            </a:extLst>
          </p:cNvPr>
          <p:cNvCxnSpPr>
            <a:cxnSpLocks/>
          </p:cNvCxnSpPr>
          <p:nvPr/>
        </p:nvCxnSpPr>
        <p:spPr>
          <a:xfrm>
            <a:off x="2536371" y="3178630"/>
            <a:ext cx="4768669" cy="624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26FCE7E7-B359-46AD-A810-2676DF00DFF9}"/>
              </a:ext>
            </a:extLst>
          </p:cNvPr>
          <p:cNvSpPr/>
          <p:nvPr/>
        </p:nvSpPr>
        <p:spPr>
          <a:xfrm rot="17714248">
            <a:off x="10668415" y="3162222"/>
            <a:ext cx="685312" cy="19147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solidFill>
                  <a:srgbClr val="FFC000"/>
                </a:solidFill>
              </a:rPr>
              <a:t>Ring Road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9BA9A357-5D2B-40E7-9E9F-1E1EEE663940}"/>
              </a:ext>
            </a:extLst>
          </p:cNvPr>
          <p:cNvSpPr/>
          <p:nvPr/>
        </p:nvSpPr>
        <p:spPr>
          <a:xfrm>
            <a:off x="8290655" y="5380606"/>
            <a:ext cx="685312" cy="19147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solidFill>
                  <a:srgbClr val="FFC000"/>
                </a:solidFill>
              </a:rPr>
              <a:t>Ring Road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E6B21E59-EFB9-4E5B-BD00-9AE62E0A4B3F}"/>
              </a:ext>
            </a:extLst>
          </p:cNvPr>
          <p:cNvSpPr/>
          <p:nvPr/>
        </p:nvSpPr>
        <p:spPr>
          <a:xfrm rot="655634">
            <a:off x="8089333" y="1428746"/>
            <a:ext cx="685312" cy="19147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solidFill>
                  <a:srgbClr val="FFC000"/>
                </a:solidFill>
              </a:rPr>
              <a:t>Ring Road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7C6B6A1-6D49-4688-8EA3-08C36B1D5672}"/>
              </a:ext>
            </a:extLst>
          </p:cNvPr>
          <p:cNvSpPr/>
          <p:nvPr/>
        </p:nvSpPr>
        <p:spPr>
          <a:xfrm rot="17170926">
            <a:off x="6244554" y="3102966"/>
            <a:ext cx="685312" cy="19147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900" dirty="0">
                <a:solidFill>
                  <a:srgbClr val="FFC000"/>
                </a:solidFill>
              </a:rPr>
              <a:t>Ring Road</a:t>
            </a:r>
          </a:p>
        </p:txBody>
      </p:sp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xmlns="" id="{18A6FC82-3A6A-41D3-BC1C-11B40DFA2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8847"/>
              </p:ext>
            </p:extLst>
          </p:nvPr>
        </p:nvGraphicFramePr>
        <p:xfrm>
          <a:off x="9740900" y="4833692"/>
          <a:ext cx="2398933" cy="173736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282700">
                  <a:extLst>
                    <a:ext uri="{9D8B030D-6E8A-4147-A177-3AD203B41FA5}">
                      <a16:colId xmlns:a16="http://schemas.microsoft.com/office/drawing/2014/main" xmlns="" val="3869046074"/>
                    </a:ext>
                  </a:extLst>
                </a:gridCol>
                <a:gridCol w="1116233">
                  <a:extLst>
                    <a:ext uri="{9D8B030D-6E8A-4147-A177-3AD203B41FA5}">
                      <a16:colId xmlns:a16="http://schemas.microsoft.com/office/drawing/2014/main" xmlns="" val="113261945"/>
                    </a:ext>
                  </a:extLst>
                </a:gridCol>
              </a:tblGrid>
              <a:tr h="417283">
                <a:tc>
                  <a:txBody>
                    <a:bodyPr/>
                    <a:lstStyle/>
                    <a:p>
                      <a:r>
                        <a:rPr lang="en-IN" sz="1200" dirty="0"/>
                        <a:t>Landmark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Distance from Site (</a:t>
                      </a:r>
                      <a:r>
                        <a:rPr lang="en-IN" sz="1200" dirty="0" err="1"/>
                        <a:t>Kms</a:t>
                      </a:r>
                      <a:r>
                        <a:rPr lang="en-IN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3100006"/>
                  </a:ext>
                </a:extLst>
              </a:tr>
              <a:tr h="251018">
                <a:tc>
                  <a:txBody>
                    <a:bodyPr/>
                    <a:lstStyle/>
                    <a:p>
                      <a:r>
                        <a:rPr lang="en-IN" sz="1200" dirty="0" err="1"/>
                        <a:t>Argora</a:t>
                      </a:r>
                      <a:r>
                        <a:rPr lang="en-IN" sz="1200" dirty="0"/>
                        <a:t> Chowk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5.5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5590156"/>
                  </a:ext>
                </a:extLst>
              </a:tr>
              <a:tr h="417283">
                <a:tc>
                  <a:txBody>
                    <a:bodyPr/>
                    <a:lstStyle/>
                    <a:p>
                      <a:r>
                        <a:rPr lang="en-IN" sz="1200" dirty="0" err="1"/>
                        <a:t>Abert</a:t>
                      </a:r>
                      <a:r>
                        <a:rPr lang="en-IN" sz="1200" dirty="0"/>
                        <a:t> Ekka Chowk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3163587"/>
                  </a:ext>
                </a:extLst>
              </a:tr>
              <a:tr h="251018">
                <a:tc>
                  <a:txBody>
                    <a:bodyPr/>
                    <a:lstStyle/>
                    <a:p>
                      <a:r>
                        <a:rPr lang="en-IN" sz="1200" dirty="0"/>
                        <a:t>Railway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4479973"/>
                  </a:ext>
                </a:extLst>
              </a:tr>
              <a:tr h="251018">
                <a:tc>
                  <a:txBody>
                    <a:bodyPr/>
                    <a:lstStyle/>
                    <a:p>
                      <a:r>
                        <a:rPr lang="en-IN" sz="1200" dirty="0"/>
                        <a:t>Airport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/>
                        <a:t>12.2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6122914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63D1AF9D-2B02-4E09-B5E2-725A32B9C6B0}"/>
              </a:ext>
            </a:extLst>
          </p:cNvPr>
          <p:cNvSpPr txBox="1"/>
          <p:nvPr/>
        </p:nvSpPr>
        <p:spPr>
          <a:xfrm>
            <a:off x="9477723" y="645291"/>
            <a:ext cx="2546402" cy="381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/>
              <a:t>Ranchi Master Plan 2037</a:t>
            </a:r>
          </a:p>
        </p:txBody>
      </p:sp>
    </p:spTree>
    <p:extLst>
      <p:ext uri="{BB962C8B-B14F-4D97-AF65-F5344CB8AC3E}">
        <p14:creationId xmlns:p14="http://schemas.microsoft.com/office/powerpoint/2010/main" val="377144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E97772-26D9-4F40-B3D5-189889F8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85874" y="9525"/>
            <a:ext cx="610612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D8761E-FE20-49D0-A3A9-F5A316281357}"/>
              </a:ext>
            </a:extLst>
          </p:cNvPr>
          <p:cNvSpPr/>
          <p:nvPr/>
        </p:nvSpPr>
        <p:spPr>
          <a:xfrm>
            <a:off x="0" y="101600"/>
            <a:ext cx="12192000" cy="495300"/>
          </a:xfrm>
          <a:prstGeom prst="rect">
            <a:avLst/>
          </a:prstGeom>
          <a:solidFill>
            <a:srgbClr val="D7D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A471D-6FFE-4696-B6C9-E6C03034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0"/>
            <a:ext cx="6085874" cy="523875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Housing Technology for Jharkhand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08732D-8965-4D60-90BC-C73107640857}"/>
              </a:ext>
            </a:extLst>
          </p:cNvPr>
          <p:cNvSpPr/>
          <p:nvPr/>
        </p:nvSpPr>
        <p:spPr>
          <a:xfrm flipV="1">
            <a:off x="0" y="6644641"/>
            <a:ext cx="12192000" cy="45719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7128BB-A0EC-4CBE-9991-594478726EB4}"/>
              </a:ext>
            </a:extLst>
          </p:cNvPr>
          <p:cNvSpPr/>
          <p:nvPr/>
        </p:nvSpPr>
        <p:spPr>
          <a:xfrm>
            <a:off x="6085874" y="0"/>
            <a:ext cx="6106126" cy="6867525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C6C99A-C5C0-4198-989E-904D5C21C27F}"/>
              </a:ext>
            </a:extLst>
          </p:cNvPr>
          <p:cNvSpPr txBox="1"/>
          <p:nvPr/>
        </p:nvSpPr>
        <p:spPr>
          <a:xfrm>
            <a:off x="25401" y="6622624"/>
            <a:ext cx="384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gency FB" panose="020B0503020202020204" pitchFamily="34" charset="0"/>
              </a:rPr>
              <a:t>Urban Development &amp; Housing Department, Government of Jharkhand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9C3BFBB-1CE8-4981-A2B9-2018557534A9}"/>
              </a:ext>
            </a:extLst>
          </p:cNvPr>
          <p:cNvSpPr txBox="1"/>
          <p:nvPr/>
        </p:nvSpPr>
        <p:spPr>
          <a:xfrm>
            <a:off x="6085874" y="126484"/>
            <a:ext cx="610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INTRODUCTION TO SITE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B36F38E-F88A-4AB1-867D-2F5BCE585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" y="1056009"/>
            <a:ext cx="7816563" cy="5411467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E37166C4-A1A5-4A69-92E1-0BB6457181BC}"/>
              </a:ext>
            </a:extLst>
          </p:cNvPr>
          <p:cNvGraphicFramePr>
            <a:graphicFrameLocks noGrp="1"/>
          </p:cNvGraphicFramePr>
          <p:nvPr/>
        </p:nvGraphicFramePr>
        <p:xfrm>
          <a:off x="8115301" y="1056010"/>
          <a:ext cx="3848099" cy="46293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14443">
                  <a:extLst>
                    <a:ext uri="{9D8B030D-6E8A-4147-A177-3AD203B41FA5}">
                      <a16:colId xmlns:a16="http://schemas.microsoft.com/office/drawing/2014/main" xmlns="" val="3381926737"/>
                    </a:ext>
                  </a:extLst>
                </a:gridCol>
                <a:gridCol w="1233656">
                  <a:extLst>
                    <a:ext uri="{9D8B030D-6E8A-4147-A177-3AD203B41FA5}">
                      <a16:colId xmlns:a16="http://schemas.microsoft.com/office/drawing/2014/main" xmlns="" val="648955266"/>
                    </a:ext>
                  </a:extLst>
                </a:gridCol>
              </a:tblGrid>
              <a:tr h="828840">
                <a:tc>
                  <a:txBody>
                    <a:bodyPr/>
                    <a:lstStyle/>
                    <a:p>
                      <a:pPr marL="63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Parameters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Particulars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2255103"/>
                  </a:ext>
                </a:extLst>
              </a:tr>
              <a:tr h="956815">
                <a:tc>
                  <a:txBody>
                    <a:bodyPr/>
                    <a:lstStyle/>
                    <a:p>
                      <a:pPr marL="635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>
                          <a:effectLst/>
                        </a:rPr>
                        <a:t>Lo</a:t>
                      </a:r>
                      <a:r>
                        <a:rPr lang="en-US" sz="1800" dirty="0">
                          <a:effectLst/>
                        </a:rPr>
                        <a:t>c</a:t>
                      </a:r>
                      <a:r>
                        <a:rPr lang="en-US" sz="1800" spc="5" dirty="0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spc="-10" dirty="0">
                          <a:effectLst/>
                        </a:rPr>
                        <a:t>i</a:t>
                      </a:r>
                      <a:r>
                        <a:rPr lang="en-US" sz="1800" spc="5" dirty="0">
                          <a:effectLst/>
                        </a:rPr>
                        <a:t>o</a:t>
                      </a:r>
                      <a:r>
                        <a:rPr lang="en-US" sz="1800" dirty="0">
                          <a:effectLst/>
                        </a:rPr>
                        <a:t>n </a:t>
                      </a:r>
                      <a:r>
                        <a:rPr lang="en-US" sz="1800" spc="-5" dirty="0">
                          <a:effectLst/>
                        </a:rPr>
                        <a:t>o</a:t>
                      </a:r>
                      <a:r>
                        <a:rPr lang="en-US" sz="1800" dirty="0">
                          <a:effectLst/>
                        </a:rPr>
                        <a:t>f </a:t>
                      </a:r>
                      <a:r>
                        <a:rPr lang="en-US" sz="1800" spc="-10" dirty="0">
                          <a:effectLst/>
                        </a:rPr>
                        <a:t>t</a:t>
                      </a:r>
                      <a:r>
                        <a:rPr lang="en-US" sz="1800" spc="5" dirty="0">
                          <a:effectLst/>
                        </a:rPr>
                        <a:t>h</a:t>
                      </a:r>
                      <a:r>
                        <a:rPr lang="en-US" sz="1800" dirty="0">
                          <a:effectLst/>
                        </a:rPr>
                        <a:t>e</a:t>
                      </a:r>
                      <a:r>
                        <a:rPr lang="en-US" sz="1800" spc="5" dirty="0">
                          <a:effectLst/>
                        </a:rPr>
                        <a:t> S</a:t>
                      </a:r>
                      <a:r>
                        <a:rPr lang="en-US" sz="1800" dirty="0">
                          <a:effectLst/>
                        </a:rPr>
                        <a:t>i</a:t>
                      </a:r>
                      <a:r>
                        <a:rPr lang="en-US" sz="1800" spc="-10" dirty="0">
                          <a:effectLst/>
                        </a:rPr>
                        <a:t>t</a:t>
                      </a:r>
                      <a:r>
                        <a:rPr lang="en-US" sz="1800" dirty="0">
                          <a:effectLst/>
                        </a:rPr>
                        <a:t>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Bajra - Plot 785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9353427"/>
                  </a:ext>
                </a:extLst>
              </a:tr>
              <a:tr h="559585">
                <a:tc>
                  <a:txBody>
                    <a:bodyPr/>
                    <a:lstStyle/>
                    <a:p>
                      <a:pPr marL="635">
                        <a:lnSpc>
                          <a:spcPts val="1365"/>
                        </a:lnSpc>
                        <a:spcAft>
                          <a:spcPts val="0"/>
                        </a:spcAft>
                      </a:pPr>
                      <a:r>
                        <a:rPr lang="en-US" sz="1800" spc="10" dirty="0">
                          <a:effectLst/>
                        </a:rPr>
                        <a:t>T</a:t>
                      </a:r>
                      <a:r>
                        <a:rPr lang="en-US" sz="1800" spc="-5" dirty="0">
                          <a:effectLst/>
                        </a:rPr>
                        <a:t>o</a:t>
                      </a: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spc="5" dirty="0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l </a:t>
                      </a:r>
                      <a:r>
                        <a:rPr lang="en-US" sz="1800" spc="5" dirty="0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spc="-10" dirty="0">
                          <a:effectLst/>
                        </a:rPr>
                        <a:t>e</a:t>
                      </a:r>
                      <a:r>
                        <a:rPr lang="en-US" sz="1800" dirty="0">
                          <a:effectLst/>
                        </a:rPr>
                        <a:t>a </a:t>
                      </a:r>
                      <a:r>
                        <a:rPr lang="en-US" sz="1800" spc="-5" dirty="0">
                          <a:effectLst/>
                        </a:rPr>
                        <a:t>o</a:t>
                      </a:r>
                      <a:r>
                        <a:rPr lang="en-US" sz="1800" dirty="0">
                          <a:effectLst/>
                        </a:rPr>
                        <a:t>f Site (In </a:t>
                      </a:r>
                      <a:r>
                        <a:rPr lang="en-US" sz="1800" spc="-10" dirty="0">
                          <a:effectLst/>
                        </a:rPr>
                        <a:t>H</a:t>
                      </a:r>
                      <a:r>
                        <a:rPr lang="en-US" sz="1800" spc="5" dirty="0">
                          <a:effectLst/>
                        </a:rPr>
                        <a:t>e</a:t>
                      </a:r>
                      <a:r>
                        <a:rPr lang="en-US" sz="1800" dirty="0">
                          <a:effectLst/>
                        </a:rPr>
                        <a:t>ct</a:t>
                      </a:r>
                      <a:r>
                        <a:rPr lang="en-US" sz="1800" spc="5" dirty="0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res):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2.20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5361469"/>
                  </a:ext>
                </a:extLst>
              </a:tr>
              <a:tr h="837130">
                <a:tc>
                  <a:txBody>
                    <a:bodyPr/>
                    <a:lstStyle/>
                    <a:p>
                      <a:pPr marL="635">
                        <a:lnSpc>
                          <a:spcPts val="1375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>
                          <a:effectLst/>
                        </a:rPr>
                        <a:t>Ma</a:t>
                      </a:r>
                      <a:r>
                        <a:rPr lang="en-US" sz="1800" spc="-10" dirty="0">
                          <a:effectLst/>
                        </a:rPr>
                        <a:t>x</a:t>
                      </a:r>
                      <a:r>
                        <a:rPr lang="en-US" sz="1800" dirty="0">
                          <a:effectLst/>
                        </a:rPr>
                        <a:t>i</a:t>
                      </a:r>
                      <a:r>
                        <a:rPr lang="en-US" sz="1800" spc="5" dirty="0">
                          <a:effectLst/>
                        </a:rPr>
                        <a:t>m</a:t>
                      </a:r>
                      <a:r>
                        <a:rPr lang="en-US" sz="1800" spc="-5" dirty="0">
                          <a:effectLst/>
                        </a:rPr>
                        <a:t>u</a:t>
                      </a:r>
                      <a:r>
                        <a:rPr lang="en-US" sz="1800" dirty="0">
                          <a:effectLst/>
                        </a:rPr>
                        <a:t>m </a:t>
                      </a:r>
                      <a:r>
                        <a:rPr lang="en-US" sz="1800" spc="5" dirty="0">
                          <a:effectLst/>
                        </a:rPr>
                        <a:t>Pe</a:t>
                      </a:r>
                      <a:r>
                        <a:rPr lang="en-US" sz="1800" spc="-15" dirty="0">
                          <a:effectLst/>
                        </a:rPr>
                        <a:t>r</a:t>
                      </a:r>
                      <a:r>
                        <a:rPr lang="en-US" sz="1800" spc="5" dirty="0">
                          <a:effectLst/>
                        </a:rPr>
                        <a:t>m</a:t>
                      </a:r>
                      <a:r>
                        <a:rPr lang="en-US" sz="1800" dirty="0">
                          <a:effectLst/>
                        </a:rPr>
                        <a:t>iss</a:t>
                      </a:r>
                      <a:r>
                        <a:rPr lang="en-US" sz="1800" spc="-5" dirty="0">
                          <a:effectLst/>
                        </a:rPr>
                        <a:t>i</a:t>
                      </a:r>
                      <a:r>
                        <a:rPr lang="en-US" sz="1800" spc="5" dirty="0">
                          <a:effectLst/>
                        </a:rPr>
                        <a:t>b</a:t>
                      </a:r>
                      <a:r>
                        <a:rPr lang="en-US" sz="1800" dirty="0">
                          <a:effectLst/>
                        </a:rPr>
                        <a:t>le F</a:t>
                      </a:r>
                      <a:r>
                        <a:rPr lang="en-US" sz="1800" spc="20" dirty="0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R /F</a:t>
                      </a:r>
                      <a:r>
                        <a:rPr lang="en-US" sz="1800" spc="5" dirty="0">
                          <a:effectLst/>
                        </a:rPr>
                        <a:t>S</a:t>
                      </a:r>
                      <a:r>
                        <a:rPr lang="en-US" sz="1800" dirty="0">
                          <a:effectLst/>
                        </a:rPr>
                        <a:t>I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3.5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3317074"/>
                  </a:ext>
                </a:extLst>
              </a:tr>
              <a:tr h="62401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</a:t>
                      </a:r>
                      <a:r>
                        <a:rPr lang="en-US" sz="1800" spc="-10" dirty="0">
                          <a:effectLst/>
                        </a:rPr>
                        <a:t>o</a:t>
                      </a:r>
                      <a:r>
                        <a:rPr lang="en-US" sz="1800" spc="5" dirty="0">
                          <a:effectLst/>
                        </a:rPr>
                        <a:t>po</a:t>
                      </a:r>
                      <a:r>
                        <a:rPr lang="en-US" sz="1800" spc="-10" dirty="0">
                          <a:effectLst/>
                        </a:rPr>
                        <a:t>s</a:t>
                      </a:r>
                      <a:r>
                        <a:rPr lang="en-US" sz="1800" spc="5" dirty="0">
                          <a:effectLst/>
                        </a:rPr>
                        <a:t>e</a:t>
                      </a:r>
                      <a:r>
                        <a:rPr lang="en-US" sz="1800" dirty="0">
                          <a:effectLst/>
                        </a:rPr>
                        <a:t>d </a:t>
                      </a:r>
                      <a:r>
                        <a:rPr lang="en-US" sz="1800" spc="-10" dirty="0">
                          <a:effectLst/>
                        </a:rPr>
                        <a:t>c</a:t>
                      </a:r>
                      <a:r>
                        <a:rPr lang="en-US" sz="1800" spc="5" dirty="0">
                          <a:effectLst/>
                        </a:rPr>
                        <a:t>a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spc="-10" dirty="0">
                          <a:effectLst/>
                        </a:rPr>
                        <a:t>p</a:t>
                      </a:r>
                      <a:r>
                        <a:rPr lang="en-US" sz="1800" spc="5" dirty="0">
                          <a:effectLst/>
                        </a:rPr>
                        <a:t>e</a:t>
                      </a: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spc="5" dirty="0">
                          <a:effectLst/>
                        </a:rPr>
                        <a:t> a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spc="-10" dirty="0">
                          <a:effectLst/>
                        </a:rPr>
                        <a:t>e</a:t>
                      </a:r>
                      <a:r>
                        <a:rPr lang="en-US" sz="1800" dirty="0">
                          <a:effectLst/>
                        </a:rPr>
                        <a:t>a </a:t>
                      </a:r>
                      <a:r>
                        <a:rPr lang="en-US" sz="1800" spc="-5" dirty="0">
                          <a:effectLst/>
                        </a:rPr>
                        <a:t>o</a:t>
                      </a:r>
                      <a:r>
                        <a:rPr lang="en-US" sz="1800" dirty="0">
                          <a:effectLst/>
                        </a:rPr>
                        <a:t>f</a:t>
                      </a:r>
                      <a:r>
                        <a:rPr lang="en-US" sz="1800" spc="5" dirty="0">
                          <a:effectLst/>
                        </a:rPr>
                        <a:t> o</a:t>
                      </a:r>
                      <a:r>
                        <a:rPr lang="en-US" sz="1800" spc="-5" dirty="0">
                          <a:effectLst/>
                        </a:rPr>
                        <a:t>n</a:t>
                      </a:r>
                      <a:r>
                        <a:rPr lang="en-US" sz="1800" dirty="0">
                          <a:effectLst/>
                        </a:rPr>
                        <a:t>e D</a:t>
                      </a:r>
                      <a:r>
                        <a:rPr lang="en-US" sz="1800" spc="-15" dirty="0">
                          <a:effectLst/>
                        </a:rPr>
                        <a:t>w</a:t>
                      </a:r>
                      <a:r>
                        <a:rPr lang="en-US" sz="1800" spc="5" dirty="0">
                          <a:effectLst/>
                        </a:rPr>
                        <a:t>e</a:t>
                      </a:r>
                      <a:r>
                        <a:rPr lang="en-US" sz="1800" dirty="0">
                          <a:effectLst/>
                        </a:rPr>
                        <a:t>l</a:t>
                      </a:r>
                      <a:r>
                        <a:rPr lang="en-US" sz="1800" spc="-5" dirty="0">
                          <a:effectLst/>
                        </a:rPr>
                        <a:t>l</a:t>
                      </a:r>
                      <a:r>
                        <a:rPr lang="en-US" sz="1800" dirty="0">
                          <a:effectLst/>
                        </a:rPr>
                        <a:t>ing U</a:t>
                      </a:r>
                      <a:r>
                        <a:rPr lang="en-US" sz="1800" spc="5" dirty="0">
                          <a:effectLst/>
                        </a:rPr>
                        <a:t>n</a:t>
                      </a:r>
                      <a:r>
                        <a:rPr lang="en-US" sz="1800" dirty="0">
                          <a:effectLst/>
                        </a:rPr>
                        <a:t>it (In Sqm)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89967206"/>
                  </a:ext>
                </a:extLst>
              </a:tr>
              <a:tr h="624010">
                <a:tc>
                  <a:txBody>
                    <a:bodyPr/>
                    <a:lstStyle/>
                    <a:p>
                      <a:pPr marL="63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Proposed DUs (Nos)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~1140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0297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0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E97772-26D9-4F40-B3D5-189889F8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85874" y="9525"/>
            <a:ext cx="610612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D8761E-FE20-49D0-A3A9-F5A316281357}"/>
              </a:ext>
            </a:extLst>
          </p:cNvPr>
          <p:cNvSpPr/>
          <p:nvPr/>
        </p:nvSpPr>
        <p:spPr>
          <a:xfrm>
            <a:off x="0" y="101600"/>
            <a:ext cx="12192000" cy="495300"/>
          </a:xfrm>
          <a:prstGeom prst="rect">
            <a:avLst/>
          </a:prstGeom>
          <a:solidFill>
            <a:srgbClr val="D7D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A471D-6FFE-4696-B6C9-E6C03034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0"/>
            <a:ext cx="6085874" cy="523875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Housing Technology for Jharkhand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08732D-8965-4D60-90BC-C73107640857}"/>
              </a:ext>
            </a:extLst>
          </p:cNvPr>
          <p:cNvSpPr/>
          <p:nvPr/>
        </p:nvSpPr>
        <p:spPr>
          <a:xfrm flipV="1">
            <a:off x="0" y="6644641"/>
            <a:ext cx="12192000" cy="45719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7128BB-A0EC-4CBE-9991-594478726EB4}"/>
              </a:ext>
            </a:extLst>
          </p:cNvPr>
          <p:cNvSpPr/>
          <p:nvPr/>
        </p:nvSpPr>
        <p:spPr>
          <a:xfrm>
            <a:off x="6085874" y="0"/>
            <a:ext cx="6106126" cy="6867525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C6C99A-C5C0-4198-989E-904D5C21C27F}"/>
              </a:ext>
            </a:extLst>
          </p:cNvPr>
          <p:cNvSpPr txBox="1"/>
          <p:nvPr/>
        </p:nvSpPr>
        <p:spPr>
          <a:xfrm>
            <a:off x="25401" y="6622624"/>
            <a:ext cx="384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gency FB" panose="020B0503020202020204" pitchFamily="34" charset="0"/>
              </a:rPr>
              <a:t>Urban Development &amp; Housing Department, Government of Jharkhand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9C3BFBB-1CE8-4981-A2B9-2018557534A9}"/>
              </a:ext>
            </a:extLst>
          </p:cNvPr>
          <p:cNvSpPr txBox="1"/>
          <p:nvPr/>
        </p:nvSpPr>
        <p:spPr>
          <a:xfrm>
            <a:off x="6085874" y="126484"/>
            <a:ext cx="610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SITE FEATURES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F1B518C-2088-4F6C-B1CE-70E8B9671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88535"/>
              </p:ext>
            </p:extLst>
          </p:nvPr>
        </p:nvGraphicFramePr>
        <p:xfrm>
          <a:off x="110672" y="2198760"/>
          <a:ext cx="5864530" cy="344629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273730">
                  <a:extLst>
                    <a:ext uri="{9D8B030D-6E8A-4147-A177-3AD203B41FA5}">
                      <a16:colId xmlns:a16="http://schemas.microsoft.com/office/drawing/2014/main" xmlns="" val="338192673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648955266"/>
                    </a:ext>
                  </a:extLst>
                </a:gridCol>
              </a:tblGrid>
              <a:tr h="438073">
                <a:tc>
                  <a:txBody>
                    <a:bodyPr/>
                    <a:lstStyle/>
                    <a:p>
                      <a:pPr marL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</a:rPr>
                        <a:t>Parameters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Particulars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2255103"/>
                  </a:ext>
                </a:extLst>
              </a:tr>
              <a:tr h="451673">
                <a:tc>
                  <a:txBody>
                    <a:bodyPr/>
                    <a:lstStyle/>
                    <a:p>
                      <a:pPr marL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Implementing Agency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38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SLNA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9353427"/>
                  </a:ext>
                </a:extLst>
              </a:tr>
              <a:tr h="438073">
                <a:tc>
                  <a:txBody>
                    <a:bodyPr/>
                    <a:lstStyle/>
                    <a:p>
                      <a:pPr marL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8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sz="18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800" spc="2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rsh</a:t>
                      </a:r>
                      <a:r>
                        <a:rPr lang="en-US" sz="18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en-US" sz="18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 </a:t>
                      </a:r>
                      <a:r>
                        <a:rPr lang="en-US" sz="18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lang="en-US" sz="18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38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UD&amp;HD, </a:t>
                      </a:r>
                      <a:r>
                        <a:rPr lang="en-IN" sz="18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GoJ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0667619"/>
                  </a:ext>
                </a:extLst>
              </a:tr>
              <a:tr h="438073">
                <a:tc>
                  <a:txBody>
                    <a:bodyPr/>
                    <a:lstStyle/>
                    <a:p>
                      <a:pPr marL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</a:t>
                      </a:r>
                      <a:r>
                        <a:rPr lang="en-US" sz="1800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sz="18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distr</a:t>
                      </a:r>
                      <a:r>
                        <a:rPr lang="en-US" sz="18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</a:t>
                      </a:r>
                      <a:r>
                        <a:rPr lang="en-US" sz="18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</a:t>
                      </a:r>
                      <a:r>
                        <a:rPr lang="en-US" sz="18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8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</a:t>
                      </a:r>
                      <a:r>
                        <a:rPr lang="en-US" sz="18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rk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spc="5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Available at 0.9 Km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5361469"/>
                  </a:ext>
                </a:extLst>
              </a:tr>
              <a:tr h="830852">
                <a:tc>
                  <a:txBody>
                    <a:bodyPr/>
                    <a:lstStyle/>
                    <a:p>
                      <a:pPr marL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8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 s</a:t>
                      </a:r>
                      <a:r>
                        <a:rPr lang="en-US" sz="18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sz="18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ly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63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Available / To be extended up to plot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3317074"/>
                  </a:ext>
                </a:extLst>
              </a:tr>
              <a:tr h="438073">
                <a:tc>
                  <a:txBody>
                    <a:bodyPr/>
                    <a:lstStyle/>
                    <a:p>
                      <a:pPr marL="12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Pub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8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 </a:t>
                      </a:r>
                      <a:r>
                        <a:rPr lang="en-US" sz="1800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18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800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800" spc="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rt Faci</a:t>
                      </a:r>
                      <a:r>
                        <a:rPr lang="en-US" sz="1800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ities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937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Available within 1 km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7155465"/>
                  </a:ext>
                </a:extLst>
              </a:tr>
              <a:tr h="392779">
                <a:tc>
                  <a:txBody>
                    <a:bodyPr/>
                    <a:lstStyle/>
                    <a:p>
                      <a:pPr marL="12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Facilitation for Factory Settings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3937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IN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State shall facilitate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3781037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9D21FC8-6559-4D52-9DF4-64AA66B083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707" y="1100045"/>
            <a:ext cx="2662464" cy="19968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6AD3465-3E83-4DA2-8DA7-9552F6026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586" y="1111441"/>
            <a:ext cx="2654300" cy="1990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29038CB-192C-432F-A9AA-D073E8B67BB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82"/>
          <a:stretch/>
        </p:blipFill>
        <p:spPr>
          <a:xfrm>
            <a:off x="6252028" y="3271310"/>
            <a:ext cx="5569858" cy="322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3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E97772-26D9-4F40-B3D5-189889F8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85874" y="9525"/>
            <a:ext cx="610612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D8761E-FE20-49D0-A3A9-F5A316281357}"/>
              </a:ext>
            </a:extLst>
          </p:cNvPr>
          <p:cNvSpPr/>
          <p:nvPr/>
        </p:nvSpPr>
        <p:spPr>
          <a:xfrm>
            <a:off x="0" y="101600"/>
            <a:ext cx="12192000" cy="495300"/>
          </a:xfrm>
          <a:prstGeom prst="rect">
            <a:avLst/>
          </a:prstGeom>
          <a:solidFill>
            <a:srgbClr val="D7D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A471D-6FFE-4696-B6C9-E6C03034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0"/>
            <a:ext cx="6085874" cy="523875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Housing Technology for Jharkhand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08732D-8965-4D60-90BC-C73107640857}"/>
              </a:ext>
            </a:extLst>
          </p:cNvPr>
          <p:cNvSpPr/>
          <p:nvPr/>
        </p:nvSpPr>
        <p:spPr>
          <a:xfrm flipV="1">
            <a:off x="0" y="6644641"/>
            <a:ext cx="12192000" cy="45719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7128BB-A0EC-4CBE-9991-594478726EB4}"/>
              </a:ext>
            </a:extLst>
          </p:cNvPr>
          <p:cNvSpPr/>
          <p:nvPr/>
        </p:nvSpPr>
        <p:spPr>
          <a:xfrm>
            <a:off x="6085874" y="0"/>
            <a:ext cx="6106126" cy="6867525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C6C99A-C5C0-4198-989E-904D5C21C27F}"/>
              </a:ext>
            </a:extLst>
          </p:cNvPr>
          <p:cNvSpPr txBox="1"/>
          <p:nvPr/>
        </p:nvSpPr>
        <p:spPr>
          <a:xfrm>
            <a:off x="25401" y="6622624"/>
            <a:ext cx="384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gency FB" panose="020B0503020202020204" pitchFamily="34" charset="0"/>
              </a:rPr>
              <a:t>Urban Development &amp; Housing Department, Government of Jharkhand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9C3BFBB-1CE8-4981-A2B9-2018557534A9}"/>
              </a:ext>
            </a:extLst>
          </p:cNvPr>
          <p:cNvSpPr txBox="1"/>
          <p:nvPr/>
        </p:nvSpPr>
        <p:spPr>
          <a:xfrm>
            <a:off x="6085874" y="126484"/>
            <a:ext cx="610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SITE FEATURES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F1B518C-2088-4F6C-B1CE-70E8B9671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459602"/>
              </p:ext>
            </p:extLst>
          </p:nvPr>
        </p:nvGraphicFramePr>
        <p:xfrm>
          <a:off x="259100" y="1751116"/>
          <a:ext cx="5611892" cy="3774126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475168">
                  <a:extLst>
                    <a:ext uri="{9D8B030D-6E8A-4147-A177-3AD203B41FA5}">
                      <a16:colId xmlns:a16="http://schemas.microsoft.com/office/drawing/2014/main" xmlns="" val="3381926737"/>
                    </a:ext>
                  </a:extLst>
                </a:gridCol>
                <a:gridCol w="3136724">
                  <a:extLst>
                    <a:ext uri="{9D8B030D-6E8A-4147-A177-3AD203B41FA5}">
                      <a16:colId xmlns:a16="http://schemas.microsoft.com/office/drawing/2014/main" xmlns="" val="648955266"/>
                    </a:ext>
                  </a:extLst>
                </a:gridCol>
              </a:tblGrid>
              <a:tr h="727776">
                <a:tc>
                  <a:txBody>
                    <a:bodyPr/>
                    <a:lstStyle/>
                    <a:p>
                      <a:pPr marL="63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+mn-lt"/>
                        </a:rPr>
                        <a:t>Parameters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 Particulars</a:t>
                      </a:r>
                      <a:endParaRPr lang="en-IN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2255103"/>
                  </a:ext>
                </a:extLst>
              </a:tr>
              <a:tr h="863022">
                <a:tc>
                  <a:txBody>
                    <a:bodyPr/>
                    <a:lstStyle/>
                    <a:p>
                      <a:pPr marL="12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spc="-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8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ic </a:t>
                      </a:r>
                      <a:r>
                        <a:rPr lang="en-US" sz="1800" spc="-1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</a:t>
                      </a:r>
                      <a:r>
                        <a:rPr lang="en-US" sz="18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Earthquake low damage risk zone- II (MSK VI)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79353427"/>
                  </a:ext>
                </a:extLst>
              </a:tr>
              <a:tr h="727776">
                <a:tc>
                  <a:txBody>
                    <a:bodyPr/>
                    <a:lstStyle/>
                    <a:p>
                      <a:pPr marL="12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8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US" sz="1800" spc="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8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tic Zo</a:t>
                      </a:r>
                      <a:r>
                        <a:rPr lang="en-US" sz="18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Humid sub-tropical climate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35361469"/>
                  </a:ext>
                </a:extLst>
              </a:tr>
              <a:tr h="727776">
                <a:tc>
                  <a:txBody>
                    <a:bodyPr/>
                    <a:lstStyle/>
                    <a:p>
                      <a:pPr marL="12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Type </a:t>
                      </a: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 s</a:t>
                      </a:r>
                      <a:r>
                        <a:rPr lang="en-US" sz="18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il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Clayey Silt Soil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93317074"/>
                  </a:ext>
                </a:extLst>
              </a:tr>
              <a:tr h="727776">
                <a:tc>
                  <a:txBody>
                    <a:bodyPr/>
                    <a:lstStyle/>
                    <a:p>
                      <a:pPr marL="127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Gene</a:t>
                      </a:r>
                      <a:r>
                        <a:rPr lang="en-US" sz="1800" spc="-1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 t</a:t>
                      </a: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8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</a:t>
                      </a:r>
                      <a:r>
                        <a:rPr lang="en-US" sz="1800" spc="-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1800" spc="5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ph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01" marR="6670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4445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Plain Vacant Land</a:t>
                      </a:r>
                    </a:p>
                  </a:txBody>
                  <a:tcPr marL="66701" marR="6670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7155465"/>
                  </a:ext>
                </a:extLst>
              </a:tr>
            </a:tbl>
          </a:graphicData>
        </a:graphic>
      </p:graphicFrame>
      <p:pic>
        <p:nvPicPr>
          <p:cNvPr id="16" name="image21.png">
            <a:extLst>
              <a:ext uri="{FF2B5EF4-FFF2-40B4-BE49-F238E27FC236}">
                <a16:creationId xmlns:a16="http://schemas.microsoft.com/office/drawing/2014/main" xmlns="" id="{81C1C499-3FDF-4F99-A0F2-1C74796080CD}"/>
              </a:ext>
            </a:extLst>
          </p:cNvPr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rcRect l="2275" t="3769" r="6452" b="5722"/>
          <a:stretch/>
        </p:blipFill>
        <p:spPr bwMode="auto">
          <a:xfrm>
            <a:off x="6374345" y="1751116"/>
            <a:ext cx="5529183" cy="37884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43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E97772-26D9-4F40-B3D5-189889F8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6085874" y="9525"/>
            <a:ext cx="610612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D8761E-FE20-49D0-A3A9-F5A316281357}"/>
              </a:ext>
            </a:extLst>
          </p:cNvPr>
          <p:cNvSpPr/>
          <p:nvPr/>
        </p:nvSpPr>
        <p:spPr>
          <a:xfrm>
            <a:off x="0" y="101600"/>
            <a:ext cx="12192000" cy="495300"/>
          </a:xfrm>
          <a:prstGeom prst="rect">
            <a:avLst/>
          </a:prstGeom>
          <a:solidFill>
            <a:srgbClr val="D7D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A471D-6FFE-4696-B6C9-E6C030341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1600"/>
            <a:ext cx="6085874" cy="523875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chemeClr val="bg1"/>
                </a:solidFill>
                <a:latin typeface="Agency FB" panose="020B0503020202020204" pitchFamily="34" charset="0"/>
              </a:rPr>
              <a:t>Housing Technology for Jharkhand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08732D-8965-4D60-90BC-C73107640857}"/>
              </a:ext>
            </a:extLst>
          </p:cNvPr>
          <p:cNvSpPr/>
          <p:nvPr/>
        </p:nvSpPr>
        <p:spPr>
          <a:xfrm flipV="1">
            <a:off x="0" y="6644641"/>
            <a:ext cx="12192000" cy="45719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7128BB-A0EC-4CBE-9991-594478726EB4}"/>
              </a:ext>
            </a:extLst>
          </p:cNvPr>
          <p:cNvSpPr/>
          <p:nvPr/>
        </p:nvSpPr>
        <p:spPr>
          <a:xfrm>
            <a:off x="6085874" y="0"/>
            <a:ext cx="6106126" cy="6867525"/>
          </a:xfrm>
          <a:prstGeom prst="rect">
            <a:avLst/>
          </a:prstGeom>
          <a:solidFill>
            <a:srgbClr val="FFFFFF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C6C99A-C5C0-4198-989E-904D5C21C27F}"/>
              </a:ext>
            </a:extLst>
          </p:cNvPr>
          <p:cNvSpPr txBox="1"/>
          <p:nvPr/>
        </p:nvSpPr>
        <p:spPr>
          <a:xfrm>
            <a:off x="25401" y="6622624"/>
            <a:ext cx="3843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>
                <a:latin typeface="Agency FB" panose="020B0503020202020204" pitchFamily="34" charset="0"/>
              </a:rPr>
              <a:t>Urban Development &amp; Housing Department, Government of Jharkhand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9C3BFBB-1CE8-4981-A2B9-2018557534A9}"/>
              </a:ext>
            </a:extLst>
          </p:cNvPr>
          <p:cNvSpPr txBox="1"/>
          <p:nvPr/>
        </p:nvSpPr>
        <p:spPr>
          <a:xfrm>
            <a:off x="6085874" y="126484"/>
            <a:ext cx="6106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solidFill>
                  <a:schemeClr val="bg2">
                    <a:lumMod val="50000"/>
                  </a:schemeClr>
                </a:solidFill>
                <a:latin typeface="Agency FB" panose="020B0503020202020204" pitchFamily="34" charset="0"/>
              </a:rPr>
              <a:t>TOPOGRAPHY</a:t>
            </a:r>
          </a:p>
        </p:txBody>
      </p:sp>
      <p:pic>
        <p:nvPicPr>
          <p:cNvPr id="15" name="Picture 14" descr="C:\Users\hp\Downloads\WhatsApp Image 2019-02-11 at 13.36.33.jpeg">
            <a:extLst>
              <a:ext uri="{FF2B5EF4-FFF2-40B4-BE49-F238E27FC236}">
                <a16:creationId xmlns:a16="http://schemas.microsoft.com/office/drawing/2014/main" xmlns="" id="{9B12478A-2C57-47FB-AF10-CDAEB6F9703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3171283" y="-1390390"/>
            <a:ext cx="5858224" cy="1002783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975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9E2D2B8-2C26-4C0D-8A81-403E1DD89A6B}"/>
              </a:ext>
            </a:extLst>
          </p:cNvPr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2A2CDD-60C8-49A0-9898-9C1735F891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5999" y="0"/>
            <a:ext cx="610612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DB8884-B491-460B-9407-D86C95869CF5}"/>
              </a:ext>
            </a:extLst>
          </p:cNvPr>
          <p:cNvSpPr txBox="1"/>
          <p:nvPr/>
        </p:nvSpPr>
        <p:spPr>
          <a:xfrm>
            <a:off x="783772" y="2929812"/>
            <a:ext cx="4721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/>
              <a:t>THANK YOU.!</a:t>
            </a:r>
          </a:p>
        </p:txBody>
      </p:sp>
    </p:spTree>
    <p:extLst>
      <p:ext uri="{BB962C8B-B14F-4D97-AF65-F5344CB8AC3E}">
        <p14:creationId xmlns:p14="http://schemas.microsoft.com/office/powerpoint/2010/main" val="40786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1652</TotalTime>
  <Words>377</Words>
  <Application>Microsoft Office PowerPoint</Application>
  <PresentationFormat>Widescreen</PresentationFormat>
  <Paragraphs>105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 Unicode MS</vt:lpstr>
      <vt:lpstr>Agency FB</vt:lpstr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Jharkhand</vt:lpstr>
      <vt:lpstr>Pradhan Mantri Awas Yojna (Urban)</vt:lpstr>
      <vt:lpstr>Housing Technology for Jharkhand</vt:lpstr>
      <vt:lpstr>Housing Technology for Jharkhand</vt:lpstr>
      <vt:lpstr>Housing Technology for Jharkhand</vt:lpstr>
      <vt:lpstr>Housing Technology for Jharkhand</vt:lpstr>
      <vt:lpstr>Housing Technology for Jharkhand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Rohit Ranjan</dc:creator>
  <cp:lastModifiedBy>Khatibullah Sheikh</cp:lastModifiedBy>
  <cp:revision>70</cp:revision>
  <dcterms:created xsi:type="dcterms:W3CDTF">2019-02-27T09:19:31Z</dcterms:created>
  <dcterms:modified xsi:type="dcterms:W3CDTF">2019-02-28T13:50:53Z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ppReportDate">
    <vt:lpwstr/>
  </property>
  <property fmtid="{D5CDD505-2E9C-101B-9397-08002B2CF9AE}" pid="3" name="WppReportVersion">
    <vt:lpwstr>Version 1.0</vt:lpwstr>
  </property>
  <property fmtid="{D5CDD505-2E9C-101B-9397-08002B2CF9AE}" pid="4" name="WppReportDraft">
    <vt:lpwstr>(Draft)</vt:lpwstr>
  </property>
  <property fmtid="{D5CDD505-2E9C-101B-9397-08002B2CF9AE}" pid="5" name="WppReportCurrencySymbol">
    <vt:lpwstr>₹</vt:lpwstr>
  </property>
  <property fmtid="{D5CDD505-2E9C-101B-9397-08002B2CF9AE}" pid="6" name="WppReportDashboardTitleText">
    <vt:lpwstr>Dashboard</vt:lpwstr>
  </property>
  <property fmtid="{D5CDD505-2E9C-101B-9397-08002B2CF9AE}" pid="7" name="WppReportShortPageNumberFormat">
    <vt:lpwstr>Page &lt;#&gt;</vt:lpwstr>
  </property>
  <property fmtid="{D5CDD505-2E9C-101B-9397-08002B2CF9AE}" pid="8" name="WppReportLongPageNumberFormat">
    <vt:lpwstr>Page &lt;#&gt; of &lt;PageCount&gt;</vt:lpwstr>
  </property>
  <property fmtid="{D5CDD505-2E9C-101B-9397-08002B2CF9AE}" pid="9" name="WppReportTocTitleText">
    <vt:lpwstr>Table of contents</vt:lpwstr>
  </property>
  <property fmtid="{D5CDD505-2E9C-101B-9397-08002B2CF9AE}" pid="10" name="WppReportIsTocUpdateRecommended">
    <vt:bool>true</vt:bool>
  </property>
  <property fmtid="{D5CDD505-2E9C-101B-9397-08002B2CF9AE}" pid="11" name="WppReportPropertiesLastWrittenToDocument">
    <vt:filetime>2019-02-28T07:59:35Z</vt:filetime>
  </property>
</Properties>
</file>