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32" r:id="rId1"/>
    <p:sldMasterId id="2147484044" r:id="rId2"/>
  </p:sldMasterIdLst>
  <p:notesMasterIdLst>
    <p:notesMasterId r:id="rId12"/>
  </p:notesMasterIdLst>
  <p:handoutMasterIdLst>
    <p:handoutMasterId r:id="rId13"/>
  </p:handoutMasterIdLst>
  <p:sldIdLst>
    <p:sldId id="321" r:id="rId3"/>
    <p:sldId id="375" r:id="rId4"/>
    <p:sldId id="386" r:id="rId5"/>
    <p:sldId id="376" r:id="rId6"/>
    <p:sldId id="387" r:id="rId7"/>
    <p:sldId id="377" r:id="rId8"/>
    <p:sldId id="388" r:id="rId9"/>
    <p:sldId id="378" r:id="rId10"/>
    <p:sldId id="383" r:id="rId11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60"/>
  </p:normalViewPr>
  <p:slideViewPr>
    <p:cSldViewPr>
      <p:cViewPr varScale="1">
        <p:scale>
          <a:sx n="66" d="100"/>
          <a:sy n="66" d="100"/>
        </p:scale>
        <p:origin x="1080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082C35-D3E6-422D-A34E-B2E04EF9BD98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IN" smtClean="0"/>
              <a:t>Affordable Housing Mission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81BCAF4-740D-4329-A241-C8822852F0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1858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2AF73CF-4918-4B0F-86F6-C248BD751761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IN" smtClean="0"/>
              <a:t>Affordable Housing Mission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97A1100-F696-4702-87A1-CBD25BC154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2268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Affordable Housing Mission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0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528734"/>
            <a:ext cx="350215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Prepared By: SHETH DESIGN CONSULTANTS LLP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5564"/>
            <a:ext cx="493956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4926" y="6553200"/>
            <a:ext cx="2819400" cy="304800"/>
          </a:xfrm>
        </p:spPr>
        <p:txBody>
          <a:bodyPr>
            <a:noAutofit/>
          </a:bodyPr>
          <a:lstStyle>
            <a:lvl1pPr marL="68580" indent="0">
              <a:buNone/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SURAT MUNICIPAL CORPORATION.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528734"/>
            <a:ext cx="350215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Prepared By: SHETH DESIGN CONSULTANTS LLP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5564"/>
            <a:ext cx="493956" cy="365125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4926" y="6553200"/>
            <a:ext cx="2819400" cy="304800"/>
          </a:xfrm>
        </p:spPr>
        <p:txBody>
          <a:bodyPr>
            <a:noAutofit/>
          </a:bodyPr>
          <a:lstStyle>
            <a:lvl1pPr marL="68580" indent="0">
              <a:buNone/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SURAT MUNICIPAL CORPORATION.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04800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732442" y="-21511"/>
            <a:ext cx="3679116" cy="699244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831" y="731895"/>
            <a:ext cx="3500070" cy="2230130"/>
          </a:xfrm>
        </p:spPr>
        <p:txBody>
          <a:bodyPr anchor="ctr">
            <a:normAutofit fontScale="90000"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PROPOSAL FOR LIGHT HOUSE PROJECT OF GUJARAT</a:t>
            </a:r>
            <a:endParaRPr lang="en-US" b="1" dirty="0">
              <a:solidFill>
                <a:srgbClr val="0070C0"/>
              </a:solidFill>
              <a:latin typeface="+mn-lt"/>
              <a:ea typeface="Times New Roman"/>
              <a:cs typeface="Shrut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48832" y="4726889"/>
            <a:ext cx="3500069" cy="129291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68580" algn="ctr">
              <a:spcBef>
                <a:spcPts val="0"/>
              </a:spcBef>
              <a:defRPr/>
            </a:pPr>
            <a:r>
              <a:rPr lang="en-IN" sz="1900" b="1" dirty="0">
                <a:solidFill>
                  <a:schemeClr val="tx1"/>
                </a:solidFill>
                <a:latin typeface="Cambria" pitchFamily="18" charset="0"/>
              </a:rPr>
              <a:t>Affordable Housing Mission</a:t>
            </a:r>
          </a:p>
          <a:p>
            <a:pPr marL="68580" algn="ctr">
              <a:spcBef>
                <a:spcPts val="0"/>
              </a:spcBef>
              <a:defRPr/>
            </a:pPr>
            <a:r>
              <a:rPr lang="en-IN" sz="1800" dirty="0">
                <a:solidFill>
                  <a:schemeClr val="tx1"/>
                </a:solidFill>
                <a:latin typeface="Cambria" pitchFamily="18" charset="0"/>
              </a:rPr>
              <a:t>Urban Development &amp; Urban Housing Department</a:t>
            </a:r>
          </a:p>
          <a:p>
            <a:pPr marL="68580" algn="ctr">
              <a:spcBef>
                <a:spcPts val="0"/>
              </a:spcBef>
              <a:defRPr/>
            </a:pPr>
            <a:r>
              <a:rPr lang="en-IN" sz="1900" b="1" dirty="0">
                <a:solidFill>
                  <a:schemeClr val="tx1"/>
                </a:solidFill>
                <a:latin typeface="Cambria" pitchFamily="18" charset="0"/>
              </a:rPr>
              <a:t>Government of </a:t>
            </a:r>
            <a:r>
              <a:rPr lang="en-IN" sz="1900" b="1" dirty="0" smtClean="0">
                <a:solidFill>
                  <a:schemeClr val="tx1"/>
                </a:solidFill>
                <a:latin typeface="Cambria" pitchFamily="18" charset="0"/>
              </a:rPr>
              <a:t>Gujarat</a:t>
            </a:r>
            <a:endParaRPr lang="en-IN" sz="19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1228357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52675"/>
            <a:ext cx="3234711" cy="181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3267689" cy="1838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/>
          <a:stretch/>
        </p:blipFill>
        <p:spPr>
          <a:xfrm>
            <a:off x="1033967" y="762000"/>
            <a:ext cx="3319572" cy="16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LOCATION MAP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8" name="Picture 7" descr="C:\Users\CJ\Desktop\Global Housing\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95233"/>
            <a:ext cx="8153400" cy="508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4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SALIENT DETAILS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051051"/>
              </p:ext>
            </p:extLst>
          </p:nvPr>
        </p:nvGraphicFramePr>
        <p:xfrm>
          <a:off x="533400" y="1219201"/>
          <a:ext cx="8000999" cy="54010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000"/>
                <a:gridCol w="3505200"/>
                <a:gridCol w="3733799"/>
              </a:tblGrid>
              <a:tr h="821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Remarks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Implementing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Agency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Rajkot Municipal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Corporation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Ownership of the land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Rajkot Municipal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Corporation</a:t>
                      </a:r>
                      <a:endParaRPr lang="en-I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of Proposed land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2.43 hectors</a:t>
                      </a:r>
                      <a:endParaRPr lang="en-I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Buildable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Dwelling Units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Approx. 1488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houses of 40 </a:t>
                      </a:r>
                      <a:r>
                        <a:rPr lang="en-GB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sq.m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 carpet area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Availability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of basic amenities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Yes,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available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Power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istribution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etwork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Municipal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W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ater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upply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etwork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Municipal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ewerage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ystem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Public Transport Facilities etc.,</a:t>
                      </a:r>
                      <a:endParaRPr lang="en-IN" alt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Distance from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the city centre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6.5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km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Site Development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Status of the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Green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field land available with all amenities in the city area for execution of the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Availability of facilities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for factory setup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1.25 hector of land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made available in the vicinity</a:t>
                      </a:r>
                      <a:endParaRPr lang="en-I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Details of transport linkage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of the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Yes, available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9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IN" sz="2400" b="1" dirty="0" smtClean="0">
                <a:solidFill>
                  <a:srgbClr val="0070C0"/>
                </a:solidFill>
              </a:rPr>
              <a:t>PROJECT SITE LOCATION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67" t="33757" r="5834" b="11576"/>
          <a:stretch/>
        </p:blipFill>
        <p:spPr>
          <a:xfrm>
            <a:off x="533400" y="1371601"/>
            <a:ext cx="815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LAND USE FOR LHP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9" name="Picture 2" descr="\\cb-tc\CBTC_Share\Mitesh Chauhan\Smart City\Land use of Smart 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5" y="1285339"/>
            <a:ext cx="7636020" cy="50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SITE DETAILS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696724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163" y="3962400"/>
            <a:ext cx="8228837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proposal has already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MoHUA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Delhi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no. AHM/PMAY (U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GHTC/2796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dated 12th Feb 2019 </a:t>
            </a: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approval of State 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note No.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AHM/Projects/PMAY/SLSMC/2790 dated 11th Feb. 2019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.32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24063" t="15963" r="22759" b="22346"/>
          <a:stretch/>
        </p:blipFill>
        <p:spPr>
          <a:xfrm>
            <a:off x="4267200" y="2819400"/>
            <a:ext cx="4495800" cy="3262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30061"/>
              </p:ext>
            </p:extLst>
          </p:nvPr>
        </p:nvGraphicFramePr>
        <p:xfrm>
          <a:off x="533400" y="1143000"/>
          <a:ext cx="4377536" cy="28070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6272"/>
                <a:gridCol w="621376"/>
                <a:gridCol w="621376"/>
                <a:gridCol w="854390"/>
                <a:gridCol w="1864122"/>
              </a:tblGrid>
              <a:tr h="35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FP area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Sq.m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Remarks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4/C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24333.95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Site for Execution of the light house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63/5/B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12583.00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Site for component factory for Machinery and equipment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17/A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10398.05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Alternate site for execution of the project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4/A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10759.00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4/B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7580.50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4/D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21267.65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86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86922.15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SITE PHOTOGRAPHS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28600" y="680351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8" name="Picture 2" descr="C:\Users\RMC\Desktop\TPS 32 Raiya FP 4C et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554481"/>
            <a:ext cx="2476500" cy="4191000"/>
          </a:xfrm>
          <a:prstGeom prst="rect">
            <a:avLst/>
          </a:prstGeom>
          <a:noFill/>
        </p:spPr>
      </p:pic>
      <p:pic>
        <p:nvPicPr>
          <p:cNvPr id="9" name="Picture 3" descr="C:\Users\RMC\Desktop\TPS 32 Site 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1" y="1554481"/>
            <a:ext cx="3276600" cy="4190999"/>
          </a:xfrm>
          <a:prstGeom prst="rect">
            <a:avLst/>
          </a:prstGeom>
          <a:noFill/>
        </p:spPr>
      </p:pic>
      <p:pic>
        <p:nvPicPr>
          <p:cNvPr id="12" name="Picture 4" descr="C:\Users\RMC\Desktop\TPS 32 Raiya FP 4C etc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151" y="1554481"/>
            <a:ext cx="2482849" cy="419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2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OTHER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766465"/>
            <a:ext cx="8229600" cy="617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IN" sz="2000" b="1" dirty="0" smtClean="0">
              <a:ea typeface="Times New Roman"/>
              <a:cs typeface="Shruti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a typeface="Times New Roman"/>
                <a:cs typeface="Shruti"/>
              </a:rPr>
              <a:t>Site is located within the city area of Rajkot city and around 6.5 KM from the city centre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IN" sz="2200" b="1" dirty="0" smtClean="0">
              <a:solidFill>
                <a:srgbClr val="002060"/>
              </a:solidFill>
              <a:ea typeface="Times New Roman"/>
              <a:cs typeface="Shruti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200" b="1" dirty="0" smtClean="0">
                <a:solidFill>
                  <a:srgbClr val="002060"/>
                </a:solidFill>
                <a:ea typeface="Times New Roman"/>
                <a:cs typeface="Shruti"/>
              </a:rPr>
              <a:t>Available </a:t>
            </a:r>
            <a:r>
              <a:rPr lang="en-IN" sz="2200" b="1" dirty="0">
                <a:solidFill>
                  <a:srgbClr val="002060"/>
                </a:solidFill>
                <a:ea typeface="Times New Roman"/>
                <a:cs typeface="Shruti"/>
              </a:rPr>
              <a:t>Infrastructure facilities on the proposed </a:t>
            </a:r>
            <a:r>
              <a:rPr lang="en-IN" sz="2200" b="1" dirty="0" smtClean="0">
                <a:solidFill>
                  <a:srgbClr val="002060"/>
                </a:solidFill>
                <a:ea typeface="Times New Roman"/>
                <a:cs typeface="Shruti"/>
              </a:rPr>
              <a:t>site :</a:t>
            </a:r>
            <a:endParaRPr lang="en-IN" sz="2200" b="1" dirty="0">
              <a:solidFill>
                <a:srgbClr val="002060"/>
              </a:solidFill>
              <a:ea typeface="Times New Roman"/>
              <a:cs typeface="Shruti"/>
            </a:endParaRP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RCC Roads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Municipal Water Supply Network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Power distribution network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Municipal Sewerage System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Transport Facilities 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Provision of other land also made available in the vicinity for component factory set-up as required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a typeface="Times New Roman"/>
                <a:cs typeface="Shruti"/>
              </a:rPr>
              <a:t> </a:t>
            </a:r>
            <a:endParaRPr lang="en-IN" sz="2000" b="1" dirty="0">
              <a:ea typeface="Times New Roman"/>
              <a:cs typeface="Shrut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8600" y="680351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9756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038600" cy="609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42597" y="3090582"/>
            <a:ext cx="3313355" cy="6768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mtClean="0">
                <a:latin typeface="+mn-lt"/>
              </a:rPr>
              <a:t>THANK YOU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7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3218</TotalTime>
  <Words>398</Words>
  <Application>Microsoft Office PowerPoint</Application>
  <PresentationFormat>On-screen Show (4:3)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Cambria</vt:lpstr>
      <vt:lpstr>Shruti</vt:lpstr>
      <vt:lpstr>Times New Roman</vt:lpstr>
      <vt:lpstr>Wingdings</vt:lpstr>
      <vt:lpstr>Wingdings 2</vt:lpstr>
      <vt:lpstr>Austin</vt:lpstr>
      <vt:lpstr>1_Austin</vt:lpstr>
      <vt:lpstr> PROPOSAL FOR LIGHT HOUSE PROJECT OF GUJARAT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SURAT MUNICIPAL CORPORATION  A DETAILED PROJECT REPORT UNDER AFFORDABLE HOUSING PROJECT (AHP) FOR  ECONOMICALLY WEAKER SECTION (704 D.U’S) &amp;  LOW INCOME GROUP (2930 D.U’S) AT 9 LOCATIONS  IN  SURAT MUNCIPAL CORPORATION,   SURAT, GUJARAT DPR-I  MARCH -2014</dc:title>
  <dc:creator>milan</dc:creator>
  <cp:lastModifiedBy>Khatibullah Sheikh</cp:lastModifiedBy>
  <cp:revision>370</cp:revision>
  <cp:lastPrinted>2019-03-01T06:09:41Z</cp:lastPrinted>
  <dcterms:created xsi:type="dcterms:W3CDTF">2006-08-16T00:00:00Z</dcterms:created>
  <dcterms:modified xsi:type="dcterms:W3CDTF">2019-03-01T13:35:19Z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2019-03-01T08:03:21Z</vt:filetime>
  </property>
</Properties>
</file>