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37.jpg" ContentType="image/jpg"/>
  <Override PartName="/ppt/media/image38.jpg" ContentType="image/jpg"/>
  <Override PartName="/ppt/media/image39.jpg" ContentType="image/jpg"/>
  <Override PartName="/ppt/media/image40.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1938" r:id="rId2"/>
    <p:sldId id="420" r:id="rId3"/>
    <p:sldId id="1959" r:id="rId4"/>
    <p:sldId id="1560" r:id="rId5"/>
    <p:sldId id="1960" r:id="rId6"/>
    <p:sldId id="1453" r:id="rId7"/>
    <p:sldId id="1468" r:id="rId8"/>
    <p:sldId id="1521" r:id="rId9"/>
    <p:sldId id="256" r:id="rId10"/>
    <p:sldId id="270" r:id="rId11"/>
    <p:sldId id="280" r:id="rId12"/>
    <p:sldId id="308" r:id="rId13"/>
    <p:sldId id="275" r:id="rId14"/>
    <p:sldId id="260" r:id="rId15"/>
    <p:sldId id="264" r:id="rId16"/>
    <p:sldId id="292" r:id="rId17"/>
    <p:sldId id="265" r:id="rId18"/>
    <p:sldId id="1961" r:id="rId19"/>
    <p:sldId id="307" r:id="rId20"/>
  </p:sldIdLst>
  <p:sldSz cx="12192000" cy="6858000"/>
  <p:notesSz cx="6858000" cy="9144000"/>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703"/>
    <p:restoredTop sz="94618"/>
  </p:normalViewPr>
  <p:slideViewPr>
    <p:cSldViewPr snapToGrid="0" snapToObjects="1">
      <p:cViewPr>
        <p:scale>
          <a:sx n="103" d="100"/>
          <a:sy n="103" d="100"/>
        </p:scale>
        <p:origin x="144" y="232"/>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Mappe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Mappe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2"/>
              </a:solidFill>
              <a:ln w="19050">
                <a:solidFill>
                  <a:schemeClr val="lt1"/>
                </a:solidFill>
              </a:ln>
              <a:effectLst/>
            </c:spPr>
            <c:extLst>
              <c:ext xmlns:c16="http://schemas.microsoft.com/office/drawing/2014/chart" uri="{C3380CC4-5D6E-409C-BE32-E72D297353CC}">
                <c16:uniqueId val="{00000001-9047-7549-8E93-06059E1ADEF7}"/>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9047-7549-8E93-06059E1ADEF7}"/>
              </c:ext>
            </c:extLst>
          </c:dPt>
          <c:val>
            <c:numRef>
              <c:f>'Ark1'!$A$6:$A$7</c:f>
              <c:numCache>
                <c:formatCode>General</c:formatCode>
                <c:ptCount val="2"/>
                <c:pt idx="0">
                  <c:v>35</c:v>
                </c:pt>
                <c:pt idx="1">
                  <c:v>65</c:v>
                </c:pt>
              </c:numCache>
            </c:numRef>
          </c:val>
          <c:extLst>
            <c:ext xmlns:c16="http://schemas.microsoft.com/office/drawing/2014/chart" uri="{C3380CC4-5D6E-409C-BE32-E72D297353CC}">
              <c16:uniqueId val="{00000004-9047-7549-8E93-06059E1ADEF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2"/>
              </a:solidFill>
              <a:ln w="19050">
                <a:solidFill>
                  <a:schemeClr val="lt1"/>
                </a:solidFill>
              </a:ln>
              <a:effectLst/>
            </c:spPr>
            <c:extLst>
              <c:ext xmlns:c16="http://schemas.microsoft.com/office/drawing/2014/chart" uri="{C3380CC4-5D6E-409C-BE32-E72D297353CC}">
                <c16:uniqueId val="{00000001-D3B3-4B4A-A3BC-14E54A39302B}"/>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D3B3-4B4A-A3BC-14E54A39302B}"/>
              </c:ext>
            </c:extLst>
          </c:dPt>
          <c:val>
            <c:numRef>
              <c:f>'Ark1'!$A$6:$A$7</c:f>
              <c:numCache>
                <c:formatCode>General</c:formatCode>
                <c:ptCount val="2"/>
                <c:pt idx="0">
                  <c:v>35</c:v>
                </c:pt>
                <c:pt idx="1">
                  <c:v>65</c:v>
                </c:pt>
              </c:numCache>
            </c:numRef>
          </c:val>
          <c:extLst>
            <c:ext xmlns:c16="http://schemas.microsoft.com/office/drawing/2014/chart" uri="{C3380CC4-5D6E-409C-BE32-E72D297353CC}">
              <c16:uniqueId val="{00000004-D3B3-4B4A-A3BC-14E54A39302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cs:fontRef>
    <cs:defRPr sz="1000" kern="1200"/>
  </cs:axisTitle>
  <cs:categoryAxis>
    <cs:lnRef idx="0"/>
    <cs:fillRef idx="0"/>
    <cs:effectRef idx="0"/>
    <cs:fontRef idx="minor">
      <a:schemeClr val="tx1"/>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cs:fontRef>
    <cs:defRPr sz="900" kern="1200"/>
  </cs:dataLabel>
  <cs:dataLabelCallout>
    <cs:lnRef idx="0"/>
    <cs:fillRef idx="0"/>
    <cs:effectRef idx="0"/>
    <cs:fontRef idx="minor">
      <a:schemeClr val="dk1"/>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cs:fontRef>
    <cs:defRPr sz="1000" kern="1200"/>
  </cs:axisTitle>
  <cs:categoryAxis>
    <cs:lnRef idx="0"/>
    <cs:fillRef idx="0"/>
    <cs:effectRef idx="0"/>
    <cs:fontRef idx="minor">
      <a:schemeClr val="tx1"/>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cs:fontRef>
    <cs:defRPr sz="900" kern="1200"/>
  </cs:dataLabel>
  <cs:dataLabelCallout>
    <cs:lnRef idx="0"/>
    <cs:fillRef idx="0"/>
    <cs:effectRef idx="0"/>
    <cs:fontRef idx="minor">
      <a:schemeClr val="dk1"/>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024889-E28D-1346-B837-31AECD736ED7}" type="datetimeFigureOut">
              <a:rPr lang="da-DK" smtClean="0"/>
              <a:t>01/03/2019</a:t>
            </a:fld>
            <a:endParaRPr lang="da-DK"/>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002AA0-E461-6748-BB43-381A69EB2692}" type="slidenum">
              <a:rPr lang="da-DK" smtClean="0"/>
              <a:t>‹nr.›</a:t>
            </a:fld>
            <a:endParaRPr lang="da-DK"/>
          </a:p>
        </p:txBody>
      </p:sp>
    </p:spTree>
    <p:extLst>
      <p:ext uri="{BB962C8B-B14F-4D97-AF65-F5344CB8AC3E}">
        <p14:creationId xmlns:p14="http://schemas.microsoft.com/office/powerpoint/2010/main" val="668360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C39CC4-E679-F144-85DF-50D4BB08D118}" type="slidenum">
              <a:rPr lang="da-DK" altLang="x-none"/>
              <a:pPr/>
              <a:t>10</a:t>
            </a:fld>
            <a:endParaRPr lang="da-DK" altLang="x-none"/>
          </a:p>
        </p:txBody>
      </p:sp>
      <p:sp>
        <p:nvSpPr>
          <p:cNvPr id="32770" name="Rectangle 2"/>
          <p:cNvSpPr>
            <a:spLocks noGrp="1" noRot="1" noChangeAspect="1" noChangeArrowheads="1" noTextEdit="1"/>
          </p:cNvSpPr>
          <p:nvPr>
            <p:ph type="sldImg"/>
          </p:nvPr>
        </p:nvSpPr>
        <p:spPr>
          <a:xfrm>
            <a:off x="139700" y="768350"/>
            <a:ext cx="6819900" cy="3836988"/>
          </a:xfrm>
          <a:ln/>
        </p:spPr>
      </p:sp>
      <p:sp>
        <p:nvSpPr>
          <p:cNvPr id="32771" name="Rectangle 3"/>
          <p:cNvSpPr>
            <a:spLocks noGrp="1" noChangeArrowheads="1"/>
          </p:cNvSpPr>
          <p:nvPr>
            <p:ph type="body" idx="1"/>
          </p:nvPr>
        </p:nvSpPr>
        <p:spPr/>
        <p:txBody>
          <a:bodyPr/>
          <a:lstStyle/>
          <a:p>
            <a:endParaRPr lang="x-none" altLang="x-none"/>
          </a:p>
        </p:txBody>
      </p:sp>
    </p:spTree>
    <p:extLst>
      <p:ext uri="{BB962C8B-B14F-4D97-AF65-F5344CB8AC3E}">
        <p14:creationId xmlns:p14="http://schemas.microsoft.com/office/powerpoint/2010/main" val="3290326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1F56258-BF49-9F4E-9F0E-1B24C84328F0}" type="slidenum">
              <a:rPr lang="da-DK" altLang="da-DK"/>
              <a:pPr/>
              <a:t>13</a:t>
            </a:fld>
            <a:endParaRPr lang="da-DK" altLang="da-DK"/>
          </a:p>
        </p:txBody>
      </p:sp>
      <p:sp>
        <p:nvSpPr>
          <p:cNvPr id="71682" name="Rectangle 2"/>
          <p:cNvSpPr>
            <a:spLocks noGrp="1" noRot="1" noChangeAspect="1" noChangeArrowheads="1" noTextEdit="1"/>
          </p:cNvSpPr>
          <p:nvPr>
            <p:ph type="sldImg"/>
          </p:nvPr>
        </p:nvSpPr>
        <p:spPr>
          <a:xfrm>
            <a:off x="139700" y="768350"/>
            <a:ext cx="6819900" cy="3836988"/>
          </a:xfrm>
          <a:ln/>
        </p:spPr>
      </p:sp>
      <p:sp>
        <p:nvSpPr>
          <p:cNvPr id="71683" name="Rectangle 3"/>
          <p:cNvSpPr>
            <a:spLocks noGrp="1" noChangeArrowheads="1"/>
          </p:cNvSpPr>
          <p:nvPr>
            <p:ph type="body" idx="1"/>
          </p:nvPr>
        </p:nvSpPr>
        <p:spPr/>
        <p:txBody>
          <a:bodyPr/>
          <a:lstStyle/>
          <a:p>
            <a:endParaRPr lang="da-DK" altLang="da-DK"/>
          </a:p>
        </p:txBody>
      </p:sp>
    </p:spTree>
    <p:extLst>
      <p:ext uri="{BB962C8B-B14F-4D97-AF65-F5344CB8AC3E}">
        <p14:creationId xmlns:p14="http://schemas.microsoft.com/office/powerpoint/2010/main" val="33979303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a-DK"/>
              <a:t>Klik for at redigere i masteren</a:t>
            </a:r>
          </a:p>
        </p:txBody>
      </p:sp>
      <p:sp>
        <p:nvSpPr>
          <p:cNvPr id="3" name="U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i master</a:t>
            </a:r>
          </a:p>
        </p:txBody>
      </p:sp>
      <p:sp>
        <p:nvSpPr>
          <p:cNvPr id="4" name="Pladsholder til dato 3"/>
          <p:cNvSpPr>
            <a:spLocks noGrp="1"/>
          </p:cNvSpPr>
          <p:nvPr>
            <p:ph type="dt" sz="half" idx="10"/>
          </p:nvPr>
        </p:nvSpPr>
        <p:spPr/>
        <p:txBody>
          <a:bodyPr/>
          <a:lstStyle/>
          <a:p>
            <a:fld id="{87E64E52-9BC5-F14A-AD2F-BFAA62289095}" type="datetimeFigureOut">
              <a:rPr lang="da-DK" smtClean="0"/>
              <a:t>01/03/2019</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542C7B9A-BE58-D148-A14B-295764F0BAFB}" type="slidenum">
              <a:rPr lang="da-DK" smtClean="0"/>
              <a:t>‹nr.›</a:t>
            </a:fld>
            <a:endParaRPr lang="da-DK"/>
          </a:p>
        </p:txBody>
      </p:sp>
    </p:spTree>
    <p:extLst>
      <p:ext uri="{BB962C8B-B14F-4D97-AF65-F5344CB8AC3E}">
        <p14:creationId xmlns:p14="http://schemas.microsoft.com/office/powerpoint/2010/main" val="787592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lodret titel 2"/>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87E64E52-9BC5-F14A-AD2F-BFAA62289095}" type="datetimeFigureOut">
              <a:rPr lang="da-DK" smtClean="0"/>
              <a:t>01/03/2019</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542C7B9A-BE58-D148-A14B-295764F0BAFB}" type="slidenum">
              <a:rPr lang="da-DK" smtClean="0"/>
              <a:t>‹nr.›</a:t>
            </a:fld>
            <a:endParaRPr lang="da-DK"/>
          </a:p>
        </p:txBody>
      </p:sp>
    </p:spTree>
    <p:extLst>
      <p:ext uri="{BB962C8B-B14F-4D97-AF65-F5344CB8AC3E}">
        <p14:creationId xmlns:p14="http://schemas.microsoft.com/office/powerpoint/2010/main" val="4671935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8724900" y="365125"/>
            <a:ext cx="2628900" cy="5811838"/>
          </a:xfrm>
        </p:spPr>
        <p:txBody>
          <a:bodyPr vert="eaVert"/>
          <a:lstStyle/>
          <a:p>
            <a:r>
              <a:rPr lang="da-DK"/>
              <a:t>Klik for at redigere i masteren</a:t>
            </a:r>
          </a:p>
        </p:txBody>
      </p:sp>
      <p:sp>
        <p:nvSpPr>
          <p:cNvPr id="3" name="Pladsholder til lodret titel 2"/>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87E64E52-9BC5-F14A-AD2F-BFAA62289095}" type="datetimeFigureOut">
              <a:rPr lang="da-DK" smtClean="0"/>
              <a:t>01/03/2019</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542C7B9A-BE58-D148-A14B-295764F0BAFB}" type="slidenum">
              <a:rPr lang="da-DK" smtClean="0"/>
              <a:t>‹nr.›</a:t>
            </a:fld>
            <a:endParaRPr lang="da-DK"/>
          </a:p>
        </p:txBody>
      </p:sp>
    </p:spTree>
    <p:extLst>
      <p:ext uri="{BB962C8B-B14F-4D97-AF65-F5344CB8AC3E}">
        <p14:creationId xmlns:p14="http://schemas.microsoft.com/office/powerpoint/2010/main" val="9223024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3/1/19</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‹nr.›</a:t>
            </a:fld>
            <a:endParaRPr/>
          </a:p>
        </p:txBody>
      </p:sp>
    </p:spTree>
    <p:extLst>
      <p:ext uri="{BB962C8B-B14F-4D97-AF65-F5344CB8AC3E}">
        <p14:creationId xmlns:p14="http://schemas.microsoft.com/office/powerpoint/2010/main" val="2813697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indhold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10"/>
          </p:nvPr>
        </p:nvSpPr>
        <p:spPr/>
        <p:txBody>
          <a:bodyPr/>
          <a:lstStyle/>
          <a:p>
            <a:fld id="{87E64E52-9BC5-F14A-AD2F-BFAA62289095}" type="datetimeFigureOut">
              <a:rPr lang="da-DK" smtClean="0"/>
              <a:t>01/03/2019</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542C7B9A-BE58-D148-A14B-295764F0BAFB}" type="slidenum">
              <a:rPr lang="da-DK" smtClean="0"/>
              <a:t>‹nr.›</a:t>
            </a:fld>
            <a:endParaRPr lang="da-DK"/>
          </a:p>
        </p:txBody>
      </p:sp>
    </p:spTree>
    <p:extLst>
      <p:ext uri="{BB962C8B-B14F-4D97-AF65-F5344CB8AC3E}">
        <p14:creationId xmlns:p14="http://schemas.microsoft.com/office/powerpoint/2010/main" val="2133464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a-DK"/>
              <a:t>Klik for at redigere i masteren</a:t>
            </a:r>
          </a:p>
        </p:txBody>
      </p:sp>
      <p:sp>
        <p:nvSpPr>
          <p:cNvPr id="3" name="Pladsholder til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Pladsholder til dato 3"/>
          <p:cNvSpPr>
            <a:spLocks noGrp="1"/>
          </p:cNvSpPr>
          <p:nvPr>
            <p:ph type="dt" sz="half" idx="10"/>
          </p:nvPr>
        </p:nvSpPr>
        <p:spPr/>
        <p:txBody>
          <a:bodyPr/>
          <a:lstStyle/>
          <a:p>
            <a:fld id="{87E64E52-9BC5-F14A-AD2F-BFAA62289095}" type="datetimeFigureOut">
              <a:rPr lang="da-DK" smtClean="0"/>
              <a:t>01/03/2019</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slidenummer 5"/>
          <p:cNvSpPr>
            <a:spLocks noGrp="1"/>
          </p:cNvSpPr>
          <p:nvPr>
            <p:ph type="sldNum" sz="quarter" idx="12"/>
          </p:nvPr>
        </p:nvSpPr>
        <p:spPr/>
        <p:txBody>
          <a:bodyPr/>
          <a:lstStyle/>
          <a:p>
            <a:fld id="{542C7B9A-BE58-D148-A14B-295764F0BAFB}" type="slidenum">
              <a:rPr lang="da-DK" smtClean="0"/>
              <a:t>‹nr.›</a:t>
            </a:fld>
            <a:endParaRPr lang="da-DK"/>
          </a:p>
        </p:txBody>
      </p:sp>
    </p:spTree>
    <p:extLst>
      <p:ext uri="{BB962C8B-B14F-4D97-AF65-F5344CB8AC3E}">
        <p14:creationId xmlns:p14="http://schemas.microsoft.com/office/powerpoint/2010/main" val="60818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indhold 2"/>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indhold 3"/>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dato 4"/>
          <p:cNvSpPr>
            <a:spLocks noGrp="1"/>
          </p:cNvSpPr>
          <p:nvPr>
            <p:ph type="dt" sz="half" idx="10"/>
          </p:nvPr>
        </p:nvSpPr>
        <p:spPr/>
        <p:txBody>
          <a:bodyPr/>
          <a:lstStyle/>
          <a:p>
            <a:fld id="{87E64E52-9BC5-F14A-AD2F-BFAA62289095}" type="datetimeFigureOut">
              <a:rPr lang="da-DK" smtClean="0"/>
              <a:t>01/03/2019</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542C7B9A-BE58-D148-A14B-295764F0BAFB}" type="slidenum">
              <a:rPr lang="da-DK" smtClean="0"/>
              <a:t>‹nr.›</a:t>
            </a:fld>
            <a:endParaRPr lang="da-DK"/>
          </a:p>
        </p:txBody>
      </p:sp>
    </p:spTree>
    <p:extLst>
      <p:ext uri="{BB962C8B-B14F-4D97-AF65-F5344CB8AC3E}">
        <p14:creationId xmlns:p14="http://schemas.microsoft.com/office/powerpoint/2010/main" val="1933241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a-DK"/>
              <a:t>Klik for at redigere i masteren</a:t>
            </a:r>
          </a:p>
        </p:txBody>
      </p:sp>
      <p:sp>
        <p:nvSpPr>
          <p:cNvPr id="3" name="Pladsholder til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Pladsholder til indhold 3"/>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5" name="Pladsholder til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Pladsholder til indhold 5"/>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7" name="Pladsholder til dato 6"/>
          <p:cNvSpPr>
            <a:spLocks noGrp="1"/>
          </p:cNvSpPr>
          <p:nvPr>
            <p:ph type="dt" sz="half" idx="10"/>
          </p:nvPr>
        </p:nvSpPr>
        <p:spPr/>
        <p:txBody>
          <a:bodyPr/>
          <a:lstStyle/>
          <a:p>
            <a:fld id="{87E64E52-9BC5-F14A-AD2F-BFAA62289095}" type="datetimeFigureOut">
              <a:rPr lang="da-DK" smtClean="0"/>
              <a:t>01/03/2019</a:t>
            </a:fld>
            <a:endParaRPr lang="da-DK"/>
          </a:p>
        </p:txBody>
      </p:sp>
      <p:sp>
        <p:nvSpPr>
          <p:cNvPr id="8" name="Pladsholder til sidefod 7"/>
          <p:cNvSpPr>
            <a:spLocks noGrp="1"/>
          </p:cNvSpPr>
          <p:nvPr>
            <p:ph type="ftr" sz="quarter" idx="11"/>
          </p:nvPr>
        </p:nvSpPr>
        <p:spPr/>
        <p:txBody>
          <a:bodyPr/>
          <a:lstStyle/>
          <a:p>
            <a:endParaRPr lang="da-DK"/>
          </a:p>
        </p:txBody>
      </p:sp>
      <p:sp>
        <p:nvSpPr>
          <p:cNvPr id="9" name="Pladsholder til slidenummer 8"/>
          <p:cNvSpPr>
            <a:spLocks noGrp="1"/>
          </p:cNvSpPr>
          <p:nvPr>
            <p:ph type="sldNum" sz="quarter" idx="12"/>
          </p:nvPr>
        </p:nvSpPr>
        <p:spPr/>
        <p:txBody>
          <a:bodyPr/>
          <a:lstStyle/>
          <a:p>
            <a:fld id="{542C7B9A-BE58-D148-A14B-295764F0BAFB}" type="slidenum">
              <a:rPr lang="da-DK" smtClean="0"/>
              <a:t>‹nr.›</a:t>
            </a:fld>
            <a:endParaRPr lang="da-DK"/>
          </a:p>
        </p:txBody>
      </p:sp>
    </p:spTree>
    <p:extLst>
      <p:ext uri="{BB962C8B-B14F-4D97-AF65-F5344CB8AC3E}">
        <p14:creationId xmlns:p14="http://schemas.microsoft.com/office/powerpoint/2010/main" val="5619584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a-DK"/>
              <a:t>Klik for at redigere i masteren</a:t>
            </a:r>
          </a:p>
        </p:txBody>
      </p:sp>
      <p:sp>
        <p:nvSpPr>
          <p:cNvPr id="3" name="Pladsholder til dato 2"/>
          <p:cNvSpPr>
            <a:spLocks noGrp="1"/>
          </p:cNvSpPr>
          <p:nvPr>
            <p:ph type="dt" sz="half" idx="10"/>
          </p:nvPr>
        </p:nvSpPr>
        <p:spPr/>
        <p:txBody>
          <a:bodyPr/>
          <a:lstStyle/>
          <a:p>
            <a:fld id="{87E64E52-9BC5-F14A-AD2F-BFAA62289095}" type="datetimeFigureOut">
              <a:rPr lang="da-DK" smtClean="0"/>
              <a:t>01/03/2019</a:t>
            </a:fld>
            <a:endParaRPr lang="da-DK"/>
          </a:p>
        </p:txBody>
      </p:sp>
      <p:sp>
        <p:nvSpPr>
          <p:cNvPr id="4" name="Pladsholder til sidefod 3"/>
          <p:cNvSpPr>
            <a:spLocks noGrp="1"/>
          </p:cNvSpPr>
          <p:nvPr>
            <p:ph type="ftr" sz="quarter" idx="11"/>
          </p:nvPr>
        </p:nvSpPr>
        <p:spPr/>
        <p:txBody>
          <a:bodyPr/>
          <a:lstStyle/>
          <a:p>
            <a:endParaRPr lang="da-DK"/>
          </a:p>
        </p:txBody>
      </p:sp>
      <p:sp>
        <p:nvSpPr>
          <p:cNvPr id="5" name="Pladsholder til slidenummer 4"/>
          <p:cNvSpPr>
            <a:spLocks noGrp="1"/>
          </p:cNvSpPr>
          <p:nvPr>
            <p:ph type="sldNum" sz="quarter" idx="12"/>
          </p:nvPr>
        </p:nvSpPr>
        <p:spPr/>
        <p:txBody>
          <a:bodyPr/>
          <a:lstStyle/>
          <a:p>
            <a:fld id="{542C7B9A-BE58-D148-A14B-295764F0BAFB}" type="slidenum">
              <a:rPr lang="da-DK" smtClean="0"/>
              <a:t>‹nr.›</a:t>
            </a:fld>
            <a:endParaRPr lang="da-DK"/>
          </a:p>
        </p:txBody>
      </p:sp>
    </p:spTree>
    <p:extLst>
      <p:ext uri="{BB962C8B-B14F-4D97-AF65-F5344CB8AC3E}">
        <p14:creationId xmlns:p14="http://schemas.microsoft.com/office/powerpoint/2010/main" val="2024719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dsholder til dato 1"/>
          <p:cNvSpPr>
            <a:spLocks noGrp="1"/>
          </p:cNvSpPr>
          <p:nvPr>
            <p:ph type="dt" sz="half" idx="10"/>
          </p:nvPr>
        </p:nvSpPr>
        <p:spPr/>
        <p:txBody>
          <a:bodyPr/>
          <a:lstStyle/>
          <a:p>
            <a:fld id="{87E64E52-9BC5-F14A-AD2F-BFAA62289095}" type="datetimeFigureOut">
              <a:rPr lang="da-DK" smtClean="0"/>
              <a:t>01/03/2019</a:t>
            </a:fld>
            <a:endParaRPr lang="da-DK"/>
          </a:p>
        </p:txBody>
      </p:sp>
      <p:sp>
        <p:nvSpPr>
          <p:cNvPr id="3" name="Pladsholder til sidefod 2"/>
          <p:cNvSpPr>
            <a:spLocks noGrp="1"/>
          </p:cNvSpPr>
          <p:nvPr>
            <p:ph type="ftr" sz="quarter" idx="11"/>
          </p:nvPr>
        </p:nvSpPr>
        <p:spPr/>
        <p:txBody>
          <a:bodyPr/>
          <a:lstStyle/>
          <a:p>
            <a:endParaRPr lang="da-DK"/>
          </a:p>
        </p:txBody>
      </p:sp>
      <p:sp>
        <p:nvSpPr>
          <p:cNvPr id="4" name="Pladsholder til slidenummer 3"/>
          <p:cNvSpPr>
            <a:spLocks noGrp="1"/>
          </p:cNvSpPr>
          <p:nvPr>
            <p:ph type="sldNum" sz="quarter" idx="12"/>
          </p:nvPr>
        </p:nvSpPr>
        <p:spPr/>
        <p:txBody>
          <a:bodyPr/>
          <a:lstStyle/>
          <a:p>
            <a:fld id="{542C7B9A-BE58-D148-A14B-295764F0BAFB}" type="slidenum">
              <a:rPr lang="da-DK" smtClean="0"/>
              <a:t>‹nr.›</a:t>
            </a:fld>
            <a:endParaRPr lang="da-DK"/>
          </a:p>
        </p:txBody>
      </p:sp>
    </p:spTree>
    <p:extLst>
      <p:ext uri="{BB962C8B-B14F-4D97-AF65-F5344CB8AC3E}">
        <p14:creationId xmlns:p14="http://schemas.microsoft.com/office/powerpoint/2010/main" val="13327231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masteren</a:t>
            </a:r>
          </a:p>
        </p:txBody>
      </p:sp>
      <p:sp>
        <p:nvSpPr>
          <p:cNvPr id="3" name="Pladsholder til indhol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p:cNvSpPr>
            <a:spLocks noGrp="1"/>
          </p:cNvSpPr>
          <p:nvPr>
            <p:ph type="dt" sz="half" idx="10"/>
          </p:nvPr>
        </p:nvSpPr>
        <p:spPr/>
        <p:txBody>
          <a:bodyPr/>
          <a:lstStyle/>
          <a:p>
            <a:fld id="{87E64E52-9BC5-F14A-AD2F-BFAA62289095}" type="datetimeFigureOut">
              <a:rPr lang="da-DK" smtClean="0"/>
              <a:t>01/03/2019</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542C7B9A-BE58-D148-A14B-295764F0BAFB}" type="slidenum">
              <a:rPr lang="da-DK" smtClean="0"/>
              <a:t>‹nr.›</a:t>
            </a:fld>
            <a:endParaRPr lang="da-DK"/>
          </a:p>
        </p:txBody>
      </p:sp>
    </p:spTree>
    <p:extLst>
      <p:ext uri="{BB962C8B-B14F-4D97-AF65-F5344CB8AC3E}">
        <p14:creationId xmlns:p14="http://schemas.microsoft.com/office/powerpoint/2010/main" val="8229892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a-DK"/>
              <a:t>Klik for at redigere i masteren</a:t>
            </a:r>
          </a:p>
        </p:txBody>
      </p:sp>
      <p:sp>
        <p:nvSpPr>
          <p:cNvPr id="3" name="Pladsholder til billed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a-DK"/>
          </a:p>
        </p:txBody>
      </p:sp>
      <p:sp>
        <p:nvSpPr>
          <p:cNvPr id="4" name="Pladsholder til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Pladsholder til dato 4"/>
          <p:cNvSpPr>
            <a:spLocks noGrp="1"/>
          </p:cNvSpPr>
          <p:nvPr>
            <p:ph type="dt" sz="half" idx="10"/>
          </p:nvPr>
        </p:nvSpPr>
        <p:spPr/>
        <p:txBody>
          <a:bodyPr/>
          <a:lstStyle/>
          <a:p>
            <a:fld id="{87E64E52-9BC5-F14A-AD2F-BFAA62289095}" type="datetimeFigureOut">
              <a:rPr lang="da-DK" smtClean="0"/>
              <a:t>01/03/2019</a:t>
            </a:fld>
            <a:endParaRPr lang="da-DK"/>
          </a:p>
        </p:txBody>
      </p:sp>
      <p:sp>
        <p:nvSpPr>
          <p:cNvPr id="6" name="Pladsholder til sidefod 5"/>
          <p:cNvSpPr>
            <a:spLocks noGrp="1"/>
          </p:cNvSpPr>
          <p:nvPr>
            <p:ph type="ftr" sz="quarter" idx="11"/>
          </p:nvPr>
        </p:nvSpPr>
        <p:spPr/>
        <p:txBody>
          <a:bodyPr/>
          <a:lstStyle/>
          <a:p>
            <a:endParaRPr lang="da-DK"/>
          </a:p>
        </p:txBody>
      </p:sp>
      <p:sp>
        <p:nvSpPr>
          <p:cNvPr id="7" name="Pladsholder til slidenummer 6"/>
          <p:cNvSpPr>
            <a:spLocks noGrp="1"/>
          </p:cNvSpPr>
          <p:nvPr>
            <p:ph type="sldNum" sz="quarter" idx="12"/>
          </p:nvPr>
        </p:nvSpPr>
        <p:spPr/>
        <p:txBody>
          <a:bodyPr/>
          <a:lstStyle/>
          <a:p>
            <a:fld id="{542C7B9A-BE58-D148-A14B-295764F0BAFB}" type="slidenum">
              <a:rPr lang="da-DK" smtClean="0"/>
              <a:t>‹nr.›</a:t>
            </a:fld>
            <a:endParaRPr lang="da-DK"/>
          </a:p>
        </p:txBody>
      </p:sp>
    </p:spTree>
    <p:extLst>
      <p:ext uri="{BB962C8B-B14F-4D97-AF65-F5344CB8AC3E}">
        <p14:creationId xmlns:p14="http://schemas.microsoft.com/office/powerpoint/2010/main" val="374653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i masteren</a:t>
            </a:r>
          </a:p>
        </p:txBody>
      </p:sp>
      <p:sp>
        <p:nvSpPr>
          <p:cNvPr id="3" name="Pladsholder til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4" name="Pladsholder til dato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E64E52-9BC5-F14A-AD2F-BFAA62289095}" type="datetimeFigureOut">
              <a:rPr lang="da-DK" smtClean="0"/>
              <a:t>01/03/2019</a:t>
            </a:fld>
            <a:endParaRPr lang="da-DK"/>
          </a:p>
        </p:txBody>
      </p:sp>
      <p:sp>
        <p:nvSpPr>
          <p:cNvPr id="5" name="Pladsholder til sidefod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a:p>
        </p:txBody>
      </p:sp>
      <p:sp>
        <p:nvSpPr>
          <p:cNvPr id="6" name="Pladsholder til slide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2C7B9A-BE58-D148-A14B-295764F0BAFB}" type="slidenum">
              <a:rPr lang="da-DK" smtClean="0"/>
              <a:t>‹nr.›</a:t>
            </a:fld>
            <a:endParaRPr lang="da-DK"/>
          </a:p>
        </p:txBody>
      </p:sp>
    </p:spTree>
    <p:extLst>
      <p:ext uri="{BB962C8B-B14F-4D97-AF65-F5344CB8AC3E}">
        <p14:creationId xmlns:p14="http://schemas.microsoft.com/office/powerpoint/2010/main" val="21058764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tiff"/><Relationship Id="rId7" Type="http://schemas.openxmlformats.org/officeDocument/2006/relationships/image" Target="../media/image18.tif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7.tiff"/><Relationship Id="rId5" Type="http://schemas.openxmlformats.org/officeDocument/2006/relationships/image" Target="../media/image16.tiff"/><Relationship Id="rId4" Type="http://schemas.openxmlformats.org/officeDocument/2006/relationships/image" Target="../media/image15.tiff"/></Relationships>
</file>

<file path=ppt/slides/_rels/slide1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6.jpeg"/><Relationship Id="rId3" Type="http://schemas.microsoft.com/office/2007/relationships/hdphoto" Target="../media/hdphoto1.wdp"/><Relationship Id="rId7" Type="http://schemas.openxmlformats.org/officeDocument/2006/relationships/image" Target="../media/image22.jpeg"/><Relationship Id="rId12" Type="http://schemas.openxmlformats.org/officeDocument/2006/relationships/image" Target="../media/image25.tiff"/><Relationship Id="rId17" Type="http://schemas.microsoft.com/office/2007/relationships/hdphoto" Target="../media/hdphoto6.wdp"/><Relationship Id="rId2" Type="http://schemas.openxmlformats.org/officeDocument/2006/relationships/image" Target="../media/image19.jpeg"/><Relationship Id="rId16" Type="http://schemas.openxmlformats.org/officeDocument/2006/relationships/image" Target="../media/image28.jpeg"/><Relationship Id="rId1" Type="http://schemas.openxmlformats.org/officeDocument/2006/relationships/slideLayout" Target="../slideLayouts/slideLayout2.xml"/><Relationship Id="rId6" Type="http://schemas.openxmlformats.org/officeDocument/2006/relationships/image" Target="../media/image21.tiff"/><Relationship Id="rId11" Type="http://schemas.microsoft.com/office/2007/relationships/hdphoto" Target="../media/hdphoto4.wdp"/><Relationship Id="rId5" Type="http://schemas.microsoft.com/office/2007/relationships/hdphoto" Target="../media/hdphoto2.wdp"/><Relationship Id="rId15" Type="http://schemas.openxmlformats.org/officeDocument/2006/relationships/image" Target="../media/image27.tiff"/><Relationship Id="rId10" Type="http://schemas.openxmlformats.org/officeDocument/2006/relationships/image" Target="../media/image24.jpeg"/><Relationship Id="rId4" Type="http://schemas.openxmlformats.org/officeDocument/2006/relationships/image" Target="../media/image20.jpeg"/><Relationship Id="rId9" Type="http://schemas.openxmlformats.org/officeDocument/2006/relationships/image" Target="../media/image23.tiff"/><Relationship Id="rId14" Type="http://schemas.microsoft.com/office/2007/relationships/hdphoto" Target="../media/hdphoto5.wdp"/></Relationships>
</file>

<file path=ppt/slides/_rels/slide1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29.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tiff"/><Relationship Id="rId4" Type="http://schemas.openxmlformats.org/officeDocument/2006/relationships/image" Target="../media/image30.tiff"/></Relationships>
</file>

<file path=ppt/slides/_rels/slide16.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image" Target="../media/image33.tiff"/><Relationship Id="rId1" Type="http://schemas.openxmlformats.org/officeDocument/2006/relationships/slideLayout" Target="../slideLayouts/slideLayout2.xml"/><Relationship Id="rId5" Type="http://schemas.openxmlformats.org/officeDocument/2006/relationships/image" Target="../media/image36.tiff"/><Relationship Id="rId4" Type="http://schemas.openxmlformats.org/officeDocument/2006/relationships/image" Target="../media/image35.tiff"/></Relationships>
</file>

<file path=ppt/slides/_rels/slide1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g"/><Relationship Id="rId1" Type="http://schemas.openxmlformats.org/officeDocument/2006/relationships/slideLayout" Target="../slideLayouts/slideLayout12.xml"/><Relationship Id="rId5" Type="http://schemas.openxmlformats.org/officeDocument/2006/relationships/image" Target="../media/image40.jpg"/><Relationship Id="rId4" Type="http://schemas.openxmlformats.org/officeDocument/2006/relationships/image" Target="../media/image39.jpg"/></Relationships>
</file>

<file path=ppt/slides/_rels/slide1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42.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1.xml"/><Relationship Id="rId4" Type="http://schemas.openxmlformats.org/officeDocument/2006/relationships/image" Target="../media/image11.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id="{73E24F8B-77E0-7646-B957-4244B504C50F}"/>
              </a:ext>
            </a:extLst>
          </p:cNvPr>
          <p:cNvPicPr>
            <a:picLocks noChangeAspect="1"/>
          </p:cNvPicPr>
          <p:nvPr/>
        </p:nvPicPr>
        <p:blipFill>
          <a:blip r:embed="rId2">
            <a:alphaModFix/>
            <a:extLst>
              <a:ext uri="{28A0092B-C50C-407E-A947-70E740481C1C}">
                <a14:useLocalDpi xmlns:a14="http://schemas.microsoft.com/office/drawing/2010/main"/>
              </a:ext>
            </a:extLst>
          </a:blip>
          <a:stretch>
            <a:fillRect/>
          </a:stretch>
        </p:blipFill>
        <p:spPr>
          <a:xfrm>
            <a:off x="2749145" y="91113"/>
            <a:ext cx="6750855" cy="6789211"/>
          </a:xfrm>
          <a:prstGeom prst="rect">
            <a:avLst/>
          </a:prstGeom>
        </p:spPr>
      </p:pic>
      <p:sp>
        <p:nvSpPr>
          <p:cNvPr id="2" name="Title 1"/>
          <p:cNvSpPr>
            <a:spLocks noGrp="1"/>
          </p:cNvSpPr>
          <p:nvPr>
            <p:ph type="title" idx="4294967295"/>
          </p:nvPr>
        </p:nvSpPr>
        <p:spPr>
          <a:xfrm>
            <a:off x="642551" y="1412776"/>
            <a:ext cx="10836876" cy="3264363"/>
          </a:xfrm>
        </p:spPr>
        <p:txBody>
          <a:bodyPr>
            <a:noAutofit/>
          </a:bodyPr>
          <a:lstStyle/>
          <a:p>
            <a:pPr algn="ctr">
              <a:defRPr/>
            </a:pPr>
            <a:br>
              <a:rPr lang="en-GB" sz="5333" b="1" i="1" dirty="0">
                <a:latin typeface="Avenir Black Oblique" panose="02000503020000020003" pitchFamily="2" charset="0"/>
                <a:ea typeface="+mn-ea"/>
                <a:cs typeface="Amplitude-Book" panose="02000606040000020004" pitchFamily="2" charset="0"/>
              </a:rPr>
            </a:br>
            <a:br>
              <a:rPr lang="en-GB" sz="4267" b="1" i="1" dirty="0">
                <a:latin typeface="Avenir Black Oblique" panose="02000503020000020003" pitchFamily="2" charset="0"/>
                <a:ea typeface="+mn-ea"/>
              </a:rPr>
            </a:br>
            <a:br>
              <a:rPr lang="en-GB" sz="4267" b="1" i="1" dirty="0">
                <a:latin typeface="Avenir Black Oblique" panose="02000503020000020003" pitchFamily="2" charset="0"/>
                <a:ea typeface="+mn-ea"/>
              </a:rPr>
            </a:br>
            <a:br>
              <a:rPr lang="en" sz="3600" b="1" dirty="0">
                <a:latin typeface="Avenir Black" panose="02000503020000020003" pitchFamily="2" charset="0"/>
                <a:ea typeface="+mn-ea"/>
              </a:rPr>
            </a:br>
            <a:br>
              <a:rPr lang="en" sz="3600" b="1" dirty="0">
                <a:latin typeface="Avenir Black" panose="02000503020000020003" pitchFamily="2" charset="0"/>
                <a:ea typeface="+mn-ea"/>
              </a:rPr>
            </a:br>
            <a:r>
              <a:rPr lang="en-US" sz="4800" b="1" dirty="0">
                <a:latin typeface="Avenir Black" panose="02000503020000020003" pitchFamily="2" charset="0"/>
                <a:ea typeface="+mn-ea"/>
              </a:rPr>
              <a:t>Ensuring Livability and Desirability of Affordable Housing</a:t>
            </a:r>
            <a:br>
              <a:rPr lang="da-DK" b="1" dirty="0">
                <a:latin typeface="Avenir Black" panose="02000503020000020003" pitchFamily="2" charset="0"/>
              </a:rPr>
            </a:br>
            <a:br>
              <a:rPr lang="en-GB" sz="2133" b="1" dirty="0">
                <a:latin typeface="Avenir Black" panose="02000503020000020003" pitchFamily="2" charset="0"/>
                <a:ea typeface="+mn-ea"/>
              </a:rPr>
            </a:br>
            <a:r>
              <a:rPr lang="en" sz="2400" b="1" dirty="0">
                <a:latin typeface="Avenir Black" panose="02000503020000020003" pitchFamily="2" charset="0"/>
              </a:rPr>
              <a:t>Global Housing Technology Challenge. India </a:t>
            </a:r>
            <a:r>
              <a:rPr lang="en-GB" sz="2400" b="1" dirty="0">
                <a:latin typeface="Avenir Black" panose="02000503020000020003" pitchFamily="2" charset="0"/>
              </a:rPr>
              <a:t>02.03.2019</a:t>
            </a:r>
            <a:br>
              <a:rPr lang="en-GB" sz="2400" b="1" dirty="0">
                <a:latin typeface="Avenir Black" panose="02000503020000020003" pitchFamily="2" charset="0"/>
              </a:rPr>
            </a:br>
            <a:br>
              <a:rPr lang="en-GB" sz="2400" b="1" dirty="0">
                <a:latin typeface="Avenir Black" panose="02000503020000020003" pitchFamily="2" charset="0"/>
              </a:rPr>
            </a:br>
            <a:r>
              <a:rPr lang="en-GB" sz="2400" b="1" dirty="0">
                <a:latin typeface="Avenir Black" panose="02000503020000020003" pitchFamily="2" charset="0"/>
              </a:rPr>
              <a:t>Jakob </a:t>
            </a:r>
            <a:r>
              <a:rPr lang="en-GB" sz="2400" b="1" dirty="0" err="1">
                <a:latin typeface="Avenir Black" panose="02000503020000020003" pitchFamily="2" charset="0"/>
              </a:rPr>
              <a:t>Brandtberg</a:t>
            </a:r>
            <a:r>
              <a:rPr lang="en-GB" sz="2400" b="1" dirty="0">
                <a:latin typeface="Avenir Black" panose="02000503020000020003" pitchFamily="2" charset="0"/>
              </a:rPr>
              <a:t> Knudsen</a:t>
            </a:r>
            <a:br>
              <a:rPr lang="en-GB" sz="2400" b="1" dirty="0">
                <a:latin typeface="Avenir Black" panose="02000503020000020003" pitchFamily="2" charset="0"/>
              </a:rPr>
            </a:br>
            <a:r>
              <a:rPr lang="en-GB" sz="2400" b="1" dirty="0">
                <a:latin typeface="Avenir Black" panose="02000503020000020003" pitchFamily="2" charset="0"/>
              </a:rPr>
              <a:t>Head of School of Architecture</a:t>
            </a:r>
            <a:br>
              <a:rPr lang="en-GB" sz="2400" b="1" dirty="0">
                <a:latin typeface="Avenir Black" panose="02000503020000020003" pitchFamily="2" charset="0"/>
              </a:rPr>
            </a:br>
            <a:br>
              <a:rPr lang="en-GB" sz="2400" b="1" dirty="0">
                <a:latin typeface="Avenir Black" panose="02000503020000020003" pitchFamily="2" charset="0"/>
              </a:rPr>
            </a:br>
            <a:r>
              <a:rPr lang="en" sz="2400" b="1" dirty="0">
                <a:latin typeface="Avenir Black" panose="02000503020000020003" pitchFamily="2" charset="0"/>
              </a:rPr>
              <a:t>The Royal Danish Academy of Fine Arts</a:t>
            </a:r>
            <a:br>
              <a:rPr lang="en" sz="2400" b="1" dirty="0">
                <a:latin typeface="Avenir Black" panose="02000503020000020003" pitchFamily="2" charset="0"/>
              </a:rPr>
            </a:br>
            <a:r>
              <a:rPr lang="en" sz="2400" b="1" dirty="0">
                <a:latin typeface="Avenir Black" panose="02000503020000020003" pitchFamily="2" charset="0"/>
              </a:rPr>
              <a:t>Schools of Architecture, Design and Conservation</a:t>
            </a:r>
            <a:br>
              <a:rPr lang="da-DK" sz="3600" i="1" dirty="0">
                <a:solidFill>
                  <a:schemeClr val="accent1">
                    <a:lumMod val="75000"/>
                  </a:schemeClr>
                </a:solidFill>
                <a:latin typeface="Avenir Black Oblique" panose="02000503020000020003" pitchFamily="2" charset="0"/>
                <a:ea typeface="Avenir Black" charset="0"/>
                <a:cs typeface="Avenir Black" charset="0"/>
              </a:rPr>
            </a:br>
            <a:br>
              <a:rPr lang="en-GB" sz="2133" i="1" dirty="0">
                <a:latin typeface="Avenir Black Oblique" panose="02000503020000020003" pitchFamily="2" charset="0"/>
                <a:ea typeface="+mn-ea"/>
                <a:cs typeface="Amplitude-Book" panose="02000606040000020004" pitchFamily="2" charset="0"/>
              </a:rPr>
            </a:br>
            <a:endParaRPr lang="en-GB" sz="2133" i="1" dirty="0">
              <a:latin typeface="Avenir Black Oblique" panose="02000503020000020003" pitchFamily="2" charset="0"/>
              <a:ea typeface="+mn-ea"/>
              <a:cs typeface="Amplitude-Book" panose="02000606040000020004" pitchFamily="2" charset="0"/>
            </a:endParaRPr>
          </a:p>
        </p:txBody>
      </p:sp>
    </p:spTree>
    <p:extLst>
      <p:ext uri="{BB962C8B-B14F-4D97-AF65-F5344CB8AC3E}">
        <p14:creationId xmlns:p14="http://schemas.microsoft.com/office/powerpoint/2010/main" val="15021334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Rectangle 4"/>
          <p:cNvSpPr>
            <a:spLocks noChangeArrowheads="1"/>
          </p:cNvSpPr>
          <p:nvPr/>
        </p:nvSpPr>
        <p:spPr bwMode="auto">
          <a:xfrm>
            <a:off x="976314" y="702532"/>
            <a:ext cx="6237286" cy="550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ctr">
            <a:spAutoFit/>
          </a:bodyPr>
          <a:lstStyle/>
          <a:p>
            <a:r>
              <a:rPr lang="da-DK" altLang="x-none" sz="3200" dirty="0">
                <a:latin typeface="Helvetica Neue Medium" charset="0"/>
                <a:ea typeface="Helvetica Neue Medium" charset="0"/>
                <a:cs typeface="Helvetica Neue Medium" charset="0"/>
              </a:rPr>
              <a:t>WHAT ? </a:t>
            </a:r>
            <a:r>
              <a:rPr lang="da-DK" altLang="x-none" sz="6000" dirty="0">
                <a:latin typeface="Helvetica Neue Medium" charset="0"/>
                <a:ea typeface="Helvetica Neue Medium" charset="0"/>
                <a:cs typeface="Helvetica Neue Medium" charset="0"/>
              </a:rPr>
              <a:t>Construction in</a:t>
            </a:r>
          </a:p>
          <a:p>
            <a:r>
              <a:rPr lang="da-DK" altLang="x-none" sz="6000" dirty="0">
                <a:latin typeface="Helvetica Neue Medium" charset="0"/>
                <a:ea typeface="Helvetica Neue Medium" charset="0"/>
                <a:cs typeface="Helvetica Neue Medium" charset="0"/>
              </a:rPr>
              <a:t>Architecture</a:t>
            </a:r>
            <a:endParaRPr lang="en-US" altLang="x-none" sz="2000" dirty="0">
              <a:latin typeface="Helvetica Neue Light" charset="0"/>
              <a:ea typeface="Helvetica Neue Light" charset="0"/>
              <a:cs typeface="Helvetica Neue Light" charset="0"/>
            </a:endParaRPr>
          </a:p>
          <a:p>
            <a:endParaRPr lang="en-US" altLang="x-none" sz="2000" dirty="0">
              <a:latin typeface="Helvetica Neue Light" charset="0"/>
              <a:ea typeface="Helvetica Neue Light" charset="0"/>
              <a:cs typeface="Helvetica Neue Light" charset="0"/>
            </a:endParaRPr>
          </a:p>
          <a:p>
            <a:pPr marL="285750" indent="-285750">
              <a:buFont typeface="Arial" charset="0"/>
              <a:buChar char="•"/>
            </a:pPr>
            <a:r>
              <a:rPr lang="en-US" dirty="0">
                <a:latin typeface="Helvetica Neue Light" charset="0"/>
                <a:ea typeface="Helvetica Neue Light" charset="0"/>
                <a:cs typeface="Helvetica Neue Light" charset="0"/>
              </a:rPr>
              <a:t>Development of constructions in architecture through </a:t>
            </a:r>
            <a:r>
              <a:rPr lang="en-US" b="1" dirty="0">
                <a:solidFill>
                  <a:srgbClr val="FF0000"/>
                </a:solidFill>
                <a:latin typeface="Helvetica Neue Light" charset="0"/>
                <a:ea typeface="Helvetica Neue Light" charset="0"/>
                <a:cs typeface="Helvetica Neue Light" charset="0"/>
              </a:rPr>
              <a:t>non-toxic, low carbon materials</a:t>
            </a:r>
            <a:r>
              <a:rPr lang="en-US" dirty="0">
                <a:latin typeface="Helvetica Neue Light" charset="0"/>
                <a:ea typeface="Helvetica Neue Light" charset="0"/>
                <a:cs typeface="Helvetica Neue Light" charset="0"/>
              </a:rPr>
              <a:t>, </a:t>
            </a:r>
            <a:r>
              <a:rPr lang="en-US" b="1" dirty="0">
                <a:solidFill>
                  <a:srgbClr val="FF0000"/>
                </a:solidFill>
                <a:latin typeface="Helvetica Neue Light" charset="0"/>
                <a:ea typeface="Helvetica Neue Light" charset="0"/>
              </a:rPr>
              <a:t>advanced industrial fabrication </a:t>
            </a:r>
            <a:r>
              <a:rPr lang="en-US" dirty="0">
                <a:latin typeface="Helvetica Neue Light" charset="0"/>
                <a:ea typeface="Helvetica Neue Light" charset="0"/>
                <a:cs typeface="Helvetica Neue Light" charset="0"/>
              </a:rPr>
              <a:t>and tectonic design strategies</a:t>
            </a:r>
          </a:p>
          <a:p>
            <a:pPr marL="285750" indent="-285750">
              <a:buFont typeface="Arial" charset="0"/>
              <a:buChar char="•"/>
            </a:pPr>
            <a:endParaRPr lang="en-US" dirty="0">
              <a:latin typeface="Helvetica Neue Light" charset="0"/>
              <a:ea typeface="Helvetica Neue Light" charset="0"/>
              <a:cs typeface="Helvetica Neue Light" charset="0"/>
            </a:endParaRPr>
          </a:p>
          <a:p>
            <a:pPr marL="285750" indent="-285750">
              <a:buFont typeface="Arial" charset="0"/>
              <a:buChar char="•"/>
            </a:pPr>
            <a:r>
              <a:rPr lang="en-US" dirty="0">
                <a:latin typeface="Helvetica Neue Light" charset="0"/>
                <a:ea typeface="Helvetica Neue Light" charset="0"/>
                <a:cs typeface="Helvetica Neue Light" charset="0"/>
              </a:rPr>
              <a:t>The </a:t>
            </a:r>
            <a:r>
              <a:rPr lang="en-US" b="1" dirty="0">
                <a:solidFill>
                  <a:srgbClr val="FF0000"/>
                </a:solidFill>
                <a:latin typeface="Helvetica Neue Light" charset="0"/>
                <a:ea typeface="Helvetica Neue Light" charset="0"/>
              </a:rPr>
              <a:t>changing role of the architect </a:t>
            </a:r>
            <a:r>
              <a:rPr lang="en-US" dirty="0">
                <a:latin typeface="Helvetica Neue Light" charset="0"/>
                <a:ea typeface="Helvetica Neue Light" charset="0"/>
                <a:cs typeface="Helvetica Neue Light" charset="0"/>
              </a:rPr>
              <a:t>in new building processes, business </a:t>
            </a:r>
            <a:r>
              <a:rPr lang="en-US" dirty="0" err="1">
                <a:latin typeface="Helvetica Neue Light" charset="0"/>
                <a:ea typeface="Helvetica Neue Light" charset="0"/>
                <a:cs typeface="Helvetica Neue Light" charset="0"/>
              </a:rPr>
              <a:t>organisations</a:t>
            </a:r>
            <a:r>
              <a:rPr lang="en-US" dirty="0">
                <a:latin typeface="Helvetica Neue Light" charset="0"/>
                <a:ea typeface="Helvetica Neue Light" charset="0"/>
                <a:cs typeface="Helvetica Neue Light" charset="0"/>
              </a:rPr>
              <a:t> and collaboration</a:t>
            </a:r>
          </a:p>
          <a:p>
            <a:pPr marL="285750" indent="-285750">
              <a:buFont typeface="Arial" charset="0"/>
              <a:buChar char="•"/>
            </a:pPr>
            <a:endParaRPr lang="en-US" dirty="0">
              <a:latin typeface="Helvetica Neue Light" charset="0"/>
              <a:ea typeface="Helvetica Neue Light" charset="0"/>
              <a:cs typeface="Helvetica Neue Light" charset="0"/>
            </a:endParaRPr>
          </a:p>
          <a:p>
            <a:pPr marL="285750" indent="-285750">
              <a:buFont typeface="Arial" charset="0"/>
              <a:buChar char="•"/>
            </a:pPr>
            <a:r>
              <a:rPr lang="en-US" dirty="0">
                <a:latin typeface="Helvetica Neue Light" charset="0"/>
                <a:ea typeface="Helvetica Neue Light" charset="0"/>
                <a:cs typeface="Helvetica Neue Light" charset="0"/>
              </a:rPr>
              <a:t>The architectural potentials in </a:t>
            </a:r>
            <a:r>
              <a:rPr lang="en-US" b="1" dirty="0">
                <a:solidFill>
                  <a:srgbClr val="FF0000"/>
                </a:solidFill>
                <a:latin typeface="Helvetica Neue Light" charset="0"/>
                <a:ea typeface="Helvetica Neue Light" charset="0"/>
              </a:rPr>
              <a:t>environmentally controlled and </a:t>
            </a:r>
            <a:r>
              <a:rPr lang="en-US" b="1" dirty="0" err="1">
                <a:solidFill>
                  <a:srgbClr val="FF0000"/>
                </a:solidFill>
                <a:latin typeface="Helvetica Neue Light" charset="0"/>
                <a:ea typeface="Helvetica Neue Light" charset="0"/>
              </a:rPr>
              <a:t>optimised</a:t>
            </a:r>
            <a:r>
              <a:rPr lang="en-US" b="1" dirty="0">
                <a:solidFill>
                  <a:srgbClr val="FF0000"/>
                </a:solidFill>
                <a:latin typeface="Helvetica Neue Light" charset="0"/>
                <a:ea typeface="Helvetica Neue Light" charset="0"/>
              </a:rPr>
              <a:t> industrial production, circular supply chains and solutions for upscaling</a:t>
            </a:r>
          </a:p>
        </p:txBody>
      </p:sp>
      <p:pic>
        <p:nvPicPr>
          <p:cNvPr id="3" name="Billede 2">
            <a:extLst>
              <a:ext uri="{FF2B5EF4-FFF2-40B4-BE49-F238E27FC236}">
                <a16:creationId xmlns:a16="http://schemas.microsoft.com/office/drawing/2014/main" id="{DB6B73FB-7A48-584F-830E-856A6140EC21}"/>
              </a:ext>
            </a:extLst>
          </p:cNvPr>
          <p:cNvPicPr>
            <a:picLocks noChangeAspect="1"/>
          </p:cNvPicPr>
          <p:nvPr/>
        </p:nvPicPr>
        <p:blipFill>
          <a:blip r:embed="rId3"/>
          <a:stretch>
            <a:fillRect/>
          </a:stretch>
        </p:blipFill>
        <p:spPr>
          <a:xfrm>
            <a:off x="7689065" y="1990021"/>
            <a:ext cx="3271380" cy="4362836"/>
          </a:xfrm>
          <a:prstGeom prst="rect">
            <a:avLst/>
          </a:prstGeom>
        </p:spPr>
      </p:pic>
    </p:spTree>
    <p:extLst>
      <p:ext uri="{BB962C8B-B14F-4D97-AF65-F5344CB8AC3E}">
        <p14:creationId xmlns:p14="http://schemas.microsoft.com/office/powerpoint/2010/main" val="22147864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977900" y="2519527"/>
            <a:ext cx="6070600" cy="3970318"/>
          </a:xfrm>
          <a:prstGeom prst="rect">
            <a:avLst/>
          </a:prstGeom>
        </p:spPr>
        <p:txBody>
          <a:bodyPr wrap="square">
            <a:spAutoFit/>
          </a:bodyPr>
          <a:lstStyle/>
          <a:p>
            <a:r>
              <a:rPr lang="en-US" dirty="0">
                <a:latin typeface="Helvetica Neue Light"/>
                <a:cs typeface="Helvetica Neue Light"/>
              </a:rPr>
              <a:t>…to develop, accumulate and co-ordinate research and education activities that focus on industrialized construction and architectural building practice from an </a:t>
            </a:r>
            <a:r>
              <a:rPr lang="en-US" b="1" dirty="0" err="1">
                <a:solidFill>
                  <a:srgbClr val="FF0000"/>
                </a:solidFill>
                <a:latin typeface="Helvetica Neue Light" charset="0"/>
                <a:ea typeface="Helvetica Neue Light" charset="0"/>
              </a:rPr>
              <a:t>ecologial</a:t>
            </a:r>
            <a:r>
              <a:rPr lang="en-US" b="1" dirty="0">
                <a:solidFill>
                  <a:srgbClr val="FF0000"/>
                </a:solidFill>
                <a:latin typeface="Helvetica Neue Light" charset="0"/>
                <a:ea typeface="Helvetica Neue Light" charset="0"/>
              </a:rPr>
              <a:t> perspective</a:t>
            </a:r>
          </a:p>
          <a:p>
            <a:endParaRPr lang="en-US" dirty="0">
              <a:latin typeface="Helvetica Neue Light"/>
              <a:cs typeface="Helvetica Neue Light"/>
            </a:endParaRPr>
          </a:p>
          <a:p>
            <a:r>
              <a:rPr lang="en-US" dirty="0">
                <a:latin typeface="Helvetica Neue Light"/>
                <a:cs typeface="Helvetica Neue Light"/>
              </a:rPr>
              <a:t>…to </a:t>
            </a:r>
            <a:r>
              <a:rPr lang="en-US" dirty="0">
                <a:latin typeface="Helvetica Neue Light"/>
              </a:rPr>
              <a:t>outline and revise specific concepts, characteristics, methodologies, processes and products that define the ecology of tectonics in ‘Industrial Architecture</a:t>
            </a:r>
            <a:r>
              <a:rPr lang="en-US" dirty="0">
                <a:latin typeface="Helvetica Neue Light"/>
                <a:cs typeface="Helvetica Neue Light"/>
              </a:rPr>
              <a:t>’ </a:t>
            </a:r>
          </a:p>
          <a:p>
            <a:endParaRPr lang="en-US" dirty="0">
              <a:latin typeface="Helvetica Neue Light"/>
              <a:cs typeface="Helvetica Neue Light"/>
            </a:endParaRPr>
          </a:p>
          <a:p>
            <a:r>
              <a:rPr lang="en-US" dirty="0">
                <a:latin typeface="Helvetica Neue Light"/>
                <a:cs typeface="Helvetica Neue Light"/>
              </a:rPr>
              <a:t>…to </a:t>
            </a:r>
            <a:r>
              <a:rPr lang="en-US" b="1" dirty="0">
                <a:solidFill>
                  <a:srgbClr val="FF0000"/>
                </a:solidFill>
                <a:latin typeface="Helvetica Neue Light" charset="0"/>
                <a:ea typeface="Helvetica Neue Light" charset="0"/>
              </a:rPr>
              <a:t>clarify embedded and present problems and potentials </a:t>
            </a:r>
            <a:r>
              <a:rPr lang="en-US" dirty="0">
                <a:latin typeface="Helvetica Neue Light"/>
                <a:cs typeface="Helvetica Neue Light"/>
              </a:rPr>
              <a:t>in the building industry and architectural practice </a:t>
            </a:r>
          </a:p>
          <a:p>
            <a:endParaRPr lang="en-US" dirty="0">
              <a:latin typeface="Helvetica Neue Light"/>
              <a:cs typeface="Helvetica Neue Light"/>
            </a:endParaRPr>
          </a:p>
          <a:p>
            <a:r>
              <a:rPr lang="en-US" dirty="0">
                <a:latin typeface="Helvetica Neue Light"/>
                <a:cs typeface="Helvetica Neue Light"/>
              </a:rPr>
              <a:t>…to </a:t>
            </a:r>
            <a:r>
              <a:rPr lang="en-US" b="1" dirty="0">
                <a:solidFill>
                  <a:srgbClr val="FF0000"/>
                </a:solidFill>
                <a:latin typeface="Helvetica Neue Light" charset="0"/>
                <a:ea typeface="Helvetica Neue Light" charset="0"/>
              </a:rPr>
              <a:t>collaborate with the building industry </a:t>
            </a:r>
            <a:r>
              <a:rPr lang="en-US" dirty="0">
                <a:latin typeface="Helvetica Neue Light"/>
                <a:cs typeface="Helvetica Neue Light"/>
              </a:rPr>
              <a:t>and related businesses</a:t>
            </a:r>
          </a:p>
        </p:txBody>
      </p:sp>
      <p:pic>
        <p:nvPicPr>
          <p:cNvPr id="2" name="Billede 1"/>
          <p:cNvPicPr>
            <a:picLocks noChangeAspect="1"/>
          </p:cNvPicPr>
          <p:nvPr/>
        </p:nvPicPr>
        <p:blipFill>
          <a:blip r:embed="rId2"/>
          <a:stretch>
            <a:fillRect/>
          </a:stretch>
        </p:blipFill>
        <p:spPr>
          <a:xfrm>
            <a:off x="7162800" y="1045123"/>
            <a:ext cx="4483099" cy="5523324"/>
          </a:xfrm>
          <a:prstGeom prst="rect">
            <a:avLst/>
          </a:prstGeom>
        </p:spPr>
      </p:pic>
      <p:sp>
        <p:nvSpPr>
          <p:cNvPr id="5" name="Tekstfelt 4"/>
          <p:cNvSpPr txBox="1"/>
          <p:nvPr/>
        </p:nvSpPr>
        <p:spPr>
          <a:xfrm>
            <a:off x="1003300" y="595087"/>
            <a:ext cx="7978176" cy="1508105"/>
          </a:xfrm>
          <a:prstGeom prst="rect">
            <a:avLst/>
          </a:prstGeom>
          <a:noFill/>
        </p:spPr>
        <p:txBody>
          <a:bodyPr wrap="square" rtlCol="0">
            <a:spAutoFit/>
          </a:bodyPr>
          <a:lstStyle/>
          <a:p>
            <a:r>
              <a:rPr lang="da-DK" altLang="x-none" sz="3200" dirty="0">
                <a:latin typeface="Helvetica Neue Medium" charset="0"/>
                <a:ea typeface="Helvetica Neue Medium" charset="0"/>
                <a:cs typeface="Helvetica Neue Medium" charset="0"/>
              </a:rPr>
              <a:t>HOW ? </a:t>
            </a:r>
          </a:p>
          <a:p>
            <a:r>
              <a:rPr lang="da-DK" altLang="x-none" sz="6000" dirty="0">
                <a:latin typeface="Helvetica Neue Medium" charset="0"/>
                <a:ea typeface="Helvetica Neue Medium" charset="0"/>
                <a:cs typeface="Helvetica Neue Medium" charset="0"/>
              </a:rPr>
              <a:t>The </a:t>
            </a:r>
            <a:r>
              <a:rPr lang="da-DK" altLang="x-none" sz="6000" dirty="0" err="1">
                <a:latin typeface="Helvetica Neue Medium" charset="0"/>
                <a:ea typeface="Helvetica Neue Medium" charset="0"/>
                <a:cs typeface="Helvetica Neue Medium" charset="0"/>
              </a:rPr>
              <a:t>task</a:t>
            </a:r>
            <a:endParaRPr lang="da-DK" dirty="0">
              <a:cs typeface="Helvetica Neue Light"/>
            </a:endParaRPr>
          </a:p>
        </p:txBody>
      </p:sp>
    </p:spTree>
    <p:extLst>
      <p:ext uri="{BB962C8B-B14F-4D97-AF65-F5344CB8AC3E}">
        <p14:creationId xmlns:p14="http://schemas.microsoft.com/office/powerpoint/2010/main" val="26650262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963094" y="1385558"/>
            <a:ext cx="10309744" cy="4832092"/>
          </a:xfrm>
          <a:prstGeom prst="rect">
            <a:avLst/>
          </a:prstGeom>
        </p:spPr>
        <p:txBody>
          <a:bodyPr wrap="square">
            <a:spAutoFit/>
          </a:bodyPr>
          <a:lstStyle/>
          <a:p>
            <a:r>
              <a:rPr lang="da-DK" sz="6000" dirty="0">
                <a:latin typeface="Helvetica Neue Medium" charset="0"/>
                <a:ea typeface="Helvetica Neue Medium" charset="0"/>
                <a:cs typeface="Helvetica Neue Medium" charset="0"/>
              </a:rPr>
              <a:t>Forms of research </a:t>
            </a:r>
            <a:r>
              <a:rPr lang="is-IS" sz="6000" dirty="0">
                <a:latin typeface="Helvetica Neue Medium" charset="0"/>
                <a:ea typeface="Helvetica Neue Medium" charset="0"/>
                <a:cs typeface="Helvetica Neue Medium" charset="0"/>
              </a:rPr>
              <a:t>…</a:t>
            </a:r>
            <a:endParaRPr lang="da-DK" sz="6000" dirty="0">
              <a:latin typeface="Helvetica Neue Medium" charset="0"/>
              <a:ea typeface="Helvetica Neue Medium" charset="0"/>
              <a:cs typeface="Helvetica Neue Medium" charset="0"/>
            </a:endParaRPr>
          </a:p>
          <a:p>
            <a:endParaRPr lang="da-DK" sz="4400" dirty="0">
              <a:latin typeface="Helvetica Neue Light" charset="0"/>
              <a:ea typeface="Helvetica Neue Light" charset="0"/>
              <a:cs typeface="Helvetica Neue Light" charset="0"/>
            </a:endParaRPr>
          </a:p>
          <a:p>
            <a:r>
              <a:rPr lang="da-DK" sz="3200" dirty="0">
                <a:latin typeface="Helvetica Neue Light" charset="0"/>
                <a:ea typeface="Helvetica Neue Light" charset="0"/>
                <a:cs typeface="Helvetica Neue Light" charset="0"/>
              </a:rPr>
              <a:t>Strategic research / </a:t>
            </a:r>
            <a:r>
              <a:rPr lang="da-DK" sz="2000" dirty="0" err="1">
                <a:latin typeface="Helvetica Neue Light" charset="0"/>
                <a:ea typeface="Helvetica Neue Light" charset="0"/>
                <a:cs typeface="Helvetica Neue Light" charset="0"/>
              </a:rPr>
              <a:t>Theoretical</a:t>
            </a:r>
            <a:r>
              <a:rPr lang="da-DK" sz="2000" dirty="0">
                <a:latin typeface="Helvetica Neue Light" charset="0"/>
                <a:ea typeface="Helvetica Neue Light" charset="0"/>
                <a:cs typeface="Helvetica Neue Light" charset="0"/>
              </a:rPr>
              <a:t> / Fundamental</a:t>
            </a:r>
            <a:endParaRPr lang="da-DK" sz="2000" dirty="0">
              <a:latin typeface="Helvetica Neue Light" charset="0"/>
              <a:ea typeface="Helvetica Neue Light" charset="0"/>
            </a:endParaRPr>
          </a:p>
          <a:p>
            <a:endParaRPr lang="da-DK" sz="3200" u="none" strike="noStrike" baseline="0" dirty="0">
              <a:latin typeface="Helvetica Neue Light" charset="0"/>
              <a:ea typeface="Helvetica Neue Light" charset="0"/>
              <a:cs typeface="Helvetica Neue Light" charset="0"/>
            </a:endParaRPr>
          </a:p>
          <a:p>
            <a:r>
              <a:rPr lang="da-DK" sz="3200" dirty="0">
                <a:latin typeface="Helvetica Neue Light" charset="0"/>
                <a:ea typeface="Helvetica Neue Light" charset="0"/>
                <a:cs typeface="Helvetica Neue Light" charset="0"/>
              </a:rPr>
              <a:t>Industrial research / </a:t>
            </a:r>
            <a:r>
              <a:rPr lang="da-DK" sz="2000" dirty="0">
                <a:latin typeface="Helvetica Neue Light" charset="0"/>
                <a:ea typeface="Helvetica Neue Light" charset="0"/>
                <a:cs typeface="Helvetica Neue Light" charset="0"/>
              </a:rPr>
              <a:t>Applied  / Innovative / </a:t>
            </a:r>
            <a:r>
              <a:rPr lang="da-DK" sz="2000" dirty="0" err="1">
                <a:latin typeface="Helvetica Neue Light" charset="0"/>
                <a:ea typeface="Helvetica Neue Light" charset="0"/>
                <a:cs typeface="Helvetica Neue Light" charset="0"/>
              </a:rPr>
              <a:t>Practice</a:t>
            </a:r>
            <a:r>
              <a:rPr lang="da-DK" sz="2000" dirty="0">
                <a:latin typeface="Helvetica Neue Light" charset="0"/>
                <a:ea typeface="Helvetica Neue Light" charset="0"/>
                <a:cs typeface="Helvetica Neue Light" charset="0"/>
              </a:rPr>
              <a:t> </a:t>
            </a:r>
            <a:r>
              <a:rPr lang="da-DK" sz="2000" dirty="0" err="1">
                <a:latin typeface="Helvetica Neue Light" charset="0"/>
                <a:ea typeface="Helvetica Neue Light" charset="0"/>
                <a:cs typeface="Helvetica Neue Light" charset="0"/>
              </a:rPr>
              <a:t>based</a:t>
            </a:r>
            <a:endParaRPr lang="da-DK" sz="2000" dirty="0">
              <a:latin typeface="Helvetica Neue Light" charset="0"/>
              <a:ea typeface="Helvetica Neue Light" charset="0"/>
              <a:cs typeface="Helvetica Neue Light" charset="0"/>
            </a:endParaRPr>
          </a:p>
          <a:p>
            <a:endParaRPr lang="da-DK" sz="3200" dirty="0">
              <a:latin typeface="Helvetica Neue Light" charset="0"/>
              <a:ea typeface="Helvetica Neue Light" charset="0"/>
              <a:cs typeface="Helvetica Neue Light" charset="0"/>
            </a:endParaRPr>
          </a:p>
          <a:p>
            <a:r>
              <a:rPr lang="da-DK" sz="3200" dirty="0" err="1">
                <a:latin typeface="Helvetica Neue Light" charset="0"/>
                <a:ea typeface="Helvetica Neue Light" charset="0"/>
                <a:cs typeface="Helvetica Neue Light" charset="0"/>
              </a:rPr>
              <a:t>Experimental</a:t>
            </a:r>
            <a:r>
              <a:rPr lang="da-DK" sz="3200" dirty="0">
                <a:latin typeface="Helvetica Neue Light" charset="0"/>
                <a:ea typeface="Helvetica Neue Light" charset="0"/>
                <a:cs typeface="Helvetica Neue Light" charset="0"/>
              </a:rPr>
              <a:t> research / </a:t>
            </a:r>
            <a:r>
              <a:rPr lang="da-DK" sz="2000" dirty="0">
                <a:latin typeface="Helvetica Neue Light" charset="0"/>
                <a:ea typeface="Helvetica Neue Light" charset="0"/>
                <a:cs typeface="Helvetica Neue Light" charset="0"/>
              </a:rPr>
              <a:t>Materials / Constructions / Systems / Buildings </a:t>
            </a:r>
            <a:endParaRPr lang="da-DK" sz="3200" dirty="0">
              <a:latin typeface="Helvetica Neue Light" charset="0"/>
              <a:ea typeface="Helvetica Neue Light" charset="0"/>
              <a:cs typeface="Helvetica Neue Light" charset="0"/>
            </a:endParaRPr>
          </a:p>
          <a:p>
            <a:endParaRPr lang="da-DK" sz="4400" u="none" strike="noStrike" baseline="0" dirty="0">
              <a:latin typeface="Helvetica Neue Light" charset="0"/>
              <a:ea typeface="Helvetica Neue Light" charset="0"/>
              <a:cs typeface="Helvetica Neue Light" charset="0"/>
            </a:endParaRPr>
          </a:p>
        </p:txBody>
      </p:sp>
    </p:spTree>
    <p:extLst>
      <p:ext uri="{BB962C8B-B14F-4D97-AF65-F5344CB8AC3E}">
        <p14:creationId xmlns:p14="http://schemas.microsoft.com/office/powerpoint/2010/main" val="3749188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3"/>
          <p:cNvSpPr txBox="1">
            <a:spLocks noChangeArrowheads="1"/>
          </p:cNvSpPr>
          <p:nvPr/>
        </p:nvSpPr>
        <p:spPr bwMode="auto">
          <a:xfrm>
            <a:off x="1002044" y="2904400"/>
            <a:ext cx="8687166"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spcBef>
                <a:spcPct val="50000"/>
              </a:spcBef>
            </a:pPr>
            <a:r>
              <a:rPr lang="da-DK" altLang="da-DK" sz="2000" b="1" dirty="0">
                <a:latin typeface="Helvetica Neue" panose="02000503000000020004" pitchFamily="2" charset="0"/>
                <a:ea typeface="Helvetica Neue" panose="02000503000000020004" pitchFamily="2" charset="0"/>
                <a:cs typeface="Helvetica Neue" panose="02000503000000020004" pitchFamily="2" charset="0"/>
              </a:rPr>
              <a:t>I</a:t>
            </a:r>
            <a:r>
              <a:rPr lang="da-DK" altLang="da-DK" sz="2000" dirty="0">
                <a:latin typeface="Helvetica Neue Light" charset="0"/>
                <a:ea typeface="Helvetica Neue Light" charset="0"/>
                <a:cs typeface="Helvetica Neue Light" charset="0"/>
              </a:rPr>
              <a:t>ntegrated </a:t>
            </a:r>
            <a:r>
              <a:rPr lang="da-DK" altLang="da-DK" sz="2000" b="1" dirty="0">
                <a:latin typeface="Helvetica Neue" panose="02000503000000020004" pitchFamily="2" charset="0"/>
                <a:ea typeface="Helvetica Neue" panose="02000503000000020004" pitchFamily="2" charset="0"/>
                <a:cs typeface="Helvetica Neue" panose="02000503000000020004" pitchFamily="2" charset="0"/>
              </a:rPr>
              <a:t>P</a:t>
            </a:r>
            <a:r>
              <a:rPr lang="da-DK" altLang="da-DK" sz="2000" dirty="0">
                <a:latin typeface="Helvetica Neue Light" charset="0"/>
                <a:ea typeface="Helvetica Neue Light" charset="0"/>
                <a:cs typeface="Helvetica Neue Light" charset="0"/>
              </a:rPr>
              <a:t>roduct </a:t>
            </a:r>
            <a:r>
              <a:rPr lang="da-DK" altLang="da-DK" sz="2000" b="1" dirty="0" err="1">
                <a:latin typeface="Helvetica Neue" panose="02000503000000020004" pitchFamily="2" charset="0"/>
                <a:ea typeface="Helvetica Neue" panose="02000503000000020004" pitchFamily="2" charset="0"/>
                <a:cs typeface="Helvetica Neue" panose="02000503000000020004" pitchFamily="2" charset="0"/>
              </a:rPr>
              <a:t>D</a:t>
            </a:r>
            <a:r>
              <a:rPr lang="da-DK" altLang="da-DK" sz="2000" dirty="0" err="1">
                <a:latin typeface="Helvetica Neue Light" charset="0"/>
                <a:ea typeface="Helvetica Neue Light" charset="0"/>
                <a:cs typeface="Helvetica Neue Light" charset="0"/>
              </a:rPr>
              <a:t>eliveries</a:t>
            </a:r>
            <a:r>
              <a:rPr lang="da-DK" altLang="da-DK" sz="2000" dirty="0">
                <a:latin typeface="Helvetica Neue Light" charset="0"/>
                <a:ea typeface="Helvetica Neue Light" charset="0"/>
                <a:cs typeface="Helvetica Neue Light" charset="0"/>
              </a:rPr>
              <a:t> in Construction </a:t>
            </a:r>
          </a:p>
          <a:p>
            <a:pPr>
              <a:spcBef>
                <a:spcPct val="50000"/>
              </a:spcBef>
            </a:pPr>
            <a:r>
              <a:rPr lang="da-DK" altLang="da-DK" sz="2000" dirty="0" err="1">
                <a:latin typeface="Helvetica Neue Light" charset="0"/>
                <a:ea typeface="Helvetica Neue Light" charset="0"/>
                <a:cs typeface="Helvetica Neue Light" charset="0"/>
              </a:rPr>
              <a:t>Industrialization</a:t>
            </a:r>
            <a:r>
              <a:rPr lang="da-DK" altLang="da-DK" sz="2000" dirty="0">
                <a:latin typeface="Helvetica Neue Light" charset="0"/>
                <a:ea typeface="Helvetica Neue Light" charset="0"/>
                <a:cs typeface="Helvetica Neue Light" charset="0"/>
              </a:rPr>
              <a:t> &lt; &gt; </a:t>
            </a:r>
            <a:r>
              <a:rPr lang="da-DK" altLang="da-DK" sz="2000" dirty="0" err="1">
                <a:latin typeface="Helvetica Neue Light" charset="0"/>
                <a:ea typeface="Helvetica Neue Light" charset="0"/>
                <a:cs typeface="Helvetica Neue Light" charset="0"/>
              </a:rPr>
              <a:t>Sustainable</a:t>
            </a:r>
            <a:r>
              <a:rPr lang="da-DK" altLang="da-DK" sz="2000" dirty="0">
                <a:latin typeface="Helvetica Neue Light" charset="0"/>
                <a:ea typeface="Helvetica Neue Light" charset="0"/>
                <a:cs typeface="Helvetica Neue Light" charset="0"/>
              </a:rPr>
              <a:t>  Architecture?</a:t>
            </a:r>
          </a:p>
        </p:txBody>
      </p:sp>
      <p:sp>
        <p:nvSpPr>
          <p:cNvPr id="18" name="Rektangel 17"/>
          <p:cNvSpPr/>
          <p:nvPr/>
        </p:nvSpPr>
        <p:spPr>
          <a:xfrm>
            <a:off x="858591" y="633421"/>
            <a:ext cx="10719516" cy="1384995"/>
          </a:xfrm>
          <a:prstGeom prst="rect">
            <a:avLst/>
          </a:prstGeom>
        </p:spPr>
        <p:txBody>
          <a:bodyPr wrap="square">
            <a:spAutoFit/>
          </a:bodyPr>
          <a:lstStyle/>
          <a:p>
            <a:r>
              <a:rPr lang="da-DK" sz="6000" dirty="0">
                <a:latin typeface="Helvetica Neue Medium" charset="0"/>
                <a:ea typeface="Helvetica Neue Medium" charset="0"/>
                <a:cs typeface="Helvetica Neue Medium" charset="0"/>
              </a:rPr>
              <a:t>Strategic research</a:t>
            </a:r>
            <a:endParaRPr lang="da-DK" sz="6000" u="none" strike="noStrike" baseline="0" dirty="0">
              <a:latin typeface="Helvetica Neue Medium" charset="0"/>
              <a:ea typeface="Helvetica Neue Medium" charset="0"/>
              <a:cs typeface="Helvetica Neue Medium" charset="0"/>
            </a:endParaRPr>
          </a:p>
          <a:p>
            <a:r>
              <a:rPr lang="da-DK" sz="2400" u="none" strike="noStrike" baseline="0" dirty="0">
                <a:latin typeface="Helvetica Neue Light" charset="0"/>
                <a:ea typeface="Helvetica Neue Light" charset="0"/>
                <a:cs typeface="Helvetica Neue Light" charset="0"/>
              </a:rPr>
              <a:t>THEORETICAL STUDIES INTO IPD’S</a:t>
            </a:r>
            <a:endParaRPr lang="da-DK" sz="2400" dirty="0">
              <a:latin typeface="Helvetica Neue Light" charset="0"/>
              <a:ea typeface="Helvetica Neue Light" charset="0"/>
              <a:cs typeface="Helvetica Neue Light" charset="0"/>
            </a:endParaRPr>
          </a:p>
        </p:txBody>
      </p:sp>
      <p:pic>
        <p:nvPicPr>
          <p:cNvPr id="14" name="Billede 13">
            <a:extLst>
              <a:ext uri="{FF2B5EF4-FFF2-40B4-BE49-F238E27FC236}">
                <a16:creationId xmlns:a16="http://schemas.microsoft.com/office/drawing/2014/main" id="{FB4855E3-961D-474E-B658-BDF1E723073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80896" y="4143985"/>
            <a:ext cx="2171630" cy="1558464"/>
          </a:xfrm>
          <a:prstGeom prst="rect">
            <a:avLst/>
          </a:prstGeom>
        </p:spPr>
      </p:pic>
      <p:pic>
        <p:nvPicPr>
          <p:cNvPr id="15" name="Billede 14">
            <a:extLst>
              <a:ext uri="{FF2B5EF4-FFF2-40B4-BE49-F238E27FC236}">
                <a16:creationId xmlns:a16="http://schemas.microsoft.com/office/drawing/2014/main" id="{6AD6A5CA-A2F6-BF4E-95CA-38B1FBC2CFC6}"/>
              </a:ext>
            </a:extLst>
          </p:cNvPr>
          <p:cNvPicPr>
            <a:picLocks noChangeAspect="1"/>
          </p:cNvPicPr>
          <p:nvPr/>
        </p:nvPicPr>
        <p:blipFill>
          <a:blip r:embed="rId4"/>
          <a:stretch>
            <a:fillRect/>
          </a:stretch>
        </p:blipFill>
        <p:spPr>
          <a:xfrm>
            <a:off x="3398108" y="4143984"/>
            <a:ext cx="1634401" cy="2736454"/>
          </a:xfrm>
          <a:prstGeom prst="rect">
            <a:avLst/>
          </a:prstGeom>
        </p:spPr>
      </p:pic>
      <p:pic>
        <p:nvPicPr>
          <p:cNvPr id="16" name="Billede 15">
            <a:extLst>
              <a:ext uri="{FF2B5EF4-FFF2-40B4-BE49-F238E27FC236}">
                <a16:creationId xmlns:a16="http://schemas.microsoft.com/office/drawing/2014/main" id="{1588BD68-B35E-F34C-B0AE-73A394D1DD46}"/>
              </a:ext>
            </a:extLst>
          </p:cNvPr>
          <p:cNvPicPr>
            <a:picLocks noChangeAspect="1"/>
          </p:cNvPicPr>
          <p:nvPr/>
        </p:nvPicPr>
        <p:blipFill>
          <a:blip r:embed="rId5"/>
          <a:stretch>
            <a:fillRect/>
          </a:stretch>
        </p:blipFill>
        <p:spPr>
          <a:xfrm>
            <a:off x="5143968" y="4199173"/>
            <a:ext cx="2138526" cy="2658827"/>
          </a:xfrm>
          <a:prstGeom prst="rect">
            <a:avLst/>
          </a:prstGeom>
        </p:spPr>
      </p:pic>
      <p:pic>
        <p:nvPicPr>
          <p:cNvPr id="17" name="Billede 16">
            <a:extLst>
              <a:ext uri="{FF2B5EF4-FFF2-40B4-BE49-F238E27FC236}">
                <a16:creationId xmlns:a16="http://schemas.microsoft.com/office/drawing/2014/main" id="{392F1BEF-2B61-CD48-8CC6-17CDE9C77861}"/>
              </a:ext>
            </a:extLst>
          </p:cNvPr>
          <p:cNvPicPr>
            <a:picLocks noChangeAspect="1"/>
          </p:cNvPicPr>
          <p:nvPr/>
        </p:nvPicPr>
        <p:blipFill>
          <a:blip r:embed="rId6"/>
          <a:stretch>
            <a:fillRect/>
          </a:stretch>
        </p:blipFill>
        <p:spPr>
          <a:xfrm>
            <a:off x="7420001" y="4143983"/>
            <a:ext cx="1968500" cy="2415886"/>
          </a:xfrm>
          <a:prstGeom prst="rect">
            <a:avLst/>
          </a:prstGeom>
        </p:spPr>
      </p:pic>
      <p:pic>
        <p:nvPicPr>
          <p:cNvPr id="19" name="Billede 18">
            <a:extLst>
              <a:ext uri="{FF2B5EF4-FFF2-40B4-BE49-F238E27FC236}">
                <a16:creationId xmlns:a16="http://schemas.microsoft.com/office/drawing/2014/main" id="{9269629F-60BC-8D4A-9CFC-24BB79F6274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526008" y="4093485"/>
            <a:ext cx="1519170" cy="2292565"/>
          </a:xfrm>
          <a:prstGeom prst="rect">
            <a:avLst/>
          </a:prstGeom>
          <a:ln>
            <a:solidFill>
              <a:schemeClr val="tx1"/>
            </a:solidFill>
          </a:ln>
        </p:spPr>
      </p:pic>
    </p:spTree>
    <p:extLst>
      <p:ext uri="{BB962C8B-B14F-4D97-AF65-F5344CB8AC3E}">
        <p14:creationId xmlns:p14="http://schemas.microsoft.com/office/powerpoint/2010/main" val="21316827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a:ext>
            </a:extLst>
          </a:blip>
          <a:stretch>
            <a:fillRect/>
          </a:stretch>
        </p:blipFill>
        <p:spPr>
          <a:xfrm>
            <a:off x="2230136" y="3123794"/>
            <a:ext cx="1760462" cy="1173641"/>
          </a:xfrm>
          <a:prstGeom prst="rect">
            <a:avLst/>
          </a:prstGeom>
        </p:spPr>
      </p:pic>
      <p:pic>
        <p:nvPicPr>
          <p:cNvPr id="3" name="Billede 2"/>
          <p:cNvPicPr>
            <a:picLocks noChangeAspect="1"/>
          </p:cNvPicPr>
          <p:nvPr/>
        </p:nvPicPr>
        <p:blipFill rotWithShape="1">
          <a:blip r:embed="rId4" cstate="print">
            <a:alphaModFix amt="85000"/>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a:ext>
            </a:extLst>
          </a:blip>
          <a:srcRect/>
          <a:stretch/>
        </p:blipFill>
        <p:spPr>
          <a:xfrm>
            <a:off x="2179336" y="4426628"/>
            <a:ext cx="1599941" cy="1446435"/>
          </a:xfrm>
          <a:prstGeom prst="rect">
            <a:avLst/>
          </a:prstGeom>
        </p:spPr>
      </p:pic>
      <p:pic>
        <p:nvPicPr>
          <p:cNvPr id="4" name="Billede 3"/>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132795" y="3133625"/>
            <a:ext cx="1594533" cy="1163811"/>
          </a:xfrm>
          <a:prstGeom prst="rect">
            <a:avLst/>
          </a:prstGeom>
        </p:spPr>
      </p:pic>
      <p:pic>
        <p:nvPicPr>
          <p:cNvPr id="10" name="Billede 9"/>
          <p:cNvPicPr>
            <a:picLocks noChangeAspect="1"/>
          </p:cNvPicPr>
          <p:nvPr/>
        </p:nvPicPr>
        <p:blipFill>
          <a:blip r:embed="rId7" cstate="print">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a:ext>
            </a:extLst>
          </a:blip>
          <a:stretch>
            <a:fillRect/>
          </a:stretch>
        </p:blipFill>
        <p:spPr>
          <a:xfrm>
            <a:off x="4983778" y="4494677"/>
            <a:ext cx="1808907" cy="1378387"/>
          </a:xfrm>
          <a:prstGeom prst="rect">
            <a:avLst/>
          </a:prstGeom>
        </p:spPr>
      </p:pic>
      <p:pic>
        <p:nvPicPr>
          <p:cNvPr id="11" name="Billede 10"/>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978016" y="3123795"/>
            <a:ext cx="1173641" cy="1173641"/>
          </a:xfrm>
          <a:prstGeom prst="rect">
            <a:avLst/>
          </a:prstGeom>
        </p:spPr>
      </p:pic>
      <p:pic>
        <p:nvPicPr>
          <p:cNvPr id="12" name="Billede 11"/>
          <p:cNvPicPr>
            <a:picLocks noChangeAspect="1"/>
          </p:cNvPicPr>
          <p:nvPr/>
        </p:nvPicPr>
        <p:blipFill>
          <a:blip r:embed="rId10">
            <a:extLst>
              <a:ext uri="{BEBA8EAE-BF5A-486C-A8C5-ECC9F3942E4B}">
                <a14:imgProps xmlns:a14="http://schemas.microsoft.com/office/drawing/2010/main">
                  <a14:imgLayer r:embed="rId11">
                    <a14:imgEffect>
                      <a14:saturation sat="66000"/>
                    </a14:imgEffect>
                  </a14:imgLayer>
                </a14:imgProps>
              </a:ext>
            </a:extLst>
          </a:blip>
          <a:stretch>
            <a:fillRect/>
          </a:stretch>
        </p:blipFill>
        <p:spPr>
          <a:xfrm>
            <a:off x="4984719" y="3123795"/>
            <a:ext cx="1042752" cy="1173641"/>
          </a:xfrm>
          <a:prstGeom prst="rect">
            <a:avLst/>
          </a:prstGeom>
        </p:spPr>
      </p:pic>
      <p:pic>
        <p:nvPicPr>
          <p:cNvPr id="14" name="Billede 13"/>
          <p:cNvPicPr>
            <a:picLocks noChangeAspect="1"/>
          </p:cNvPicPr>
          <p:nvPr/>
        </p:nvPicPr>
        <p:blipFill>
          <a:blip r:embed="rId12"/>
          <a:stretch>
            <a:fillRect/>
          </a:stretch>
        </p:blipFill>
        <p:spPr>
          <a:xfrm>
            <a:off x="995379" y="4477429"/>
            <a:ext cx="1055559" cy="1395633"/>
          </a:xfrm>
          <a:prstGeom prst="rect">
            <a:avLst/>
          </a:prstGeom>
        </p:spPr>
        <p:style>
          <a:lnRef idx="2">
            <a:schemeClr val="dk1"/>
          </a:lnRef>
          <a:fillRef idx="1">
            <a:schemeClr val="lt1"/>
          </a:fillRef>
          <a:effectRef idx="0">
            <a:schemeClr val="dk1"/>
          </a:effectRef>
          <a:fontRef idx="minor">
            <a:schemeClr val="dk1"/>
          </a:fontRef>
        </p:style>
      </p:pic>
      <p:pic>
        <p:nvPicPr>
          <p:cNvPr id="15" name="Billede 14"/>
          <p:cNvPicPr>
            <a:picLocks noChangeAspect="1"/>
          </p:cNvPicPr>
          <p:nvPr/>
        </p:nvPicPr>
        <p:blipFill>
          <a:blip r:embed="rId13" cstate="print">
            <a:extLst>
              <a:ext uri="{BEBA8EAE-BF5A-486C-A8C5-ECC9F3942E4B}">
                <a14:imgProps xmlns:a14="http://schemas.microsoft.com/office/drawing/2010/main">
                  <a14:imgLayer r:embed="rId14">
                    <a14:imgEffect>
                      <a14:colorTemperature colorTemp="7200"/>
                    </a14:imgEffect>
                  </a14:imgLayer>
                </a14:imgProps>
              </a:ext>
              <a:ext uri="{28A0092B-C50C-407E-A947-70E740481C1C}">
                <a14:useLocalDpi xmlns:a14="http://schemas.microsoft.com/office/drawing/2010/main"/>
              </a:ext>
            </a:extLst>
          </a:blip>
          <a:stretch>
            <a:fillRect/>
          </a:stretch>
        </p:blipFill>
        <p:spPr>
          <a:xfrm>
            <a:off x="8618895" y="3123795"/>
            <a:ext cx="989738" cy="1206243"/>
          </a:xfrm>
          <a:prstGeom prst="rect">
            <a:avLst/>
          </a:prstGeom>
        </p:spPr>
      </p:pic>
      <p:pic>
        <p:nvPicPr>
          <p:cNvPr id="16" name="Billede 15"/>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9789351" y="3139467"/>
            <a:ext cx="929329" cy="1157968"/>
          </a:xfrm>
          <a:prstGeom prst="rect">
            <a:avLst/>
          </a:prstGeom>
        </p:spPr>
      </p:pic>
      <p:pic>
        <p:nvPicPr>
          <p:cNvPr id="17" name="Billede 16"/>
          <p:cNvPicPr>
            <a:picLocks noChangeAspect="1"/>
          </p:cNvPicPr>
          <p:nvPr/>
        </p:nvPicPr>
        <p:blipFill>
          <a:blip r:embed="rId16" cstate="print">
            <a:extLst>
              <a:ext uri="{BEBA8EAE-BF5A-486C-A8C5-ECC9F3942E4B}">
                <a14:imgProps xmlns:a14="http://schemas.microsoft.com/office/drawing/2010/main">
                  <a14:imgLayer r:embed="rId17">
                    <a14:imgEffect>
                      <a14:colorTemperature colorTemp="7200"/>
                    </a14:imgEffect>
                    <a14:imgEffect>
                      <a14:saturation sat="66000"/>
                    </a14:imgEffect>
                  </a14:imgLayer>
                </a14:imgProps>
              </a:ext>
              <a:ext uri="{28A0092B-C50C-407E-A947-70E740481C1C}">
                <a14:useLocalDpi xmlns:a14="http://schemas.microsoft.com/office/drawing/2010/main"/>
              </a:ext>
            </a:extLst>
          </a:blip>
          <a:stretch>
            <a:fillRect/>
          </a:stretch>
        </p:blipFill>
        <p:spPr>
          <a:xfrm>
            <a:off x="8618894" y="4509380"/>
            <a:ext cx="1930605" cy="1363681"/>
          </a:xfrm>
          <a:prstGeom prst="rect">
            <a:avLst/>
          </a:prstGeom>
        </p:spPr>
      </p:pic>
      <p:sp>
        <p:nvSpPr>
          <p:cNvPr id="18" name="Rektangel 17"/>
          <p:cNvSpPr/>
          <p:nvPr/>
        </p:nvSpPr>
        <p:spPr>
          <a:xfrm>
            <a:off x="895409" y="5939581"/>
            <a:ext cx="1633781" cy="307777"/>
          </a:xfrm>
          <a:prstGeom prst="rect">
            <a:avLst/>
          </a:prstGeom>
        </p:spPr>
        <p:txBody>
          <a:bodyPr wrap="none">
            <a:spAutoFit/>
          </a:bodyPr>
          <a:lstStyle/>
          <a:p>
            <a:r>
              <a:rPr lang="da-DK" sz="1400" dirty="0" err="1">
                <a:latin typeface="Helvetica Neue Light" charset="0"/>
                <a:ea typeface="Helvetica Neue Light" charset="0"/>
                <a:cs typeface="Helvetica Neue Light" charset="0"/>
              </a:rPr>
              <a:t>Bricks</a:t>
            </a:r>
            <a:r>
              <a:rPr lang="da-DK" sz="1400" dirty="0">
                <a:latin typeface="Helvetica Neue Light" charset="0"/>
                <a:ea typeface="Helvetica Neue Light" charset="0"/>
                <a:cs typeface="Helvetica Neue Light" charset="0"/>
              </a:rPr>
              <a:t> &amp; </a:t>
            </a:r>
            <a:r>
              <a:rPr lang="da-DK" sz="1400" dirty="0" err="1">
                <a:latin typeface="Helvetica Neue Light" charset="0"/>
                <a:ea typeface="Helvetica Neue Light" charset="0"/>
                <a:cs typeface="Helvetica Neue Light" charset="0"/>
              </a:rPr>
              <a:t>Masonry</a:t>
            </a:r>
            <a:r>
              <a:rPr lang="da-DK" sz="1400" dirty="0">
                <a:latin typeface="Helvetica Neue Light" charset="0"/>
                <a:ea typeface="Helvetica Neue Light" charset="0"/>
                <a:cs typeface="Helvetica Neue Light" charset="0"/>
              </a:rPr>
              <a:t> </a:t>
            </a:r>
          </a:p>
        </p:txBody>
      </p:sp>
      <p:sp>
        <p:nvSpPr>
          <p:cNvPr id="19" name="Rektangel 18"/>
          <p:cNvSpPr/>
          <p:nvPr/>
        </p:nvSpPr>
        <p:spPr>
          <a:xfrm>
            <a:off x="4868614" y="5931119"/>
            <a:ext cx="1786066" cy="307777"/>
          </a:xfrm>
          <a:prstGeom prst="rect">
            <a:avLst/>
          </a:prstGeom>
        </p:spPr>
        <p:txBody>
          <a:bodyPr wrap="none">
            <a:spAutoFit/>
          </a:bodyPr>
          <a:lstStyle/>
          <a:p>
            <a:r>
              <a:rPr lang="da-DK" sz="1400" dirty="0" err="1">
                <a:latin typeface="Helvetica Neue Light" charset="0"/>
                <a:ea typeface="Helvetica Neue Light" charset="0"/>
                <a:cs typeface="Helvetica Neue Light" charset="0"/>
              </a:rPr>
              <a:t>Conrete</a:t>
            </a:r>
            <a:r>
              <a:rPr lang="da-DK" sz="1400" dirty="0">
                <a:latin typeface="Helvetica Neue Light" charset="0"/>
                <a:ea typeface="Helvetica Neue Light" charset="0"/>
                <a:cs typeface="Helvetica Neue Light" charset="0"/>
              </a:rPr>
              <a:t> &amp; </a:t>
            </a:r>
            <a:r>
              <a:rPr lang="da-DK" sz="1400" dirty="0" err="1">
                <a:latin typeface="Helvetica Neue Light" charset="0"/>
                <a:ea typeface="Helvetica Neue Light" charset="0"/>
                <a:cs typeface="Helvetica Neue Light" charset="0"/>
              </a:rPr>
              <a:t>Formwork</a:t>
            </a:r>
            <a:endParaRPr lang="da-DK" sz="1400" dirty="0">
              <a:latin typeface="Helvetica Neue Light" charset="0"/>
              <a:ea typeface="Helvetica Neue Light" charset="0"/>
              <a:cs typeface="Helvetica Neue Light" charset="0"/>
            </a:endParaRPr>
          </a:p>
        </p:txBody>
      </p:sp>
      <p:sp>
        <p:nvSpPr>
          <p:cNvPr id="20" name="Rektangel 19"/>
          <p:cNvSpPr/>
          <p:nvPr/>
        </p:nvSpPr>
        <p:spPr>
          <a:xfrm>
            <a:off x="8550679" y="5948087"/>
            <a:ext cx="1681166" cy="307777"/>
          </a:xfrm>
          <a:prstGeom prst="rect">
            <a:avLst/>
          </a:prstGeom>
        </p:spPr>
        <p:txBody>
          <a:bodyPr wrap="none">
            <a:spAutoFit/>
          </a:bodyPr>
          <a:lstStyle/>
          <a:p>
            <a:r>
              <a:rPr lang="da-DK" sz="1400" dirty="0">
                <a:latin typeface="Helvetica Neue Light" charset="0"/>
                <a:ea typeface="Helvetica Neue Light" charset="0"/>
                <a:cs typeface="Helvetica Neue Light" charset="0"/>
              </a:rPr>
              <a:t>Wood &amp; </a:t>
            </a:r>
            <a:r>
              <a:rPr lang="da-DK" sz="1400" dirty="0" err="1">
                <a:latin typeface="Helvetica Neue Light" charset="0"/>
                <a:ea typeface="Helvetica Neue Light" charset="0"/>
                <a:cs typeface="Helvetica Neue Light" charset="0"/>
              </a:rPr>
              <a:t>Tectonics</a:t>
            </a:r>
            <a:r>
              <a:rPr lang="da-DK" sz="1400" dirty="0">
                <a:latin typeface="Helvetica Neue Light" charset="0"/>
                <a:ea typeface="Helvetica Neue Light" charset="0"/>
                <a:cs typeface="Helvetica Neue Light" charset="0"/>
              </a:rPr>
              <a:t>  </a:t>
            </a:r>
          </a:p>
        </p:txBody>
      </p:sp>
      <p:sp>
        <p:nvSpPr>
          <p:cNvPr id="21" name="Rectangle 2">
            <a:extLst>
              <a:ext uri="{FF2B5EF4-FFF2-40B4-BE49-F238E27FC236}">
                <a16:creationId xmlns:a16="http://schemas.microsoft.com/office/drawing/2014/main" id="{226B6FBB-923B-8E4D-8C21-57A4EC99ACCD}"/>
              </a:ext>
            </a:extLst>
          </p:cNvPr>
          <p:cNvSpPr>
            <a:spLocks noChangeArrowheads="1"/>
          </p:cNvSpPr>
          <p:nvPr/>
        </p:nvSpPr>
        <p:spPr bwMode="auto">
          <a:xfrm>
            <a:off x="852489" y="280938"/>
            <a:ext cx="7544053"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r>
              <a:rPr lang="da-DK" altLang="da-DK" sz="6000" dirty="0">
                <a:latin typeface="Helvetica Neue Medium" charset="0"/>
                <a:ea typeface="Helvetica Neue Medium" charset="0"/>
                <a:cs typeface="Helvetica Neue Medium" charset="0"/>
              </a:rPr>
              <a:t>Industrial research</a:t>
            </a:r>
          </a:p>
          <a:p>
            <a:r>
              <a:rPr lang="da-DK" sz="2400" dirty="0" err="1">
                <a:latin typeface="Helvetica Neue Light" charset="0"/>
                <a:ea typeface="Helvetica Neue Light" charset="0"/>
                <a:cs typeface="Helvetica Neue Light" charset="0"/>
              </a:rPr>
              <a:t>Investigations</a:t>
            </a:r>
            <a:r>
              <a:rPr lang="da-DK" sz="2400" dirty="0">
                <a:latin typeface="Helvetica Neue Light" charset="0"/>
                <a:ea typeface="Helvetica Neue Light" charset="0"/>
                <a:cs typeface="Helvetica Neue Light" charset="0"/>
              </a:rPr>
              <a:t> </a:t>
            </a:r>
            <a:r>
              <a:rPr lang="da-DK" sz="2400" dirty="0" err="1">
                <a:latin typeface="Helvetica Neue Light" charset="0"/>
                <a:ea typeface="Helvetica Neue Light" charset="0"/>
                <a:cs typeface="Helvetica Neue Light" charset="0"/>
              </a:rPr>
              <a:t>into</a:t>
            </a:r>
            <a:r>
              <a:rPr lang="da-DK" sz="2400" dirty="0">
                <a:latin typeface="Helvetica Neue Light" charset="0"/>
                <a:ea typeface="Helvetica Neue Light" charset="0"/>
                <a:cs typeface="Helvetica Neue Light" charset="0"/>
              </a:rPr>
              <a:t> </a:t>
            </a:r>
            <a:r>
              <a:rPr lang="da-DK" sz="2400" dirty="0" err="1">
                <a:latin typeface="Helvetica Neue Light" charset="0"/>
                <a:ea typeface="Helvetica Neue Light" charset="0"/>
                <a:cs typeface="Helvetica Neue Light" charset="0"/>
              </a:rPr>
              <a:t>materials</a:t>
            </a:r>
            <a:r>
              <a:rPr lang="da-DK" sz="2400" dirty="0">
                <a:latin typeface="Helvetica Neue Light" charset="0"/>
                <a:ea typeface="Helvetica Neue Light" charset="0"/>
                <a:cs typeface="Helvetica Neue Light" charset="0"/>
              </a:rPr>
              <a:t>, </a:t>
            </a:r>
            <a:r>
              <a:rPr lang="da-DK" sz="2400" dirty="0" err="1">
                <a:latin typeface="Helvetica Neue Light" charset="0"/>
                <a:ea typeface="Helvetica Neue Light" charset="0"/>
                <a:cs typeface="Helvetica Neue Light" charset="0"/>
              </a:rPr>
              <a:t>construction</a:t>
            </a:r>
            <a:r>
              <a:rPr lang="da-DK" sz="2400" dirty="0">
                <a:latin typeface="Helvetica Neue Light" charset="0"/>
                <a:ea typeface="Helvetica Neue Light" charset="0"/>
                <a:cs typeface="Helvetica Neue Light" charset="0"/>
              </a:rPr>
              <a:t> and </a:t>
            </a:r>
            <a:r>
              <a:rPr lang="da-DK" sz="2400" dirty="0" err="1">
                <a:latin typeface="Helvetica Neue Light" charset="0"/>
                <a:ea typeface="Helvetica Neue Light" charset="0"/>
                <a:cs typeface="Helvetica Neue Light" charset="0"/>
              </a:rPr>
              <a:t>builldings</a:t>
            </a:r>
            <a:endParaRPr lang="da-DK" sz="2400" dirty="0">
              <a:latin typeface="Helvetica Neue Light" charset="0"/>
              <a:ea typeface="Helvetica Neue Light" charset="0"/>
              <a:cs typeface="Helvetica Neue Light" charset="0"/>
            </a:endParaRPr>
          </a:p>
          <a:p>
            <a:endParaRPr lang="da-DK" altLang="da-DK" sz="6000" dirty="0">
              <a:latin typeface="Helvetica Neue Medium" charset="0"/>
              <a:ea typeface="Helvetica Neue Medium" charset="0"/>
              <a:cs typeface="Helvetica Neue Medium" charset="0"/>
            </a:endParaRPr>
          </a:p>
        </p:txBody>
      </p:sp>
    </p:spTree>
    <p:extLst>
      <p:ext uri="{BB962C8B-B14F-4D97-AF65-F5344CB8AC3E}">
        <p14:creationId xmlns:p14="http://schemas.microsoft.com/office/powerpoint/2010/main" val="18394909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p:cNvSpPr/>
          <p:nvPr/>
        </p:nvSpPr>
        <p:spPr>
          <a:xfrm>
            <a:off x="858591" y="633421"/>
            <a:ext cx="10719516" cy="1015663"/>
          </a:xfrm>
          <a:prstGeom prst="rect">
            <a:avLst/>
          </a:prstGeom>
        </p:spPr>
        <p:txBody>
          <a:bodyPr wrap="square">
            <a:spAutoFit/>
          </a:bodyPr>
          <a:lstStyle/>
          <a:p>
            <a:r>
              <a:rPr lang="da-DK" sz="6000" dirty="0" err="1">
                <a:latin typeface="Helvetica Neue Medium" charset="0"/>
                <a:ea typeface="Helvetica Neue Medium" charset="0"/>
                <a:cs typeface="Helvetica Neue Medium" charset="0"/>
              </a:rPr>
              <a:t>Experimental</a:t>
            </a:r>
            <a:r>
              <a:rPr lang="da-DK" sz="6000" dirty="0">
                <a:latin typeface="Helvetica Neue Medium" charset="0"/>
                <a:ea typeface="Helvetica Neue Medium" charset="0"/>
                <a:cs typeface="Helvetica Neue Medium" charset="0"/>
              </a:rPr>
              <a:t> research</a:t>
            </a:r>
            <a:endParaRPr lang="da-DK" sz="2400" dirty="0">
              <a:latin typeface="Helvetica Neue Light" charset="0"/>
              <a:ea typeface="Helvetica Neue Light" charset="0"/>
              <a:cs typeface="Helvetica Neue Light" charset="0"/>
            </a:endParaRPr>
          </a:p>
        </p:txBody>
      </p:sp>
      <p:sp>
        <p:nvSpPr>
          <p:cNvPr id="13" name="Rektangel 12"/>
          <p:cNvSpPr/>
          <p:nvPr/>
        </p:nvSpPr>
        <p:spPr>
          <a:xfrm>
            <a:off x="859057" y="1495195"/>
            <a:ext cx="6342377" cy="307777"/>
          </a:xfrm>
          <a:prstGeom prst="rect">
            <a:avLst/>
          </a:prstGeom>
        </p:spPr>
        <p:txBody>
          <a:bodyPr wrap="none">
            <a:spAutoFit/>
          </a:bodyPr>
          <a:lstStyle/>
          <a:p>
            <a:r>
              <a:rPr lang="da-DK" sz="1400" dirty="0">
                <a:latin typeface="Helvetica Neue" charset="0"/>
                <a:ea typeface="Helvetica Neue" charset="0"/>
                <a:cs typeface="Helvetica Neue" charset="0"/>
              </a:rPr>
              <a:t>AUTARKI, demonstration </a:t>
            </a:r>
            <a:r>
              <a:rPr lang="da-DK" sz="1400" dirty="0" err="1">
                <a:latin typeface="Helvetica Neue" charset="0"/>
                <a:ea typeface="Helvetica Neue" charset="0"/>
                <a:cs typeface="Helvetica Neue" charset="0"/>
              </a:rPr>
              <a:t>project</a:t>
            </a:r>
            <a:r>
              <a:rPr lang="da-DK" sz="1400" dirty="0">
                <a:latin typeface="Helvetica Neue" charset="0"/>
                <a:ea typeface="Helvetica Neue" charset="0"/>
                <a:cs typeface="Helvetica Neue" charset="0"/>
              </a:rPr>
              <a:t> / CLT prototype, CINARK Researchers, KL</a:t>
            </a:r>
          </a:p>
        </p:txBody>
      </p:sp>
      <p:pic>
        <p:nvPicPr>
          <p:cNvPr id="2" name="Billede 1"/>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p:blipFill>
        <p:spPr>
          <a:xfrm>
            <a:off x="3486688" y="3692998"/>
            <a:ext cx="2983869" cy="2237902"/>
          </a:xfrm>
          <a:prstGeom prst="rect">
            <a:avLst/>
          </a:prstGeom>
        </p:spPr>
      </p:pic>
      <p:pic>
        <p:nvPicPr>
          <p:cNvPr id="14" name="Billede 1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031527" y="712305"/>
            <a:ext cx="2248476" cy="2734041"/>
          </a:xfrm>
          <a:prstGeom prst="rect">
            <a:avLst/>
          </a:prstGeom>
        </p:spPr>
      </p:pic>
      <p:pic>
        <p:nvPicPr>
          <p:cNvPr id="5" name="Billede 4"/>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680666" y="3689860"/>
            <a:ext cx="4151819" cy="2763554"/>
          </a:xfrm>
          <a:prstGeom prst="rect">
            <a:avLst/>
          </a:prstGeom>
        </p:spPr>
      </p:pic>
      <p:pic>
        <p:nvPicPr>
          <p:cNvPr id="16" name="Billede 15"/>
          <p:cNvPicPr>
            <a:picLocks noChangeAspect="1"/>
          </p:cNvPicPr>
          <p:nvPr/>
        </p:nvPicPr>
        <p:blipFill>
          <a:blip r:embed="rId6">
            <a:extLst>
              <a:ext uri="{28A0092B-C50C-407E-A947-70E740481C1C}">
                <a14:useLocalDpi xmlns:a14="http://schemas.microsoft.com/office/drawing/2010/main"/>
              </a:ext>
            </a:extLst>
          </a:blip>
          <a:stretch>
            <a:fillRect/>
          </a:stretch>
        </p:blipFill>
        <p:spPr>
          <a:xfrm rot="10800000" flipV="1">
            <a:off x="989779" y="3707025"/>
            <a:ext cx="2298688" cy="1525162"/>
          </a:xfrm>
          <a:prstGeom prst="rect">
            <a:avLst/>
          </a:prstGeom>
        </p:spPr>
      </p:pic>
    </p:spTree>
    <p:extLst>
      <p:ext uri="{BB962C8B-B14F-4D97-AF65-F5344CB8AC3E}">
        <p14:creationId xmlns:p14="http://schemas.microsoft.com/office/powerpoint/2010/main" val="8767121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ktangel 8"/>
          <p:cNvSpPr/>
          <p:nvPr/>
        </p:nvSpPr>
        <p:spPr>
          <a:xfrm>
            <a:off x="858591" y="633421"/>
            <a:ext cx="10719516" cy="1015663"/>
          </a:xfrm>
          <a:prstGeom prst="rect">
            <a:avLst/>
          </a:prstGeom>
        </p:spPr>
        <p:txBody>
          <a:bodyPr wrap="square">
            <a:spAutoFit/>
          </a:bodyPr>
          <a:lstStyle/>
          <a:p>
            <a:r>
              <a:rPr lang="da-DK" sz="6000" dirty="0" err="1">
                <a:latin typeface="Helvetica Neue Medium" charset="0"/>
                <a:ea typeface="Helvetica Neue Medium" charset="0"/>
                <a:cs typeface="Helvetica Neue Medium" charset="0"/>
              </a:rPr>
              <a:t>Experimental</a:t>
            </a:r>
            <a:r>
              <a:rPr lang="da-DK" sz="6000" dirty="0">
                <a:latin typeface="Helvetica Neue Medium" charset="0"/>
                <a:ea typeface="Helvetica Neue Medium" charset="0"/>
                <a:cs typeface="Helvetica Neue Medium" charset="0"/>
              </a:rPr>
              <a:t> research</a:t>
            </a:r>
            <a:endParaRPr lang="da-DK" sz="2400" dirty="0">
              <a:latin typeface="Helvetica Neue Light" charset="0"/>
              <a:ea typeface="Helvetica Neue Light" charset="0"/>
              <a:cs typeface="Helvetica Neue Light" charset="0"/>
            </a:endParaRPr>
          </a:p>
        </p:txBody>
      </p:sp>
      <p:sp>
        <p:nvSpPr>
          <p:cNvPr id="13" name="Rektangel 12"/>
          <p:cNvSpPr/>
          <p:nvPr/>
        </p:nvSpPr>
        <p:spPr>
          <a:xfrm>
            <a:off x="858591" y="1558037"/>
            <a:ext cx="5894562" cy="307777"/>
          </a:xfrm>
          <a:prstGeom prst="rect">
            <a:avLst/>
          </a:prstGeom>
        </p:spPr>
        <p:txBody>
          <a:bodyPr wrap="none">
            <a:spAutoFit/>
          </a:bodyPr>
          <a:lstStyle/>
          <a:p>
            <a:r>
              <a:rPr lang="da-DK" sz="1400" dirty="0" err="1">
                <a:latin typeface="Helvetica Neue" charset="0"/>
                <a:ea typeface="Helvetica Neue" charset="0"/>
                <a:cs typeface="Helvetica Neue" charset="0"/>
              </a:rPr>
              <a:t>Circular</a:t>
            </a:r>
            <a:r>
              <a:rPr lang="da-DK" sz="1400" dirty="0">
                <a:latin typeface="Helvetica Neue" charset="0"/>
                <a:ea typeface="Helvetica Neue" charset="0"/>
                <a:cs typeface="Helvetica Neue" charset="0"/>
              </a:rPr>
              <a:t> </a:t>
            </a:r>
            <a:r>
              <a:rPr lang="da-DK" sz="1400" dirty="0" err="1">
                <a:latin typeface="Helvetica Neue" charset="0"/>
                <a:ea typeface="Helvetica Neue" charset="0"/>
                <a:cs typeface="Helvetica Neue" charset="0"/>
              </a:rPr>
              <a:t>tectonics</a:t>
            </a:r>
            <a:r>
              <a:rPr lang="da-DK" sz="1400" dirty="0">
                <a:latin typeface="Helvetica Neue" charset="0"/>
                <a:ea typeface="Helvetica Neue" charset="0"/>
                <a:cs typeface="Helvetica Neue" charset="0"/>
              </a:rPr>
              <a:t> / 3 wall prototypes, CINARK Researchers, 2017-2018 </a:t>
            </a:r>
          </a:p>
        </p:txBody>
      </p:sp>
      <p:pic>
        <p:nvPicPr>
          <p:cNvPr id="3" name="Billede 2">
            <a:extLst>
              <a:ext uri="{FF2B5EF4-FFF2-40B4-BE49-F238E27FC236}">
                <a16:creationId xmlns:a16="http://schemas.microsoft.com/office/drawing/2014/main" id="{30B899FF-319C-DC42-A109-A0657FEF139E}"/>
              </a:ext>
            </a:extLst>
          </p:cNvPr>
          <p:cNvPicPr>
            <a:picLocks noChangeAspect="1"/>
          </p:cNvPicPr>
          <p:nvPr/>
        </p:nvPicPr>
        <p:blipFill>
          <a:blip r:embed="rId2"/>
          <a:stretch>
            <a:fillRect/>
          </a:stretch>
        </p:blipFill>
        <p:spPr>
          <a:xfrm>
            <a:off x="4656165" y="2390322"/>
            <a:ext cx="1962976" cy="2810834"/>
          </a:xfrm>
          <a:prstGeom prst="rect">
            <a:avLst/>
          </a:prstGeom>
        </p:spPr>
      </p:pic>
      <p:pic>
        <p:nvPicPr>
          <p:cNvPr id="6" name="Billede 5">
            <a:extLst>
              <a:ext uri="{FF2B5EF4-FFF2-40B4-BE49-F238E27FC236}">
                <a16:creationId xmlns:a16="http://schemas.microsoft.com/office/drawing/2014/main" id="{98940C9B-EF2A-F94B-B012-EF54938199EB}"/>
              </a:ext>
            </a:extLst>
          </p:cNvPr>
          <p:cNvPicPr>
            <a:picLocks noChangeAspect="1"/>
          </p:cNvPicPr>
          <p:nvPr/>
        </p:nvPicPr>
        <p:blipFill>
          <a:blip r:embed="rId3"/>
          <a:stretch>
            <a:fillRect/>
          </a:stretch>
        </p:blipFill>
        <p:spPr>
          <a:xfrm>
            <a:off x="6958988" y="2390322"/>
            <a:ext cx="1962976" cy="2810834"/>
          </a:xfrm>
          <a:prstGeom prst="rect">
            <a:avLst/>
          </a:prstGeom>
        </p:spPr>
      </p:pic>
      <p:pic>
        <p:nvPicPr>
          <p:cNvPr id="7" name="Billede 6">
            <a:extLst>
              <a:ext uri="{FF2B5EF4-FFF2-40B4-BE49-F238E27FC236}">
                <a16:creationId xmlns:a16="http://schemas.microsoft.com/office/drawing/2014/main" id="{82C89DA3-581C-4549-9368-CEF6C8842F00}"/>
              </a:ext>
            </a:extLst>
          </p:cNvPr>
          <p:cNvPicPr>
            <a:picLocks noChangeAspect="1"/>
          </p:cNvPicPr>
          <p:nvPr/>
        </p:nvPicPr>
        <p:blipFill>
          <a:blip r:embed="rId4"/>
          <a:stretch>
            <a:fillRect/>
          </a:stretch>
        </p:blipFill>
        <p:spPr>
          <a:xfrm>
            <a:off x="1040904" y="2390322"/>
            <a:ext cx="2796309" cy="3959260"/>
          </a:xfrm>
          <a:prstGeom prst="rect">
            <a:avLst/>
          </a:prstGeom>
        </p:spPr>
      </p:pic>
      <p:pic>
        <p:nvPicPr>
          <p:cNvPr id="8" name="Billede 7">
            <a:extLst>
              <a:ext uri="{FF2B5EF4-FFF2-40B4-BE49-F238E27FC236}">
                <a16:creationId xmlns:a16="http://schemas.microsoft.com/office/drawing/2014/main" id="{60BC8F0A-52C9-FF44-9325-18063AF3E592}"/>
              </a:ext>
            </a:extLst>
          </p:cNvPr>
          <p:cNvPicPr>
            <a:picLocks noChangeAspect="1"/>
          </p:cNvPicPr>
          <p:nvPr/>
        </p:nvPicPr>
        <p:blipFill>
          <a:blip r:embed="rId5"/>
          <a:stretch>
            <a:fillRect/>
          </a:stretch>
        </p:blipFill>
        <p:spPr>
          <a:xfrm>
            <a:off x="9261811" y="2390322"/>
            <a:ext cx="1962199" cy="2827054"/>
          </a:xfrm>
          <a:prstGeom prst="rect">
            <a:avLst/>
          </a:prstGeom>
        </p:spPr>
      </p:pic>
    </p:spTree>
    <p:extLst>
      <p:ext uri="{BB962C8B-B14F-4D97-AF65-F5344CB8AC3E}">
        <p14:creationId xmlns:p14="http://schemas.microsoft.com/office/powerpoint/2010/main" val="15512268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075038" y="330114"/>
            <a:ext cx="9465276" cy="934958"/>
          </a:xfrm>
          <a:prstGeom prst="rect">
            <a:avLst/>
          </a:prstGeom>
        </p:spPr>
        <p:txBody>
          <a:bodyPr vert="horz" wrap="square" lIns="0" tIns="11516" rIns="0" bIns="0" rtlCol="0">
            <a:spAutoFit/>
          </a:bodyPr>
          <a:lstStyle/>
          <a:p>
            <a:pPr marL="11516">
              <a:spcBef>
                <a:spcPts val="91"/>
              </a:spcBef>
            </a:pPr>
            <a:r>
              <a:rPr sz="6000" dirty="0">
                <a:latin typeface="Helvetica Neue Medium" charset="0"/>
                <a:ea typeface="Helvetica Neue Medium" charset="0"/>
                <a:cs typeface="Helvetica Neue Medium" charset="0"/>
              </a:rPr>
              <a:t>CITA </a:t>
            </a:r>
            <a:r>
              <a:rPr lang="da-DK" sz="1400" dirty="0">
                <a:latin typeface="Helvetica Neue Medium" charset="0"/>
                <a:ea typeface="Helvetica Neue Medium" charset="0"/>
                <a:cs typeface="Helvetica Neue Medium" charset="0"/>
              </a:rPr>
              <a:t>COMPUTATION IN ARCHTIECTURE</a:t>
            </a:r>
            <a:r>
              <a:rPr sz="1400" dirty="0">
                <a:latin typeface="Helvetica Neue Medium" charset="0"/>
                <a:ea typeface="Helvetica Neue Medium" charset="0"/>
                <a:cs typeface="Helvetica Neue Medium" charset="0"/>
              </a:rPr>
              <a:t> </a:t>
            </a:r>
          </a:p>
        </p:txBody>
      </p:sp>
      <p:sp>
        <p:nvSpPr>
          <p:cNvPr id="4" name="object 4"/>
          <p:cNvSpPr txBox="1"/>
          <p:nvPr/>
        </p:nvSpPr>
        <p:spPr>
          <a:xfrm>
            <a:off x="1075038" y="6527885"/>
            <a:ext cx="5986939" cy="312874"/>
          </a:xfrm>
          <a:prstGeom prst="rect">
            <a:avLst/>
          </a:prstGeom>
        </p:spPr>
        <p:txBody>
          <a:bodyPr vert="horz" wrap="square" lIns="0" tIns="12668" rIns="0" bIns="0" rtlCol="0">
            <a:spAutoFit/>
          </a:bodyPr>
          <a:lstStyle/>
          <a:p>
            <a:pPr marL="11516">
              <a:spcBef>
                <a:spcPts val="100"/>
              </a:spcBef>
            </a:pPr>
            <a:r>
              <a:rPr sz="1950" i="1" spc="168" dirty="0">
                <a:latin typeface="Arch Sans"/>
                <a:cs typeface="Arch Sans"/>
              </a:rPr>
              <a:t>DESIGNING </a:t>
            </a:r>
            <a:r>
              <a:rPr sz="1950" i="1" spc="141" dirty="0">
                <a:latin typeface="Arch Sans"/>
                <a:cs typeface="Arch Sans"/>
              </a:rPr>
              <a:t>WITH </a:t>
            </a:r>
            <a:r>
              <a:rPr sz="1950" i="1" spc="150" dirty="0">
                <a:latin typeface="Arch Sans"/>
                <a:cs typeface="Arch Sans"/>
              </a:rPr>
              <a:t>MATERIAL</a:t>
            </a:r>
            <a:r>
              <a:rPr sz="1950" i="1" spc="331" dirty="0">
                <a:latin typeface="Arch Sans"/>
                <a:cs typeface="Arch Sans"/>
              </a:rPr>
              <a:t> </a:t>
            </a:r>
            <a:r>
              <a:rPr sz="1950" i="1" spc="159" dirty="0">
                <a:latin typeface="Arch Sans"/>
                <a:cs typeface="Arch Sans"/>
              </a:rPr>
              <a:t>BEHAVIOUR</a:t>
            </a:r>
            <a:r>
              <a:rPr sz="1950" i="1" spc="-245" dirty="0">
                <a:latin typeface="Arch Sans"/>
                <a:cs typeface="Arch Sans"/>
              </a:rPr>
              <a:t> </a:t>
            </a:r>
            <a:endParaRPr sz="1950" dirty="0">
              <a:latin typeface="Arch Sans"/>
              <a:cs typeface="Arch Sans"/>
            </a:endParaRPr>
          </a:p>
        </p:txBody>
      </p:sp>
      <p:sp>
        <p:nvSpPr>
          <p:cNvPr id="5" name="object 5"/>
          <p:cNvSpPr/>
          <p:nvPr/>
        </p:nvSpPr>
        <p:spPr>
          <a:xfrm>
            <a:off x="6030328" y="1717589"/>
            <a:ext cx="2290215" cy="4810296"/>
          </a:xfrm>
          <a:prstGeom prst="rect">
            <a:avLst/>
          </a:prstGeom>
          <a:blipFill>
            <a:blip r:embed="rId2" cstate="print"/>
            <a:stretch>
              <a:fillRect/>
            </a:stretch>
          </a:blipFill>
        </p:spPr>
        <p:txBody>
          <a:bodyPr wrap="square" lIns="0" tIns="0" rIns="0" bIns="0" rtlCol="0"/>
          <a:lstStyle/>
          <a:p>
            <a:endParaRPr sz="1632"/>
          </a:p>
        </p:txBody>
      </p:sp>
      <p:sp>
        <p:nvSpPr>
          <p:cNvPr id="6" name="object 6"/>
          <p:cNvSpPr/>
          <p:nvPr/>
        </p:nvSpPr>
        <p:spPr>
          <a:xfrm>
            <a:off x="3516833" y="1709072"/>
            <a:ext cx="2290215" cy="4810295"/>
          </a:xfrm>
          <a:prstGeom prst="rect">
            <a:avLst/>
          </a:prstGeom>
          <a:blipFill>
            <a:blip r:embed="rId3" cstate="print"/>
            <a:stretch>
              <a:fillRect/>
            </a:stretch>
          </a:blipFill>
        </p:spPr>
        <p:txBody>
          <a:bodyPr wrap="square" lIns="0" tIns="0" rIns="0" bIns="0" rtlCol="0"/>
          <a:lstStyle/>
          <a:p>
            <a:endParaRPr sz="1632"/>
          </a:p>
        </p:txBody>
      </p:sp>
      <p:sp>
        <p:nvSpPr>
          <p:cNvPr id="7" name="object 7"/>
          <p:cNvSpPr/>
          <p:nvPr/>
        </p:nvSpPr>
        <p:spPr>
          <a:xfrm>
            <a:off x="8537554" y="1717589"/>
            <a:ext cx="2290215" cy="4810296"/>
          </a:xfrm>
          <a:prstGeom prst="rect">
            <a:avLst/>
          </a:prstGeom>
          <a:blipFill>
            <a:blip r:embed="rId4" cstate="print"/>
            <a:stretch>
              <a:fillRect/>
            </a:stretch>
          </a:blipFill>
        </p:spPr>
        <p:txBody>
          <a:bodyPr wrap="square" lIns="0" tIns="0" rIns="0" bIns="0" rtlCol="0"/>
          <a:lstStyle/>
          <a:p>
            <a:endParaRPr sz="1632"/>
          </a:p>
        </p:txBody>
      </p:sp>
      <p:sp>
        <p:nvSpPr>
          <p:cNvPr id="8" name="object 8"/>
          <p:cNvSpPr/>
          <p:nvPr/>
        </p:nvSpPr>
        <p:spPr>
          <a:xfrm>
            <a:off x="1075038" y="1709072"/>
            <a:ext cx="2224784" cy="4818813"/>
          </a:xfrm>
          <a:prstGeom prst="rect">
            <a:avLst/>
          </a:prstGeom>
          <a:blipFill>
            <a:blip r:embed="rId5" cstate="print"/>
            <a:stretch>
              <a:fillRect/>
            </a:stretch>
          </a:blipFill>
        </p:spPr>
        <p:txBody>
          <a:bodyPr wrap="square" lIns="0" tIns="0" rIns="0" bIns="0" rtlCol="0"/>
          <a:lstStyle/>
          <a:p>
            <a:endParaRPr sz="1632" dirty="0"/>
          </a:p>
        </p:txBody>
      </p:sp>
    </p:spTree>
    <p:extLst>
      <p:ext uri="{BB962C8B-B14F-4D97-AF65-F5344CB8AC3E}">
        <p14:creationId xmlns:p14="http://schemas.microsoft.com/office/powerpoint/2010/main" val="37764176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0C55F487-2351-D94E-8FC1-E9E783762539}"/>
              </a:ext>
            </a:extLst>
          </p:cNvPr>
          <p:cNvPicPr>
            <a:picLocks noChangeAspect="1"/>
          </p:cNvPicPr>
          <p:nvPr/>
        </p:nvPicPr>
        <p:blipFill>
          <a:blip r:embed="rId2"/>
          <a:stretch>
            <a:fillRect/>
          </a:stretch>
        </p:blipFill>
        <p:spPr>
          <a:xfrm>
            <a:off x="2348814" y="1432253"/>
            <a:ext cx="7902942" cy="5268628"/>
          </a:xfrm>
          <a:prstGeom prst="rect">
            <a:avLst/>
          </a:prstGeom>
        </p:spPr>
      </p:pic>
      <p:sp>
        <p:nvSpPr>
          <p:cNvPr id="4" name="object 2">
            <a:extLst>
              <a:ext uri="{FF2B5EF4-FFF2-40B4-BE49-F238E27FC236}">
                <a16:creationId xmlns:a16="http://schemas.microsoft.com/office/drawing/2014/main" id="{77495E46-E4BA-FA4B-9840-9081D553A158}"/>
              </a:ext>
            </a:extLst>
          </p:cNvPr>
          <p:cNvSpPr txBox="1"/>
          <p:nvPr/>
        </p:nvSpPr>
        <p:spPr>
          <a:xfrm>
            <a:off x="1075038" y="330114"/>
            <a:ext cx="9465276" cy="1858288"/>
          </a:xfrm>
          <a:prstGeom prst="rect">
            <a:avLst/>
          </a:prstGeom>
        </p:spPr>
        <p:txBody>
          <a:bodyPr vert="horz" wrap="square" lIns="0" tIns="11516" rIns="0" bIns="0" rtlCol="0">
            <a:spAutoFit/>
          </a:bodyPr>
          <a:lstStyle/>
          <a:p>
            <a:pPr marL="11516">
              <a:spcBef>
                <a:spcPts val="91"/>
              </a:spcBef>
            </a:pPr>
            <a:r>
              <a:rPr lang="en-GB" sz="6000" dirty="0">
                <a:latin typeface="Helvetica Neue Medium" charset="0"/>
                <a:ea typeface="Helvetica Neue Medium" charset="0"/>
                <a:cs typeface="Helvetica Neue Medium" charset="0"/>
              </a:rPr>
              <a:t>Urbanism and Societal Change</a:t>
            </a:r>
            <a:endParaRPr lang="en-GB" sz="1400" dirty="0">
              <a:latin typeface="Helvetica Neue Medium" charset="0"/>
              <a:ea typeface="Helvetica Neue Medium" charset="0"/>
              <a:cs typeface="Helvetica Neue Medium" charset="0"/>
            </a:endParaRPr>
          </a:p>
        </p:txBody>
      </p:sp>
    </p:spTree>
    <p:extLst>
      <p:ext uri="{BB962C8B-B14F-4D97-AF65-F5344CB8AC3E}">
        <p14:creationId xmlns:p14="http://schemas.microsoft.com/office/powerpoint/2010/main" val="32359269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3F1A2713-4457-154A-B290-1F75A9061957}"/>
              </a:ext>
            </a:extLst>
          </p:cNvPr>
          <p:cNvSpPr/>
          <p:nvPr/>
        </p:nvSpPr>
        <p:spPr>
          <a:xfrm>
            <a:off x="7419433" y="6144696"/>
            <a:ext cx="3893438" cy="369332"/>
          </a:xfrm>
          <a:prstGeom prst="rect">
            <a:avLst/>
          </a:prstGeom>
        </p:spPr>
        <p:txBody>
          <a:bodyPr wrap="none">
            <a:spAutoFit/>
          </a:bodyPr>
          <a:lstStyle/>
          <a:p>
            <a:r>
              <a:rPr lang="da-DK" dirty="0" err="1"/>
              <a:t>https</a:t>
            </a:r>
            <a:r>
              <a:rPr lang="da-DK" dirty="0"/>
              <a:t>://</a:t>
            </a:r>
            <a:r>
              <a:rPr lang="da-DK" dirty="0" err="1"/>
              <a:t>issuu.com</a:t>
            </a:r>
            <a:r>
              <a:rPr lang="da-DK" dirty="0"/>
              <a:t>/</a:t>
            </a:r>
            <a:r>
              <a:rPr lang="da-DK" dirty="0" err="1"/>
              <a:t>kadk</a:t>
            </a:r>
            <a:r>
              <a:rPr lang="da-DK" dirty="0"/>
              <a:t>/</a:t>
            </a:r>
            <a:r>
              <a:rPr lang="da-DK" dirty="0" err="1"/>
              <a:t>docs</a:t>
            </a:r>
            <a:r>
              <a:rPr lang="da-DK" dirty="0"/>
              <a:t>/cinark_10</a:t>
            </a:r>
          </a:p>
        </p:txBody>
      </p:sp>
      <p:pic>
        <p:nvPicPr>
          <p:cNvPr id="5" name="Billede 4">
            <a:extLst>
              <a:ext uri="{FF2B5EF4-FFF2-40B4-BE49-F238E27FC236}">
                <a16:creationId xmlns:a16="http://schemas.microsoft.com/office/drawing/2014/main" id="{42C9614C-0D15-1C4C-B9FD-A3F841314B2E}"/>
              </a:ext>
            </a:extLst>
          </p:cNvPr>
          <p:cNvPicPr>
            <a:picLocks noChangeAspect="1"/>
          </p:cNvPicPr>
          <p:nvPr/>
        </p:nvPicPr>
        <p:blipFill rotWithShape="1">
          <a:blip r:embed="rId2"/>
          <a:srcRect l="3024" r="2438"/>
          <a:stretch/>
        </p:blipFill>
        <p:spPr>
          <a:xfrm>
            <a:off x="6876730" y="1012308"/>
            <a:ext cx="4321612" cy="5132388"/>
          </a:xfrm>
          <a:prstGeom prst="rect">
            <a:avLst/>
          </a:prstGeom>
        </p:spPr>
      </p:pic>
      <p:sp>
        <p:nvSpPr>
          <p:cNvPr id="8" name="Rektangel 7">
            <a:extLst>
              <a:ext uri="{FF2B5EF4-FFF2-40B4-BE49-F238E27FC236}">
                <a16:creationId xmlns:a16="http://schemas.microsoft.com/office/drawing/2014/main" id="{5F1EE2E5-D984-3044-AA70-04331D1DAFE3}"/>
              </a:ext>
            </a:extLst>
          </p:cNvPr>
          <p:cNvSpPr/>
          <p:nvPr/>
        </p:nvSpPr>
        <p:spPr>
          <a:xfrm>
            <a:off x="858591" y="633421"/>
            <a:ext cx="10719516" cy="1938992"/>
          </a:xfrm>
          <a:prstGeom prst="rect">
            <a:avLst/>
          </a:prstGeom>
        </p:spPr>
        <p:txBody>
          <a:bodyPr wrap="square">
            <a:spAutoFit/>
          </a:bodyPr>
          <a:lstStyle/>
          <a:p>
            <a:r>
              <a:rPr lang="da-DK" sz="6000" dirty="0" err="1">
                <a:latin typeface="Helvetica Neue Medium" charset="0"/>
                <a:ea typeface="Helvetica Neue Medium" charset="0"/>
                <a:cs typeface="Helvetica Neue Medium" charset="0"/>
              </a:rPr>
              <a:t>Where</a:t>
            </a:r>
            <a:r>
              <a:rPr lang="da-DK" sz="6000" dirty="0">
                <a:latin typeface="Helvetica Neue Medium" charset="0"/>
                <a:ea typeface="Helvetica Neue Medium" charset="0"/>
                <a:cs typeface="Helvetica Neue Medium" charset="0"/>
              </a:rPr>
              <a:t> </a:t>
            </a:r>
          </a:p>
          <a:p>
            <a:r>
              <a:rPr lang="da-DK" sz="6000" dirty="0">
                <a:latin typeface="Helvetica Neue Medium" charset="0"/>
                <a:ea typeface="Helvetica Neue Medium" charset="0"/>
                <a:cs typeface="Helvetica Neue Medium" charset="0"/>
              </a:rPr>
              <a:t>to find </a:t>
            </a:r>
            <a:r>
              <a:rPr lang="da-DK" sz="6000" dirty="0" err="1">
                <a:latin typeface="Helvetica Neue Medium" charset="0"/>
                <a:ea typeface="Helvetica Neue Medium" charset="0"/>
                <a:cs typeface="Helvetica Neue Medium" charset="0"/>
              </a:rPr>
              <a:t>us</a:t>
            </a:r>
            <a:r>
              <a:rPr lang="da-DK" sz="6000" dirty="0">
                <a:latin typeface="Helvetica Neue Medium" charset="0"/>
                <a:ea typeface="Helvetica Neue Medium" charset="0"/>
                <a:cs typeface="Helvetica Neue Medium" charset="0"/>
              </a:rPr>
              <a:t>…</a:t>
            </a:r>
            <a:endParaRPr lang="da-DK" sz="2400" dirty="0">
              <a:latin typeface="Helvetica Neue Light" charset="0"/>
              <a:ea typeface="Helvetica Neue Light" charset="0"/>
              <a:cs typeface="Helvetica Neue Light" charset="0"/>
            </a:endParaRPr>
          </a:p>
        </p:txBody>
      </p:sp>
      <p:sp>
        <p:nvSpPr>
          <p:cNvPr id="6" name="Rektangel 5">
            <a:extLst>
              <a:ext uri="{FF2B5EF4-FFF2-40B4-BE49-F238E27FC236}">
                <a16:creationId xmlns:a16="http://schemas.microsoft.com/office/drawing/2014/main" id="{E525BD7F-FE4F-8749-A887-AC48465403F5}"/>
              </a:ext>
            </a:extLst>
          </p:cNvPr>
          <p:cNvSpPr/>
          <p:nvPr/>
        </p:nvSpPr>
        <p:spPr>
          <a:xfrm>
            <a:off x="738076" y="2659202"/>
            <a:ext cx="5800947" cy="369332"/>
          </a:xfrm>
          <a:prstGeom prst="rect">
            <a:avLst/>
          </a:prstGeom>
        </p:spPr>
        <p:txBody>
          <a:bodyPr wrap="none">
            <a:spAutoFit/>
          </a:bodyPr>
          <a:lstStyle/>
          <a:p>
            <a:r>
              <a:rPr lang="da-DK" dirty="0" err="1"/>
              <a:t>https</a:t>
            </a:r>
            <a:r>
              <a:rPr lang="da-DK" dirty="0"/>
              <a:t>://</a:t>
            </a:r>
            <a:r>
              <a:rPr lang="da-DK" dirty="0" err="1"/>
              <a:t>kadk.dk</a:t>
            </a:r>
            <a:r>
              <a:rPr lang="da-DK" dirty="0"/>
              <a:t>/en/</a:t>
            </a:r>
            <a:r>
              <a:rPr lang="da-DK" dirty="0" err="1"/>
              <a:t>cinark</a:t>
            </a:r>
            <a:r>
              <a:rPr lang="da-DK" dirty="0"/>
              <a:t>-center-</a:t>
            </a:r>
            <a:r>
              <a:rPr lang="da-DK" dirty="0" err="1"/>
              <a:t>industrialised</a:t>
            </a:r>
            <a:r>
              <a:rPr lang="da-DK" dirty="0"/>
              <a:t>-</a:t>
            </a:r>
            <a:r>
              <a:rPr lang="da-DK" dirty="0" err="1"/>
              <a:t>architecture</a:t>
            </a:r>
            <a:endParaRPr lang="da-DK" dirty="0"/>
          </a:p>
        </p:txBody>
      </p:sp>
    </p:spTree>
    <p:extLst>
      <p:ext uri="{BB962C8B-B14F-4D97-AF65-F5344CB8AC3E}">
        <p14:creationId xmlns:p14="http://schemas.microsoft.com/office/powerpoint/2010/main" val="38681033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felt 3">
            <a:extLst>
              <a:ext uri="{FF2B5EF4-FFF2-40B4-BE49-F238E27FC236}">
                <a16:creationId xmlns:a16="http://schemas.microsoft.com/office/drawing/2014/main" id="{E6F87CA4-3F73-4C43-B2AF-04432A53E8F9}"/>
              </a:ext>
            </a:extLst>
          </p:cNvPr>
          <p:cNvSpPr txBox="1"/>
          <p:nvPr/>
        </p:nvSpPr>
        <p:spPr>
          <a:xfrm>
            <a:off x="2736055" y="5524500"/>
            <a:ext cx="2371725" cy="646331"/>
          </a:xfrm>
          <a:prstGeom prst="rect">
            <a:avLst/>
          </a:prstGeom>
          <a:noFill/>
        </p:spPr>
        <p:txBody>
          <a:bodyPr wrap="square" rtlCol="0">
            <a:spAutoFit/>
          </a:bodyPr>
          <a:lstStyle/>
          <a:p>
            <a:pPr algn="ctr"/>
            <a:r>
              <a:rPr lang="da-DK" sz="3600" b="1" dirty="0">
                <a:latin typeface="Avenir Heavy" panose="02000503020000020003" pitchFamily="2" charset="0"/>
                <a:ea typeface="Verdana" panose="020B0604030504040204" pitchFamily="34" charset="0"/>
                <a:cs typeface="Verdana" panose="020B0604030504040204" pitchFamily="34" charset="0"/>
              </a:rPr>
              <a:t>Waste</a:t>
            </a:r>
          </a:p>
        </p:txBody>
      </p:sp>
      <p:graphicFrame>
        <p:nvGraphicFramePr>
          <p:cNvPr id="8" name="Diagram 7">
            <a:extLst>
              <a:ext uri="{FF2B5EF4-FFF2-40B4-BE49-F238E27FC236}">
                <a16:creationId xmlns:a16="http://schemas.microsoft.com/office/drawing/2014/main" id="{9D708913-C3B3-7440-B1CE-69D544077EBF}"/>
              </a:ext>
            </a:extLst>
          </p:cNvPr>
          <p:cNvGraphicFramePr>
            <a:graphicFrameLocks/>
          </p:cNvGraphicFramePr>
          <p:nvPr>
            <p:extLst/>
          </p:nvPr>
        </p:nvGraphicFramePr>
        <p:xfrm>
          <a:off x="2009775" y="2005014"/>
          <a:ext cx="3824287" cy="33528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Diagram 9">
            <a:extLst>
              <a:ext uri="{FF2B5EF4-FFF2-40B4-BE49-F238E27FC236}">
                <a16:creationId xmlns:a16="http://schemas.microsoft.com/office/drawing/2014/main" id="{BCDF1FFA-99FA-2B4E-9F63-2BA0EE0275B9}"/>
              </a:ext>
            </a:extLst>
          </p:cNvPr>
          <p:cNvGraphicFramePr>
            <a:graphicFrameLocks/>
          </p:cNvGraphicFramePr>
          <p:nvPr>
            <p:extLst/>
          </p:nvPr>
        </p:nvGraphicFramePr>
        <p:xfrm>
          <a:off x="6241256" y="2005014"/>
          <a:ext cx="3824287" cy="335280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kstfelt 10">
            <a:extLst>
              <a:ext uri="{FF2B5EF4-FFF2-40B4-BE49-F238E27FC236}">
                <a16:creationId xmlns:a16="http://schemas.microsoft.com/office/drawing/2014/main" id="{371FA448-A682-4749-8A8E-10E39AB85259}"/>
              </a:ext>
            </a:extLst>
          </p:cNvPr>
          <p:cNvSpPr txBox="1"/>
          <p:nvPr/>
        </p:nvSpPr>
        <p:spPr>
          <a:xfrm>
            <a:off x="6967536" y="5524499"/>
            <a:ext cx="2371725" cy="646331"/>
          </a:xfrm>
          <a:prstGeom prst="rect">
            <a:avLst/>
          </a:prstGeom>
          <a:noFill/>
        </p:spPr>
        <p:txBody>
          <a:bodyPr wrap="square" rtlCol="0">
            <a:spAutoFit/>
          </a:bodyPr>
          <a:lstStyle/>
          <a:p>
            <a:pPr algn="ctr"/>
            <a:r>
              <a:rPr lang="da-DK" sz="3600" b="1" dirty="0">
                <a:latin typeface="Avenir Heavy" panose="02000503020000020003" pitchFamily="2" charset="0"/>
                <a:ea typeface="Verdana" panose="020B0604030504040204" pitchFamily="34" charset="0"/>
                <a:cs typeface="Verdana" panose="020B0604030504040204" pitchFamily="34" charset="0"/>
              </a:rPr>
              <a:t>Energy</a:t>
            </a:r>
          </a:p>
        </p:txBody>
      </p:sp>
      <p:sp>
        <p:nvSpPr>
          <p:cNvPr id="6" name="Title 1">
            <a:extLst>
              <a:ext uri="{FF2B5EF4-FFF2-40B4-BE49-F238E27FC236}">
                <a16:creationId xmlns:a16="http://schemas.microsoft.com/office/drawing/2014/main" id="{CC9BAACB-1592-3C4B-B872-6B21884F3146}"/>
              </a:ext>
            </a:extLst>
          </p:cNvPr>
          <p:cNvSpPr txBox="1">
            <a:spLocks/>
          </p:cNvSpPr>
          <p:nvPr/>
        </p:nvSpPr>
        <p:spPr>
          <a:xfrm>
            <a:off x="527051" y="548220"/>
            <a:ext cx="11817349" cy="114084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i="1" dirty="0">
                <a:latin typeface="Helvetica Neue UltraLight"/>
              </a:rPr>
              <a:t>Think circular economy from the start</a:t>
            </a:r>
            <a:endParaRPr lang="en-US" sz="4267" b="1" i="1" dirty="0">
              <a:latin typeface="Helvetica Neue UltraLight"/>
              <a:ea typeface="+mn-ea"/>
              <a:cs typeface="Amplitude-Book" panose="02000606040000020004" pitchFamily="2" charset="0"/>
            </a:endParaRPr>
          </a:p>
        </p:txBody>
      </p:sp>
    </p:spTree>
    <p:extLst>
      <p:ext uri="{BB962C8B-B14F-4D97-AF65-F5344CB8AC3E}">
        <p14:creationId xmlns:p14="http://schemas.microsoft.com/office/powerpoint/2010/main" val="18753039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51D659-1358-FB41-ADA4-275DAA07A57E}"/>
              </a:ext>
            </a:extLst>
          </p:cNvPr>
          <p:cNvSpPr txBox="1">
            <a:spLocks/>
          </p:cNvSpPr>
          <p:nvPr/>
        </p:nvSpPr>
        <p:spPr>
          <a:xfrm>
            <a:off x="0" y="6165304"/>
            <a:ext cx="12192000" cy="692696"/>
          </a:xfrm>
          <a:prstGeom prst="rect">
            <a:avLst/>
          </a:prstGeom>
          <a:solidFill>
            <a:schemeClr val="tx1">
              <a:lumMod val="65000"/>
              <a:lumOff val="35000"/>
              <a:alpha val="34000"/>
            </a:schemeClr>
          </a:solidFill>
        </p:spPr>
        <p:txBody>
          <a:bodyPr anchor="ctr"/>
          <a:lstStyle>
            <a:lvl1pPr algn="ctr" defTabSz="914400" rtl="0" eaLnBrk="1" latinLnBrk="0" hangingPunct="1">
              <a:spcBef>
                <a:spcPct val="0"/>
              </a:spcBef>
              <a:buNone/>
              <a:defRPr sz="4400" b="0" i="1" kern="1200" cap="all" baseline="0">
                <a:solidFill>
                  <a:schemeClr val="tx1"/>
                </a:solidFill>
                <a:latin typeface="Helvetica Neue UltraLight"/>
                <a:ea typeface="+mj-ea"/>
                <a:cs typeface="+mj-cs"/>
              </a:defRPr>
            </a:lvl1pPr>
          </a:lstStyle>
          <a:p>
            <a:pPr algn="l"/>
            <a:r>
              <a:rPr lang="en-GB" sz="2133" b="1" cap="none" dirty="0">
                <a:solidFill>
                  <a:schemeClr val="bg1"/>
                </a:solidFill>
                <a:cs typeface="Amplitude-Book" panose="02000606040000020004" pitchFamily="2" charset="0"/>
              </a:rPr>
              <a:t>   Population growth</a:t>
            </a:r>
            <a:endParaRPr lang="en-GB" sz="2133" b="1" cap="none" dirty="0">
              <a:solidFill>
                <a:schemeClr val="bg1"/>
              </a:solidFill>
            </a:endParaRPr>
          </a:p>
        </p:txBody>
      </p:sp>
      <p:pic>
        <p:nvPicPr>
          <p:cNvPr id="6" name="Picture 3">
            <a:extLst>
              <a:ext uri="{FF2B5EF4-FFF2-40B4-BE49-F238E27FC236}">
                <a16:creationId xmlns:a16="http://schemas.microsoft.com/office/drawing/2014/main" id="{51AA7DE4-AE5A-454F-9984-32831E08EA4D}"/>
              </a:ext>
            </a:extLst>
          </p:cNvPr>
          <p:cNvPicPr/>
          <p:nvPr/>
        </p:nvPicPr>
        <p:blipFill rotWithShape="1">
          <a:blip r:embed="rId2"/>
          <a:srcRect l="53863"/>
          <a:stretch/>
        </p:blipFill>
        <p:spPr bwMode="auto">
          <a:xfrm>
            <a:off x="527051" y="932723"/>
            <a:ext cx="3499508" cy="4513095"/>
          </a:xfrm>
          <a:prstGeom prst="rect">
            <a:avLst/>
          </a:prstGeom>
          <a:extLst>
            <a:ext uri="{53640926-AAD7-44D8-BBD7-CCE9431645EC}">
              <a14:shadowObscured xmlns:a14="http://schemas.microsoft.com/office/drawing/2010/main"/>
            </a:ext>
          </a:extLst>
        </p:spPr>
      </p:pic>
      <p:pic>
        <p:nvPicPr>
          <p:cNvPr id="7" name="Billede 6">
            <a:extLst>
              <a:ext uri="{FF2B5EF4-FFF2-40B4-BE49-F238E27FC236}">
                <a16:creationId xmlns:a16="http://schemas.microsoft.com/office/drawing/2014/main" id="{0E343A90-E4AC-694B-BB89-A75F354AEAC6}"/>
              </a:ext>
            </a:extLst>
          </p:cNvPr>
          <p:cNvPicPr>
            <a:picLocks noChangeAspect="1"/>
          </p:cNvPicPr>
          <p:nvPr/>
        </p:nvPicPr>
        <p:blipFill>
          <a:blip r:embed="rId3"/>
          <a:stretch>
            <a:fillRect/>
          </a:stretch>
        </p:blipFill>
        <p:spPr>
          <a:xfrm>
            <a:off x="4655841" y="1496980"/>
            <a:ext cx="6839447" cy="3989040"/>
          </a:xfrm>
          <a:prstGeom prst="rect">
            <a:avLst/>
          </a:prstGeom>
        </p:spPr>
      </p:pic>
      <p:sp>
        <p:nvSpPr>
          <p:cNvPr id="8" name="Ellipse 7">
            <a:extLst>
              <a:ext uri="{FF2B5EF4-FFF2-40B4-BE49-F238E27FC236}">
                <a16:creationId xmlns:a16="http://schemas.microsoft.com/office/drawing/2014/main" id="{288D8FF4-175B-A74D-B3E8-35CA2A244E18}"/>
              </a:ext>
            </a:extLst>
          </p:cNvPr>
          <p:cNvSpPr/>
          <p:nvPr/>
        </p:nvSpPr>
        <p:spPr>
          <a:xfrm>
            <a:off x="8031622" y="3112495"/>
            <a:ext cx="1230087" cy="1230087"/>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Ellipse 8">
            <a:extLst>
              <a:ext uri="{FF2B5EF4-FFF2-40B4-BE49-F238E27FC236}">
                <a16:creationId xmlns:a16="http://schemas.microsoft.com/office/drawing/2014/main" id="{3458D95F-34D9-E541-A093-4EB30FC3CBDF}"/>
              </a:ext>
            </a:extLst>
          </p:cNvPr>
          <p:cNvSpPr/>
          <p:nvPr/>
        </p:nvSpPr>
        <p:spPr>
          <a:xfrm>
            <a:off x="10302271" y="3124853"/>
            <a:ext cx="1230087" cy="1230087"/>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Ellipse 9">
            <a:extLst>
              <a:ext uri="{FF2B5EF4-FFF2-40B4-BE49-F238E27FC236}">
                <a16:creationId xmlns:a16="http://schemas.microsoft.com/office/drawing/2014/main" id="{3F8DA464-BD13-8049-956C-EB81B0C61F23}"/>
              </a:ext>
            </a:extLst>
          </p:cNvPr>
          <p:cNvSpPr/>
          <p:nvPr/>
        </p:nvSpPr>
        <p:spPr>
          <a:xfrm>
            <a:off x="4607442" y="4255934"/>
            <a:ext cx="1230087" cy="1230087"/>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Ellipse 10">
            <a:extLst>
              <a:ext uri="{FF2B5EF4-FFF2-40B4-BE49-F238E27FC236}">
                <a16:creationId xmlns:a16="http://schemas.microsoft.com/office/drawing/2014/main" id="{9C164F6E-EEC3-F447-873C-2424E6599FCB}"/>
              </a:ext>
            </a:extLst>
          </p:cNvPr>
          <p:cNvSpPr/>
          <p:nvPr/>
        </p:nvSpPr>
        <p:spPr>
          <a:xfrm>
            <a:off x="9166947" y="3131954"/>
            <a:ext cx="1230087" cy="1230087"/>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Ellipse 11">
            <a:extLst>
              <a:ext uri="{FF2B5EF4-FFF2-40B4-BE49-F238E27FC236}">
                <a16:creationId xmlns:a16="http://schemas.microsoft.com/office/drawing/2014/main" id="{0ECA00B9-048E-3D4C-ADCB-CD9B72ABA82D}"/>
              </a:ext>
            </a:extLst>
          </p:cNvPr>
          <p:cNvSpPr/>
          <p:nvPr/>
        </p:nvSpPr>
        <p:spPr>
          <a:xfrm>
            <a:off x="10313599" y="2007974"/>
            <a:ext cx="1230087" cy="1230087"/>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Ellipse 12">
            <a:extLst>
              <a:ext uri="{FF2B5EF4-FFF2-40B4-BE49-F238E27FC236}">
                <a16:creationId xmlns:a16="http://schemas.microsoft.com/office/drawing/2014/main" id="{1D54B93D-6200-554F-992E-5FA1826D54D8}"/>
              </a:ext>
            </a:extLst>
          </p:cNvPr>
          <p:cNvSpPr/>
          <p:nvPr/>
        </p:nvSpPr>
        <p:spPr>
          <a:xfrm>
            <a:off x="6888601" y="2006893"/>
            <a:ext cx="1230087" cy="1230087"/>
          </a:xfrm>
          <a:prstGeom prst="ellipse">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4511728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ouis-Vuitton-House-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15946" y="1524809"/>
            <a:ext cx="5856652" cy="4392489"/>
          </a:xfrm>
          <a:prstGeom prst="rect">
            <a:avLst/>
          </a:prstGeom>
          <a:effectLst>
            <a:outerShdw blurRad="50800" dist="76200" dir="2700000" algn="tl" rotWithShape="0">
              <a:prstClr val="black">
                <a:alpha val="40000"/>
              </a:prstClr>
            </a:outerShdw>
          </a:effectLst>
        </p:spPr>
      </p:pic>
      <p:sp>
        <p:nvSpPr>
          <p:cNvPr id="4" name="Title 1"/>
          <p:cNvSpPr txBox="1">
            <a:spLocks/>
          </p:cNvSpPr>
          <p:nvPr/>
        </p:nvSpPr>
        <p:spPr>
          <a:xfrm>
            <a:off x="527051" y="548220"/>
            <a:ext cx="11817349" cy="114084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i="1" dirty="0">
                <a:latin typeface="Helvetica Neue UltraLight"/>
              </a:rPr>
              <a:t>Desirability. </a:t>
            </a:r>
            <a:r>
              <a:rPr lang="en-US" sz="4267" b="1" i="1" dirty="0">
                <a:latin typeface="Helvetica Neue UltraLight"/>
                <a:ea typeface="+mn-ea"/>
                <a:cs typeface="Amplitude-Book" panose="02000606040000020004" pitchFamily="2" charset="0"/>
              </a:rPr>
              <a:t>A home is so not just a container</a:t>
            </a:r>
          </a:p>
        </p:txBody>
      </p:sp>
      <p:sp>
        <p:nvSpPr>
          <p:cNvPr id="5" name="Title 1"/>
          <p:cNvSpPr txBox="1">
            <a:spLocks/>
          </p:cNvSpPr>
          <p:nvPr/>
        </p:nvSpPr>
        <p:spPr>
          <a:xfrm>
            <a:off x="527051" y="1916832"/>
            <a:ext cx="4420533" cy="4824536"/>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342891" indent="-342891" algn="l">
              <a:buFont typeface="Arial"/>
              <a:buChar char="•"/>
            </a:pPr>
            <a:r>
              <a:rPr lang="en-US" sz="2667" b="1" dirty="0">
                <a:latin typeface="Helvetica Neue UltraLight"/>
                <a:ea typeface="+mn-ea"/>
                <a:cs typeface="+mn-cs"/>
              </a:rPr>
              <a:t>Social status</a:t>
            </a:r>
          </a:p>
          <a:p>
            <a:pPr marL="342891" indent="-342891" algn="l">
              <a:buFont typeface="Arial"/>
              <a:buChar char="•"/>
            </a:pPr>
            <a:r>
              <a:rPr lang="en-US" sz="2667" b="1" dirty="0">
                <a:latin typeface="Helvetica Neue UltraLight"/>
                <a:ea typeface="+mn-ea"/>
                <a:cs typeface="+mn-cs"/>
              </a:rPr>
              <a:t>Investment</a:t>
            </a:r>
          </a:p>
          <a:p>
            <a:pPr marL="342891" indent="-342891" algn="l">
              <a:buFont typeface="Arial"/>
              <a:buChar char="•"/>
            </a:pPr>
            <a:r>
              <a:rPr lang="en-US" sz="2667" b="1" dirty="0">
                <a:latin typeface="Helvetica Neue UltraLight"/>
                <a:ea typeface="+mn-ea"/>
                <a:cs typeface="+mn-cs"/>
              </a:rPr>
              <a:t>Hope </a:t>
            </a:r>
          </a:p>
          <a:p>
            <a:pPr marL="342891" indent="-342891" algn="l">
              <a:buFont typeface="Arial"/>
              <a:buChar char="•"/>
            </a:pPr>
            <a:r>
              <a:rPr lang="en-US" sz="2667" b="1" dirty="0">
                <a:latin typeface="Helvetica Neue UltraLight"/>
                <a:ea typeface="+mn-ea"/>
                <a:cs typeface="+mn-cs"/>
              </a:rPr>
              <a:t>Pride</a:t>
            </a:r>
          </a:p>
          <a:p>
            <a:pPr marL="342891" indent="-342891" algn="l">
              <a:buFont typeface="Arial"/>
              <a:buChar char="•"/>
            </a:pPr>
            <a:r>
              <a:rPr lang="en-US" sz="2667" b="1" dirty="0">
                <a:latin typeface="Helvetica Neue UltraLight"/>
                <a:ea typeface="+mn-ea"/>
                <a:cs typeface="+mn-cs"/>
              </a:rPr>
              <a:t>(A touch of class..)</a:t>
            </a:r>
          </a:p>
          <a:p>
            <a:pPr algn="l"/>
            <a:endParaRPr lang="en-US" sz="2400" dirty="0">
              <a:solidFill>
                <a:srgbClr val="FF0000"/>
              </a:solidFill>
            </a:endParaRPr>
          </a:p>
          <a:p>
            <a:pPr marL="342891" indent="-342891" algn="l">
              <a:buFont typeface="Arial"/>
              <a:buChar char="•"/>
            </a:pPr>
            <a:endParaRPr lang="en-US" sz="2400" dirty="0">
              <a:solidFill>
                <a:srgbClr val="FF0000"/>
              </a:solidFill>
            </a:endParaRPr>
          </a:p>
          <a:p>
            <a:pPr marL="457189" indent="-457189" algn="l">
              <a:buFont typeface="Arial"/>
              <a:buChar char="•"/>
            </a:pPr>
            <a:endParaRPr lang="en-US" sz="2400" dirty="0">
              <a:solidFill>
                <a:srgbClr val="FF0000"/>
              </a:solidFill>
            </a:endParaRPr>
          </a:p>
          <a:p>
            <a:pPr marL="342891" indent="-342891" algn="l">
              <a:buFont typeface="Arial"/>
              <a:buChar char="•"/>
            </a:pPr>
            <a:endParaRPr lang="en-US" sz="2400" dirty="0">
              <a:solidFill>
                <a:srgbClr val="FF0000"/>
              </a:solidFill>
            </a:endParaRPr>
          </a:p>
          <a:p>
            <a:pPr marL="342891" indent="-342891" algn="l">
              <a:buFont typeface="Arial"/>
              <a:buChar char="•"/>
            </a:pPr>
            <a:endParaRPr lang="en-US" sz="2400" dirty="0">
              <a:solidFill>
                <a:srgbClr val="FF0000"/>
              </a:solidFill>
            </a:endParaRPr>
          </a:p>
          <a:p>
            <a:pPr marL="342891" indent="-342891" algn="l">
              <a:buFont typeface="Arial"/>
              <a:buChar char="•"/>
            </a:pPr>
            <a:endParaRPr lang="en-US" sz="2400" dirty="0">
              <a:solidFill>
                <a:srgbClr val="FF0000"/>
              </a:solidFill>
            </a:endParaRPr>
          </a:p>
        </p:txBody>
      </p:sp>
      <p:sp>
        <p:nvSpPr>
          <p:cNvPr id="7" name="Title 1">
            <a:extLst>
              <a:ext uri="{FF2B5EF4-FFF2-40B4-BE49-F238E27FC236}">
                <a16:creationId xmlns:a16="http://schemas.microsoft.com/office/drawing/2014/main" id="{1AC1F64F-A787-B54D-A3CB-D6B4DD46E3F5}"/>
              </a:ext>
            </a:extLst>
          </p:cNvPr>
          <p:cNvSpPr txBox="1">
            <a:spLocks/>
          </p:cNvSpPr>
          <p:nvPr/>
        </p:nvSpPr>
        <p:spPr>
          <a:xfrm>
            <a:off x="0" y="6165304"/>
            <a:ext cx="12192000" cy="692696"/>
          </a:xfrm>
          <a:prstGeom prst="rect">
            <a:avLst/>
          </a:prstGeom>
          <a:solidFill>
            <a:schemeClr val="tx1">
              <a:lumMod val="65000"/>
              <a:lumOff val="35000"/>
              <a:alpha val="34000"/>
            </a:schemeClr>
          </a:solidFill>
        </p:spPr>
        <p:txBody>
          <a:bodyPr anchor="ctr"/>
          <a:lstStyle>
            <a:lvl1pPr algn="ctr" defTabSz="914400" rtl="0" eaLnBrk="1" latinLnBrk="0" hangingPunct="1">
              <a:spcBef>
                <a:spcPct val="0"/>
              </a:spcBef>
              <a:buNone/>
              <a:defRPr sz="4400" b="0" i="1" kern="1200" cap="all" baseline="0">
                <a:solidFill>
                  <a:schemeClr val="tx1"/>
                </a:solidFill>
                <a:latin typeface="Helvetica Neue UltraLight"/>
                <a:ea typeface="+mj-ea"/>
                <a:cs typeface="+mj-cs"/>
              </a:defRPr>
            </a:lvl1pPr>
          </a:lstStyle>
          <a:p>
            <a:pPr algn="l"/>
            <a:r>
              <a:rPr lang="da-DK" sz="2133" b="1" cap="none" dirty="0">
                <a:solidFill>
                  <a:schemeClr val="bg1"/>
                </a:solidFill>
                <a:cs typeface="Amplitude-Book" panose="02000606040000020004" pitchFamily="2" charset="0"/>
              </a:rPr>
              <a:t>   A </a:t>
            </a:r>
            <a:r>
              <a:rPr lang="da-DK" sz="2133" b="1" cap="none" dirty="0" err="1">
                <a:solidFill>
                  <a:schemeClr val="bg1"/>
                </a:solidFill>
                <a:cs typeface="Amplitude-Book" panose="02000606040000020004" pitchFamily="2" charset="0"/>
              </a:rPr>
              <a:t>home</a:t>
            </a:r>
            <a:r>
              <a:rPr lang="da-DK" sz="2133" b="1" cap="none" dirty="0">
                <a:solidFill>
                  <a:schemeClr val="bg1"/>
                </a:solidFill>
                <a:cs typeface="Amplitude-Book" panose="02000606040000020004" pitchFamily="2" charset="0"/>
              </a:rPr>
              <a:t> is more </a:t>
            </a:r>
            <a:r>
              <a:rPr lang="da-DK" sz="2133" b="1" cap="none" dirty="0" err="1">
                <a:solidFill>
                  <a:schemeClr val="bg1"/>
                </a:solidFill>
                <a:cs typeface="Amplitude-Book" panose="02000606040000020004" pitchFamily="2" charset="0"/>
              </a:rPr>
              <a:t>than</a:t>
            </a:r>
            <a:r>
              <a:rPr lang="da-DK" sz="2133" b="1" cap="none" dirty="0">
                <a:solidFill>
                  <a:schemeClr val="bg1"/>
                </a:solidFill>
                <a:cs typeface="Amplitude-Book" panose="02000606040000020004" pitchFamily="2" charset="0"/>
              </a:rPr>
              <a:t> a house</a:t>
            </a:r>
            <a:endParaRPr lang="en-US" sz="2133" b="1" cap="none" dirty="0">
              <a:solidFill>
                <a:schemeClr val="bg1"/>
              </a:solidFill>
            </a:endParaRPr>
          </a:p>
        </p:txBody>
      </p:sp>
    </p:spTree>
    <p:extLst>
      <p:ext uri="{BB962C8B-B14F-4D97-AF65-F5344CB8AC3E}">
        <p14:creationId xmlns:p14="http://schemas.microsoft.com/office/powerpoint/2010/main" val="27778250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F4B317CA-A791-974E-92EE-6EACAB7EFB13}"/>
              </a:ext>
            </a:extLst>
          </p:cNvPr>
          <p:cNvPicPr>
            <a:picLocks noChangeAspect="1"/>
          </p:cNvPicPr>
          <p:nvPr/>
        </p:nvPicPr>
        <p:blipFill rotWithShape="1">
          <a:blip r:embed="rId2"/>
          <a:srcRect r="26739"/>
          <a:stretch/>
        </p:blipFill>
        <p:spPr>
          <a:xfrm>
            <a:off x="575962" y="2162431"/>
            <a:ext cx="5961863" cy="3818237"/>
          </a:xfrm>
          <a:prstGeom prst="rect">
            <a:avLst/>
          </a:prstGeom>
        </p:spPr>
      </p:pic>
      <p:sp>
        <p:nvSpPr>
          <p:cNvPr id="6" name="Title 1">
            <a:extLst>
              <a:ext uri="{FF2B5EF4-FFF2-40B4-BE49-F238E27FC236}">
                <a16:creationId xmlns:a16="http://schemas.microsoft.com/office/drawing/2014/main" id="{DCDDC7B8-94EA-5D44-8870-0983AE646CCA}"/>
              </a:ext>
            </a:extLst>
          </p:cNvPr>
          <p:cNvSpPr txBox="1">
            <a:spLocks/>
          </p:cNvSpPr>
          <p:nvPr/>
        </p:nvSpPr>
        <p:spPr>
          <a:xfrm>
            <a:off x="527051" y="548220"/>
            <a:ext cx="11817349" cy="114084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i="1" dirty="0">
                <a:latin typeface="Helvetica Neue UltraLight"/>
              </a:rPr>
              <a:t>Livability</a:t>
            </a:r>
            <a:endParaRPr lang="en-US" sz="4267" b="1" i="1" dirty="0">
              <a:latin typeface="Helvetica Neue UltraLight"/>
              <a:ea typeface="+mn-ea"/>
              <a:cs typeface="Amplitude-Book" panose="02000606040000020004" pitchFamily="2" charset="0"/>
            </a:endParaRPr>
          </a:p>
        </p:txBody>
      </p:sp>
      <p:sp>
        <p:nvSpPr>
          <p:cNvPr id="7" name="Title 1">
            <a:extLst>
              <a:ext uri="{FF2B5EF4-FFF2-40B4-BE49-F238E27FC236}">
                <a16:creationId xmlns:a16="http://schemas.microsoft.com/office/drawing/2014/main" id="{172A2956-E89D-E34F-91E6-BD945E86E817}"/>
              </a:ext>
            </a:extLst>
          </p:cNvPr>
          <p:cNvSpPr txBox="1">
            <a:spLocks/>
          </p:cNvSpPr>
          <p:nvPr/>
        </p:nvSpPr>
        <p:spPr>
          <a:xfrm>
            <a:off x="0" y="6165304"/>
            <a:ext cx="12192000" cy="692696"/>
          </a:xfrm>
          <a:prstGeom prst="rect">
            <a:avLst/>
          </a:prstGeom>
          <a:solidFill>
            <a:schemeClr val="tx1">
              <a:lumMod val="65000"/>
              <a:lumOff val="35000"/>
              <a:alpha val="34000"/>
            </a:schemeClr>
          </a:solidFill>
        </p:spPr>
        <p:txBody>
          <a:bodyPr anchor="ctr"/>
          <a:lstStyle>
            <a:lvl1pPr algn="ctr" defTabSz="914400" rtl="0" eaLnBrk="1" latinLnBrk="0" hangingPunct="1">
              <a:spcBef>
                <a:spcPct val="0"/>
              </a:spcBef>
              <a:buNone/>
              <a:defRPr sz="4400" b="0" i="1" kern="1200" cap="all" baseline="0">
                <a:solidFill>
                  <a:schemeClr val="tx1"/>
                </a:solidFill>
                <a:latin typeface="Helvetica Neue UltraLight"/>
                <a:ea typeface="+mj-ea"/>
                <a:cs typeface="+mj-cs"/>
              </a:defRPr>
            </a:lvl1pPr>
          </a:lstStyle>
          <a:p>
            <a:pPr algn="l"/>
            <a:r>
              <a:rPr lang="da-DK" sz="2133" b="1" cap="none" dirty="0">
                <a:solidFill>
                  <a:schemeClr val="bg1"/>
                </a:solidFill>
                <a:cs typeface="Amplitude-Book" panose="02000606040000020004" pitchFamily="2" charset="0"/>
              </a:rPr>
              <a:t>   </a:t>
            </a:r>
            <a:r>
              <a:rPr lang="en-GB" sz="2133" b="1" cap="none" dirty="0">
                <a:solidFill>
                  <a:schemeClr val="bg1"/>
                </a:solidFill>
                <a:cs typeface="Amplitude-Book" panose="02000606040000020004" pitchFamily="2" charset="0"/>
              </a:rPr>
              <a:t>One size doesn’t fit all </a:t>
            </a:r>
            <a:endParaRPr lang="en-GB" sz="2133" b="1" cap="none" dirty="0">
              <a:solidFill>
                <a:schemeClr val="bg1"/>
              </a:solidFill>
            </a:endParaRPr>
          </a:p>
        </p:txBody>
      </p:sp>
      <p:pic>
        <p:nvPicPr>
          <p:cNvPr id="9" name="Billede 8">
            <a:extLst>
              <a:ext uri="{FF2B5EF4-FFF2-40B4-BE49-F238E27FC236}">
                <a16:creationId xmlns:a16="http://schemas.microsoft.com/office/drawing/2014/main" id="{479C8D2B-EF93-3749-A077-6149B0D93027}"/>
              </a:ext>
            </a:extLst>
          </p:cNvPr>
          <p:cNvPicPr>
            <a:picLocks noChangeAspect="1"/>
          </p:cNvPicPr>
          <p:nvPr/>
        </p:nvPicPr>
        <p:blipFill rotWithShape="1">
          <a:blip r:embed="rId3"/>
          <a:srcRect l="31846" r="12541"/>
          <a:stretch/>
        </p:blipFill>
        <p:spPr>
          <a:xfrm>
            <a:off x="6842463" y="2162431"/>
            <a:ext cx="4946052" cy="3791042"/>
          </a:xfrm>
          <a:prstGeom prst="rect">
            <a:avLst/>
          </a:prstGeom>
        </p:spPr>
      </p:pic>
    </p:spTree>
    <p:extLst>
      <p:ext uri="{BB962C8B-B14F-4D97-AF65-F5344CB8AC3E}">
        <p14:creationId xmlns:p14="http://schemas.microsoft.com/office/powerpoint/2010/main" val="5652519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lede 2">
            <a:extLst>
              <a:ext uri="{FF2B5EF4-FFF2-40B4-BE49-F238E27FC236}">
                <a16:creationId xmlns:a16="http://schemas.microsoft.com/office/drawing/2014/main" id="{D8124B86-2F62-1D43-8279-E880F31E272B}"/>
              </a:ext>
            </a:extLst>
          </p:cNvPr>
          <p:cNvPicPr>
            <a:picLocks noChangeAspect="1"/>
          </p:cNvPicPr>
          <p:nvPr/>
        </p:nvPicPr>
        <p:blipFill rotWithShape="1">
          <a:blip r:embed="rId2">
            <a:extLst>
              <a:ext uri="{28A0092B-C50C-407E-A947-70E740481C1C}">
                <a14:useLocalDpi xmlns:a14="http://schemas.microsoft.com/office/drawing/2010/main" val="0"/>
              </a:ext>
            </a:extLst>
          </a:blip>
          <a:srcRect l="65687" t="27699" r="26358" b="59222"/>
          <a:stretch/>
        </p:blipFill>
        <p:spPr>
          <a:xfrm>
            <a:off x="6768076" y="738022"/>
            <a:ext cx="4785494" cy="5198630"/>
          </a:xfrm>
          <a:prstGeom prst="rect">
            <a:avLst/>
          </a:prstGeom>
          <a:ln>
            <a:solidFill>
              <a:schemeClr val="tx1"/>
            </a:solidFill>
          </a:ln>
          <a:effectLst>
            <a:outerShdw blurRad="50800" dist="38100" dir="2700000" algn="tl" rotWithShape="0">
              <a:prstClr val="black">
                <a:alpha val="40000"/>
              </a:prstClr>
            </a:outerShdw>
          </a:effectLst>
        </p:spPr>
      </p:pic>
      <p:sp>
        <p:nvSpPr>
          <p:cNvPr id="6" name="TextBox 5"/>
          <p:cNvSpPr txBox="1"/>
          <p:nvPr/>
        </p:nvSpPr>
        <p:spPr>
          <a:xfrm>
            <a:off x="638430" y="1547495"/>
            <a:ext cx="4209431" cy="4319580"/>
          </a:xfrm>
          <a:prstGeom prst="rect">
            <a:avLst/>
          </a:prstGeom>
          <a:noFill/>
        </p:spPr>
        <p:txBody>
          <a:bodyPr wrap="square" rtlCol="0">
            <a:spAutoFit/>
          </a:bodyPr>
          <a:lstStyle/>
          <a:p>
            <a:r>
              <a:rPr lang="en-US" sz="3200" b="1" i="1" dirty="0">
                <a:latin typeface="Helvetica Neue UltraLight"/>
                <a:cs typeface="Amplitude-Book" panose="02000606040000020004" pitchFamily="2" charset="0"/>
              </a:rPr>
              <a:t>Hot-dry Tropics</a:t>
            </a:r>
          </a:p>
          <a:p>
            <a:r>
              <a:rPr lang="en-US" sz="2667" b="1" i="1" dirty="0">
                <a:latin typeface="Helvetica Neue UltraLight"/>
                <a:cs typeface="Amplitude-Book" panose="02000606040000020004" pitchFamily="2" charset="0"/>
              </a:rPr>
              <a:t>High thermal mass </a:t>
            </a:r>
          </a:p>
          <a:p>
            <a:r>
              <a:rPr lang="en-US" sz="2667" b="1" i="1" dirty="0">
                <a:latin typeface="Helvetica Neue UltraLight"/>
                <a:cs typeface="Amplitude-Book" panose="02000606040000020004" pitchFamily="2" charset="0"/>
              </a:rPr>
              <a:t>Thick walls</a:t>
            </a:r>
          </a:p>
          <a:p>
            <a:r>
              <a:rPr lang="en-US" sz="2667" b="1" i="1" dirty="0">
                <a:latin typeface="Helvetica Neue UltraLight"/>
                <a:cs typeface="Amplitude-Book" panose="02000606040000020004" pitchFamily="2" charset="0"/>
              </a:rPr>
              <a:t>Heavy roofs</a:t>
            </a:r>
          </a:p>
          <a:p>
            <a:endParaRPr lang="en-US" sz="2667" b="1" i="1" dirty="0">
              <a:latin typeface="Helvetica Neue UltraLight"/>
              <a:cs typeface="Amplitude-Book" panose="02000606040000020004" pitchFamily="2" charset="0"/>
            </a:endParaRPr>
          </a:p>
          <a:p>
            <a:r>
              <a:rPr lang="en-US" sz="3200" b="1" i="1" dirty="0">
                <a:latin typeface="Helvetica Neue UltraLight"/>
                <a:cs typeface="Amplitude-Book" panose="02000606040000020004" pitchFamily="2" charset="0"/>
              </a:rPr>
              <a:t>Hot-humid Tropics</a:t>
            </a:r>
          </a:p>
          <a:p>
            <a:r>
              <a:rPr lang="en-US" sz="2667" b="1" i="1" dirty="0">
                <a:latin typeface="Helvetica Neue UltraLight"/>
                <a:cs typeface="Amplitude-Book" panose="02000606040000020004" pitchFamily="2" charset="0"/>
              </a:rPr>
              <a:t>Low thermal mass </a:t>
            </a:r>
          </a:p>
          <a:p>
            <a:r>
              <a:rPr lang="en-US" sz="2667" b="1" i="1" dirty="0">
                <a:latin typeface="Helvetica Neue UltraLight"/>
                <a:cs typeface="Amplitude-Book" panose="02000606040000020004" pitchFamily="2" charset="0"/>
              </a:rPr>
              <a:t>Light walls. </a:t>
            </a:r>
          </a:p>
          <a:p>
            <a:r>
              <a:rPr lang="en-US" sz="2667" b="1" i="1" dirty="0">
                <a:latin typeface="Helvetica Neue UltraLight"/>
                <a:cs typeface="Amplitude-Book" panose="02000606040000020004" pitchFamily="2" charset="0"/>
              </a:rPr>
              <a:t>Light roofs</a:t>
            </a:r>
          </a:p>
          <a:p>
            <a:endParaRPr lang="en-US" sz="2400" dirty="0">
              <a:latin typeface="Calibri"/>
              <a:cs typeface="Calibri"/>
            </a:endParaRPr>
          </a:p>
        </p:txBody>
      </p:sp>
      <p:cxnSp>
        <p:nvCxnSpPr>
          <p:cNvPr id="7" name="Straight Arrow Connector 6"/>
          <p:cNvCxnSpPr>
            <a:cxnSpLocks/>
          </p:cNvCxnSpPr>
          <p:nvPr/>
        </p:nvCxnSpPr>
        <p:spPr>
          <a:xfrm>
            <a:off x="4079776" y="2564904"/>
            <a:ext cx="4273392" cy="0"/>
          </a:xfrm>
          <a:prstGeom prst="straightConnector1">
            <a:avLst/>
          </a:prstGeom>
          <a:ln w="38100">
            <a:solidFill>
              <a:schemeClr val="tx1"/>
            </a:solidFill>
            <a:prstDash val="dash"/>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a:cxnSpLocks/>
          </p:cNvCxnSpPr>
          <p:nvPr/>
        </p:nvCxnSpPr>
        <p:spPr>
          <a:xfrm flipV="1">
            <a:off x="4079776" y="4430426"/>
            <a:ext cx="4693521" cy="1"/>
          </a:xfrm>
          <a:prstGeom prst="straightConnector1">
            <a:avLst/>
          </a:prstGeom>
          <a:ln w="38100">
            <a:solidFill>
              <a:schemeClr val="tx1"/>
            </a:solidFill>
            <a:prstDash val="dash"/>
            <a:tailEnd type="arrow"/>
          </a:ln>
        </p:spPr>
        <p:style>
          <a:lnRef idx="2">
            <a:schemeClr val="accent1"/>
          </a:lnRef>
          <a:fillRef idx="0">
            <a:schemeClr val="accent1"/>
          </a:fillRef>
          <a:effectRef idx="1">
            <a:schemeClr val="accent1"/>
          </a:effectRef>
          <a:fontRef idx="minor">
            <a:schemeClr val="tx1"/>
          </a:fontRef>
        </p:style>
      </p:cxnSp>
      <p:sp>
        <p:nvSpPr>
          <p:cNvPr id="9" name="Title 1"/>
          <p:cNvSpPr txBox="1">
            <a:spLocks/>
          </p:cNvSpPr>
          <p:nvPr/>
        </p:nvSpPr>
        <p:spPr>
          <a:xfrm>
            <a:off x="0" y="6165304"/>
            <a:ext cx="12192000" cy="692696"/>
          </a:xfrm>
          <a:prstGeom prst="rect">
            <a:avLst/>
          </a:prstGeom>
          <a:solidFill>
            <a:schemeClr val="tx1">
              <a:lumMod val="65000"/>
              <a:lumOff val="35000"/>
              <a:alpha val="34000"/>
            </a:schemeClr>
          </a:solidFill>
        </p:spPr>
        <p:txBody>
          <a:bodyPr anchor="ctr"/>
          <a:lstStyle>
            <a:lvl1pPr algn="ctr" defTabSz="914400" rtl="0" eaLnBrk="1" latinLnBrk="0" hangingPunct="1">
              <a:spcBef>
                <a:spcPct val="0"/>
              </a:spcBef>
              <a:buNone/>
              <a:defRPr sz="4400" b="0" i="1" kern="1200" cap="all" baseline="0">
                <a:solidFill>
                  <a:schemeClr val="tx1"/>
                </a:solidFill>
                <a:latin typeface="Helvetica Neue UltraLight"/>
                <a:ea typeface="+mj-ea"/>
                <a:cs typeface="+mj-cs"/>
              </a:defRPr>
            </a:lvl1pPr>
          </a:lstStyle>
          <a:p>
            <a:pPr algn="l"/>
            <a:r>
              <a:rPr lang="da-DK" sz="2133" b="1" cap="none" dirty="0">
                <a:solidFill>
                  <a:schemeClr val="bg1"/>
                </a:solidFill>
                <a:cs typeface="Amplitude-Book" panose="02000606040000020004" pitchFamily="2" charset="0"/>
              </a:rPr>
              <a:t>   </a:t>
            </a:r>
            <a:r>
              <a:rPr lang="da-DK" sz="2133" b="1" cap="none" dirty="0" err="1">
                <a:solidFill>
                  <a:schemeClr val="bg1"/>
                </a:solidFill>
                <a:cs typeface="Amplitude-Book" panose="02000606040000020004" pitchFamily="2" charset="0"/>
              </a:rPr>
              <a:t>Climate</a:t>
            </a:r>
            <a:r>
              <a:rPr lang="da-DK" sz="2133" b="1" cap="none" dirty="0">
                <a:solidFill>
                  <a:schemeClr val="bg1"/>
                </a:solidFill>
                <a:cs typeface="Amplitude-Book" panose="02000606040000020004" pitchFamily="2" charset="0"/>
              </a:rPr>
              <a:t> </a:t>
            </a:r>
            <a:r>
              <a:rPr lang="da-DK" sz="2133" b="1" cap="none" dirty="0">
                <a:solidFill>
                  <a:schemeClr val="bg1"/>
                </a:solidFill>
              </a:rPr>
              <a:t>Zones. </a:t>
            </a:r>
            <a:r>
              <a:rPr lang="en-GB" sz="2133" b="1" cap="none" dirty="0" err="1">
                <a:solidFill>
                  <a:schemeClr val="bg1"/>
                </a:solidFill>
              </a:rPr>
              <a:t>Koeppen</a:t>
            </a:r>
            <a:r>
              <a:rPr lang="en-GB" sz="2133" b="1" cap="none" dirty="0">
                <a:solidFill>
                  <a:schemeClr val="bg1"/>
                </a:solidFill>
              </a:rPr>
              <a:t> climate classification</a:t>
            </a:r>
            <a:endParaRPr lang="en-US" sz="2133" b="1" cap="none" dirty="0">
              <a:solidFill>
                <a:schemeClr val="bg1"/>
              </a:solidFill>
            </a:endParaRPr>
          </a:p>
        </p:txBody>
      </p:sp>
      <p:sp>
        <p:nvSpPr>
          <p:cNvPr id="10" name="Title 1">
            <a:extLst>
              <a:ext uri="{FF2B5EF4-FFF2-40B4-BE49-F238E27FC236}">
                <a16:creationId xmlns:a16="http://schemas.microsoft.com/office/drawing/2014/main" id="{9054465D-CCB7-0046-9533-321F5F5D2137}"/>
              </a:ext>
            </a:extLst>
          </p:cNvPr>
          <p:cNvSpPr txBox="1">
            <a:spLocks/>
          </p:cNvSpPr>
          <p:nvPr/>
        </p:nvSpPr>
        <p:spPr>
          <a:xfrm>
            <a:off x="527051" y="548220"/>
            <a:ext cx="11817349" cy="1140841"/>
          </a:xfrm>
          <a:prstGeom prst="rect">
            <a:avLst/>
          </a:prstGeom>
        </p:spPr>
        <p:txBody>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b="1" i="1" dirty="0">
                <a:latin typeface="Helvetica Neue UltraLight"/>
              </a:rPr>
              <a:t>Climate</a:t>
            </a:r>
            <a:endParaRPr lang="en-US" sz="4267" b="1" i="1" dirty="0">
              <a:latin typeface="Helvetica Neue UltraLight"/>
              <a:ea typeface="+mn-ea"/>
              <a:cs typeface="Amplitude-Book" panose="02000606040000020004" pitchFamily="2" charset="0"/>
            </a:endParaRPr>
          </a:p>
        </p:txBody>
      </p:sp>
    </p:spTree>
    <p:extLst>
      <p:ext uri="{BB962C8B-B14F-4D97-AF65-F5344CB8AC3E}">
        <p14:creationId xmlns:p14="http://schemas.microsoft.com/office/powerpoint/2010/main" val="11758852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zanziba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77" y="-411427"/>
            <a:ext cx="12467909" cy="7269427"/>
          </a:xfrm>
          <a:prstGeom prst="rect">
            <a:avLst/>
          </a:prstGeom>
        </p:spPr>
      </p:pic>
      <p:sp>
        <p:nvSpPr>
          <p:cNvPr id="3" name="Title 1"/>
          <p:cNvSpPr txBox="1">
            <a:spLocks/>
          </p:cNvSpPr>
          <p:nvPr/>
        </p:nvSpPr>
        <p:spPr>
          <a:xfrm>
            <a:off x="0" y="6165304"/>
            <a:ext cx="12192000" cy="692696"/>
          </a:xfrm>
          <a:prstGeom prst="rect">
            <a:avLst/>
          </a:prstGeom>
          <a:solidFill>
            <a:schemeClr val="tx1">
              <a:lumMod val="65000"/>
              <a:lumOff val="35000"/>
              <a:alpha val="34000"/>
            </a:schemeClr>
          </a:solidFill>
        </p:spPr>
        <p:txBody>
          <a:bodyPr anchor="ctr"/>
          <a:lstStyle>
            <a:lvl1pPr algn="ctr" defTabSz="914400" rtl="0" eaLnBrk="1" latinLnBrk="0" hangingPunct="1">
              <a:spcBef>
                <a:spcPct val="0"/>
              </a:spcBef>
              <a:buNone/>
              <a:defRPr sz="4400" b="0" i="1" kern="1200" cap="all" baseline="0">
                <a:solidFill>
                  <a:schemeClr val="tx1"/>
                </a:solidFill>
                <a:latin typeface="Helvetica Neue UltraLight"/>
                <a:ea typeface="+mj-ea"/>
                <a:cs typeface="+mj-cs"/>
              </a:defRPr>
            </a:lvl1pPr>
          </a:lstStyle>
          <a:p>
            <a:pPr algn="l"/>
            <a:r>
              <a:rPr lang="da-DK" sz="2133" b="1" cap="none" dirty="0">
                <a:solidFill>
                  <a:schemeClr val="bg1"/>
                </a:solidFill>
                <a:cs typeface="Amplitude-Book" panose="02000606040000020004" pitchFamily="2" charset="0"/>
              </a:rPr>
              <a:t>   Zanzibar. Stone Town</a:t>
            </a:r>
            <a:endParaRPr lang="en-US" sz="2133" b="1" cap="none" dirty="0">
              <a:solidFill>
                <a:schemeClr val="bg1"/>
              </a:solidFill>
              <a:cs typeface="Amplitude-Book" panose="02000606040000020004" pitchFamily="2" charset="0"/>
            </a:endParaRPr>
          </a:p>
        </p:txBody>
      </p:sp>
    </p:spTree>
    <p:extLst>
      <p:ext uri="{BB962C8B-B14F-4D97-AF65-F5344CB8AC3E}">
        <p14:creationId xmlns:p14="http://schemas.microsoft.com/office/powerpoint/2010/main" val="24744516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527051" y="548217"/>
            <a:ext cx="11233579" cy="1142471"/>
          </a:xfrm>
        </p:spPr>
        <p:txBody>
          <a:bodyPr>
            <a:noAutofit/>
          </a:bodyPr>
          <a:lstStyle/>
          <a:p>
            <a:r>
              <a:rPr lang="en-GB" sz="5333" b="1" i="1" dirty="0">
                <a:latin typeface="Helvetica Neue UltraLight"/>
                <a:ea typeface="+mn-ea"/>
                <a:cs typeface="Amplitude-Book" panose="02000606040000020004" pitchFamily="2" charset="0"/>
              </a:rPr>
              <a:t>Health. Top 10 Causes of Death</a:t>
            </a:r>
          </a:p>
        </p:txBody>
      </p:sp>
      <p:sp>
        <p:nvSpPr>
          <p:cNvPr id="3" name="Pladsholder til indhold 2"/>
          <p:cNvSpPr>
            <a:spLocks noGrp="1"/>
          </p:cNvSpPr>
          <p:nvPr>
            <p:ph sz="half" idx="1"/>
          </p:nvPr>
        </p:nvSpPr>
        <p:spPr>
          <a:xfrm>
            <a:off x="654909" y="1892829"/>
            <a:ext cx="10913700" cy="4608512"/>
          </a:xfrm>
        </p:spPr>
        <p:txBody>
          <a:bodyPr>
            <a:normAutofit fontScale="85000" lnSpcReduction="20000"/>
          </a:bodyPr>
          <a:lstStyle/>
          <a:p>
            <a:pPr marL="514350" indent="-514350">
              <a:buFont typeface="+mj-lt"/>
              <a:buAutoNum type="arabicPeriod"/>
            </a:pPr>
            <a:r>
              <a:rPr lang="da-DK" b="1" dirty="0" err="1"/>
              <a:t>Cardiovascular</a:t>
            </a:r>
            <a:r>
              <a:rPr lang="da-DK" b="1" dirty="0"/>
              <a:t> </a:t>
            </a:r>
            <a:r>
              <a:rPr lang="da-DK" b="1" dirty="0" err="1"/>
              <a:t>Diseases</a:t>
            </a:r>
            <a:endParaRPr lang="da-DK" b="1" dirty="0"/>
          </a:p>
          <a:p>
            <a:pPr marL="514350" indent="-514350">
              <a:buFont typeface="+mj-lt"/>
              <a:buAutoNum type="arabicPeriod"/>
            </a:pPr>
            <a:r>
              <a:rPr lang="da-DK" b="1" dirty="0" err="1"/>
              <a:t>Diarrheal</a:t>
            </a:r>
            <a:r>
              <a:rPr lang="da-DK" b="1" dirty="0"/>
              <a:t> </a:t>
            </a:r>
            <a:r>
              <a:rPr lang="da-DK" b="1" dirty="0" err="1"/>
              <a:t>Diseases</a:t>
            </a:r>
            <a:endParaRPr lang="da-DK" b="1" dirty="0"/>
          </a:p>
          <a:p>
            <a:pPr marL="514350" indent="-514350">
              <a:buFont typeface="+mj-lt"/>
              <a:buAutoNum type="arabicPeriod"/>
            </a:pPr>
            <a:r>
              <a:rPr lang="da-DK" dirty="0"/>
              <a:t>Neonatal </a:t>
            </a:r>
            <a:r>
              <a:rPr lang="da-DK" dirty="0" err="1"/>
              <a:t>Disorders</a:t>
            </a:r>
            <a:endParaRPr lang="da-DK" dirty="0"/>
          </a:p>
          <a:p>
            <a:pPr marL="514350" indent="-514350">
              <a:buFont typeface="+mj-lt"/>
              <a:buAutoNum type="arabicPeriod"/>
            </a:pPr>
            <a:r>
              <a:rPr lang="da-DK" dirty="0"/>
              <a:t>Non-</a:t>
            </a:r>
            <a:r>
              <a:rPr lang="da-DK" dirty="0" err="1"/>
              <a:t>communicable</a:t>
            </a:r>
            <a:r>
              <a:rPr lang="da-DK" dirty="0"/>
              <a:t> </a:t>
            </a:r>
            <a:r>
              <a:rPr lang="da-DK" dirty="0" err="1"/>
              <a:t>Diseases</a:t>
            </a:r>
            <a:endParaRPr lang="da-DK" dirty="0"/>
          </a:p>
          <a:p>
            <a:pPr marL="514350" indent="-514350">
              <a:buFont typeface="+mj-lt"/>
              <a:buAutoNum type="arabicPeriod"/>
            </a:pPr>
            <a:r>
              <a:rPr lang="da-DK" b="1" dirty="0" err="1"/>
              <a:t>Chronic</a:t>
            </a:r>
            <a:r>
              <a:rPr lang="da-DK" b="1" dirty="0"/>
              <a:t> </a:t>
            </a:r>
            <a:r>
              <a:rPr lang="da-DK" b="1" dirty="0" err="1"/>
              <a:t>Respiratory</a:t>
            </a:r>
            <a:endParaRPr lang="da-DK" b="1" dirty="0"/>
          </a:p>
          <a:p>
            <a:pPr marL="514350" indent="-514350">
              <a:buFont typeface="+mj-lt"/>
              <a:buAutoNum type="arabicPeriod"/>
            </a:pPr>
            <a:r>
              <a:rPr lang="da-DK" b="1" dirty="0"/>
              <a:t>Diabetes</a:t>
            </a:r>
          </a:p>
          <a:p>
            <a:pPr marL="514350" indent="-514350">
              <a:buFont typeface="+mj-lt"/>
              <a:buAutoNum type="arabicPeriod"/>
            </a:pPr>
            <a:r>
              <a:rPr lang="da-DK" b="1" dirty="0"/>
              <a:t>Mental </a:t>
            </a:r>
            <a:r>
              <a:rPr lang="da-DK" b="1" dirty="0" err="1"/>
              <a:t>Disorders</a:t>
            </a:r>
            <a:endParaRPr lang="da-DK" b="1" dirty="0"/>
          </a:p>
          <a:p>
            <a:pPr marL="514350" indent="-514350">
              <a:buFont typeface="+mj-lt"/>
              <a:buAutoNum type="arabicPeriod"/>
            </a:pPr>
            <a:r>
              <a:rPr lang="da-DK" b="1" dirty="0" err="1"/>
              <a:t>Unintentional</a:t>
            </a:r>
            <a:r>
              <a:rPr lang="da-DK" b="1" dirty="0"/>
              <a:t> Injuries</a:t>
            </a:r>
          </a:p>
          <a:p>
            <a:pPr marL="514350" indent="-514350">
              <a:buFont typeface="+mj-lt"/>
              <a:buAutoNum type="arabicPeriod"/>
            </a:pPr>
            <a:r>
              <a:rPr lang="da-DK" dirty="0" err="1"/>
              <a:t>Neoplasms</a:t>
            </a:r>
            <a:endParaRPr lang="da-DK" dirty="0"/>
          </a:p>
          <a:p>
            <a:pPr marL="514350" indent="-514350">
              <a:buFont typeface="+mj-lt"/>
              <a:buAutoNum type="arabicPeriod"/>
            </a:pPr>
            <a:r>
              <a:rPr lang="da-DK" dirty="0" err="1"/>
              <a:t>Nutritional</a:t>
            </a:r>
            <a:r>
              <a:rPr lang="da-DK" dirty="0"/>
              <a:t> </a:t>
            </a:r>
            <a:r>
              <a:rPr lang="da-DK" dirty="0" err="1"/>
              <a:t>Deficiencies</a:t>
            </a:r>
            <a:endParaRPr lang="da-DK" dirty="0"/>
          </a:p>
          <a:p>
            <a:pPr marL="0" indent="0">
              <a:buNone/>
            </a:pPr>
            <a:endParaRPr lang="da-DK" dirty="0"/>
          </a:p>
          <a:p>
            <a:pPr marL="0" indent="0">
              <a:buNone/>
            </a:pPr>
            <a:r>
              <a:rPr lang="da-DK" sz="1300" dirty="0"/>
              <a:t>Source: World Bank India</a:t>
            </a:r>
            <a:br>
              <a:rPr lang="da-DK" sz="1300" dirty="0"/>
            </a:br>
            <a:r>
              <a:rPr lang="da-DK" sz="1300" dirty="0"/>
              <a:t>Source: Population Reference Bureau (2017) India</a:t>
            </a:r>
          </a:p>
          <a:p>
            <a:endParaRPr lang="en-GB" dirty="0"/>
          </a:p>
        </p:txBody>
      </p:sp>
    </p:spTree>
    <p:extLst>
      <p:ext uri="{BB962C8B-B14F-4D97-AF65-F5344CB8AC3E}">
        <p14:creationId xmlns:p14="http://schemas.microsoft.com/office/powerpoint/2010/main" val="14114079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p:cNvSpPr/>
          <p:nvPr/>
        </p:nvSpPr>
        <p:spPr>
          <a:xfrm>
            <a:off x="1060182" y="2794371"/>
            <a:ext cx="9871675" cy="2308324"/>
          </a:xfrm>
          <a:prstGeom prst="rect">
            <a:avLst/>
          </a:prstGeom>
        </p:spPr>
        <p:txBody>
          <a:bodyPr wrap="square">
            <a:spAutoFit/>
          </a:bodyPr>
          <a:lstStyle/>
          <a:p>
            <a:r>
              <a:rPr lang="da-DK" sz="8000" dirty="0">
                <a:solidFill>
                  <a:schemeClr val="accent6">
                    <a:lumMod val="75000"/>
                  </a:schemeClr>
                </a:solidFill>
                <a:latin typeface="Helvetica Neue Medium" charset="0"/>
                <a:ea typeface="Helvetica Neue Medium" charset="0"/>
                <a:cs typeface="Helvetica Neue Medium" charset="0"/>
              </a:rPr>
              <a:t>CINARK</a:t>
            </a:r>
            <a:r>
              <a:rPr lang="da-DK" sz="2000" dirty="0">
                <a:latin typeface="Helvetica Neue Light" panose="02000403000000020004" pitchFamily="2" charset="0"/>
                <a:ea typeface="Helvetica Neue Light" panose="02000403000000020004" pitchFamily="2" charset="0"/>
                <a:cs typeface="Helvetica Neue Medium" charset="0"/>
              </a:rPr>
              <a:t> </a:t>
            </a:r>
          </a:p>
          <a:p>
            <a:r>
              <a:rPr lang="da-DK" sz="3200" dirty="0">
                <a:latin typeface="Helvetica Neue Light" panose="02000403000000020004" pitchFamily="2" charset="0"/>
                <a:ea typeface="Helvetica Neue Light" panose="02000403000000020004" pitchFamily="2" charset="0"/>
                <a:cs typeface="Helvetica Neue Medium" charset="0"/>
              </a:rPr>
              <a:t>Research in </a:t>
            </a:r>
            <a:r>
              <a:rPr lang="da-DK" sz="3200" dirty="0" err="1">
                <a:latin typeface="Helvetica Neue Light" panose="02000403000000020004" pitchFamily="2" charset="0"/>
                <a:ea typeface="Helvetica Neue Light" panose="02000403000000020004" pitchFamily="2" charset="0"/>
                <a:cs typeface="Helvetica Neue Medium" charset="0"/>
              </a:rPr>
              <a:t>ecological</a:t>
            </a:r>
            <a:r>
              <a:rPr lang="da-DK" sz="3200" dirty="0">
                <a:latin typeface="Helvetica Neue Light" panose="02000403000000020004" pitchFamily="2" charset="0"/>
                <a:ea typeface="Helvetica Neue Light" panose="02000403000000020004" pitchFamily="2" charset="0"/>
                <a:cs typeface="Helvetica Neue Medium" charset="0"/>
              </a:rPr>
              <a:t> </a:t>
            </a:r>
            <a:r>
              <a:rPr lang="da-DK" sz="3200" dirty="0" err="1">
                <a:latin typeface="Helvetica Neue Light" panose="02000403000000020004" pitchFamily="2" charset="0"/>
                <a:ea typeface="Helvetica Neue Light" panose="02000403000000020004" pitchFamily="2" charset="0"/>
                <a:cs typeface="Helvetica Neue Medium" charset="0"/>
              </a:rPr>
              <a:t>building</a:t>
            </a:r>
            <a:r>
              <a:rPr lang="da-DK" sz="3200" dirty="0">
                <a:latin typeface="Helvetica Neue Light" panose="02000403000000020004" pitchFamily="2" charset="0"/>
                <a:ea typeface="Helvetica Neue Light" panose="02000403000000020004" pitchFamily="2" charset="0"/>
                <a:cs typeface="Helvetica Neue Medium" charset="0"/>
              </a:rPr>
              <a:t> </a:t>
            </a:r>
            <a:r>
              <a:rPr lang="da-DK" sz="3200" dirty="0" err="1">
                <a:latin typeface="Helvetica Neue Light" panose="02000403000000020004" pitchFamily="2" charset="0"/>
                <a:ea typeface="Helvetica Neue Light" panose="02000403000000020004" pitchFamily="2" charset="0"/>
                <a:cs typeface="Helvetica Neue Medium" charset="0"/>
              </a:rPr>
              <a:t>practice</a:t>
            </a:r>
            <a:r>
              <a:rPr lang="da-DK" sz="3200" dirty="0">
                <a:latin typeface="Helvetica Neue Light" panose="02000403000000020004" pitchFamily="2" charset="0"/>
                <a:ea typeface="Helvetica Neue Light" panose="02000403000000020004" pitchFamily="2" charset="0"/>
                <a:cs typeface="Helvetica Neue Medium" charset="0"/>
              </a:rPr>
              <a:t> &amp; </a:t>
            </a:r>
            <a:r>
              <a:rPr lang="da-DK" sz="3200" dirty="0" err="1">
                <a:latin typeface="Helvetica Neue Light" panose="02000403000000020004" pitchFamily="2" charset="0"/>
                <a:ea typeface="Helvetica Neue Light" panose="02000403000000020004" pitchFamily="2" charset="0"/>
                <a:cs typeface="Helvetica Neue Medium" charset="0"/>
              </a:rPr>
              <a:t>construction</a:t>
            </a:r>
            <a:r>
              <a:rPr lang="da-DK" sz="3200" dirty="0">
                <a:latin typeface="Helvetica Neue Light" panose="02000403000000020004" pitchFamily="2" charset="0"/>
                <a:ea typeface="Helvetica Neue Light" panose="02000403000000020004" pitchFamily="2" charset="0"/>
                <a:cs typeface="Helvetica Neue Medium" charset="0"/>
              </a:rPr>
              <a:t> in </a:t>
            </a:r>
            <a:r>
              <a:rPr lang="da-DK" sz="3200" dirty="0" err="1">
                <a:latin typeface="Helvetica Neue Light" panose="02000403000000020004" pitchFamily="2" charset="0"/>
                <a:ea typeface="Helvetica Neue Light" panose="02000403000000020004" pitchFamily="2" charset="0"/>
                <a:cs typeface="Helvetica Neue Medium" charset="0"/>
              </a:rPr>
              <a:t>industrialized</a:t>
            </a:r>
            <a:r>
              <a:rPr lang="da-DK" sz="3200" dirty="0">
                <a:latin typeface="Helvetica Neue Light" panose="02000403000000020004" pitchFamily="2" charset="0"/>
                <a:ea typeface="Helvetica Neue Light" panose="02000403000000020004" pitchFamily="2" charset="0"/>
                <a:cs typeface="Helvetica Neue Medium" charset="0"/>
              </a:rPr>
              <a:t> </a:t>
            </a:r>
            <a:r>
              <a:rPr lang="da-DK" sz="3200" dirty="0" err="1">
                <a:latin typeface="Helvetica Neue Light" panose="02000403000000020004" pitchFamily="2" charset="0"/>
                <a:ea typeface="Helvetica Neue Light" panose="02000403000000020004" pitchFamily="2" charset="0"/>
                <a:cs typeface="Helvetica Neue Medium" charset="0"/>
              </a:rPr>
              <a:t>architecture</a:t>
            </a:r>
            <a:endParaRPr lang="da-DK" sz="3200" dirty="0">
              <a:latin typeface="Helvetica Neue Light" panose="02000403000000020004" pitchFamily="2" charset="0"/>
              <a:ea typeface="Helvetica Neue Light" panose="02000403000000020004" pitchFamily="2" charset="0"/>
              <a:cs typeface="Helvetica Neue Medium" charset="0"/>
            </a:endParaRPr>
          </a:p>
        </p:txBody>
      </p:sp>
      <p:pic>
        <p:nvPicPr>
          <p:cNvPr id="6" name="Billed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191500" y="6342395"/>
            <a:ext cx="1515490" cy="215688"/>
          </a:xfrm>
          <a:prstGeom prst="rect">
            <a:avLst/>
          </a:prstGeom>
          <a:ln>
            <a:noFill/>
          </a:ln>
        </p:spPr>
      </p:pic>
      <p:pic>
        <p:nvPicPr>
          <p:cNvPr id="7" name="Billede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469567" y="5855662"/>
            <a:ext cx="721933" cy="702421"/>
          </a:xfrm>
          <a:prstGeom prst="rect">
            <a:avLst/>
          </a:prstGeom>
        </p:spPr>
      </p:pic>
      <p:pic>
        <p:nvPicPr>
          <p:cNvPr id="9" name="Billede 8">
            <a:extLst>
              <a:ext uri="{FF2B5EF4-FFF2-40B4-BE49-F238E27FC236}">
                <a16:creationId xmlns:a16="http://schemas.microsoft.com/office/drawing/2014/main" id="{C18AE309-A42D-3340-8FF2-67FE04BF411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944487" y="6090263"/>
            <a:ext cx="1328058" cy="452747"/>
          </a:xfrm>
          <a:prstGeom prst="rect">
            <a:avLst/>
          </a:prstGeom>
        </p:spPr>
      </p:pic>
    </p:spTree>
    <p:extLst>
      <p:ext uri="{BB962C8B-B14F-4D97-AF65-F5344CB8AC3E}">
        <p14:creationId xmlns:p14="http://schemas.microsoft.com/office/powerpoint/2010/main" val="905126027"/>
      </p:ext>
    </p:extLst>
  </p:cSld>
  <p:clrMapOvr>
    <a:masterClrMapping/>
  </p:clrMapOvr>
</p:sld>
</file>

<file path=ppt/theme/theme1.xml><?xml version="1.0" encoding="utf-8"?>
<a:theme xmlns:a="http://schemas.openxmlformats.org/drawingml/2006/main" name="Kontor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ontor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6112</TotalTime>
  <Words>389</Words>
  <Application>Microsoft Macintosh PowerPoint</Application>
  <PresentationFormat>Widescreen</PresentationFormat>
  <Paragraphs>91</Paragraphs>
  <Slides>19</Slides>
  <Notes>2</Notes>
  <HiddenSlides>0</HiddenSlides>
  <MMClips>0</MMClips>
  <ScaleCrop>false</ScaleCrop>
  <HeadingPairs>
    <vt:vector size="6" baseType="variant">
      <vt:variant>
        <vt:lpstr>Benyttede skrifttyper</vt:lpstr>
      </vt:variant>
      <vt:variant>
        <vt:i4>11</vt:i4>
      </vt:variant>
      <vt:variant>
        <vt:lpstr>Tema</vt:lpstr>
      </vt:variant>
      <vt:variant>
        <vt:i4>1</vt:i4>
      </vt:variant>
      <vt:variant>
        <vt:lpstr>Slidetitler</vt:lpstr>
      </vt:variant>
      <vt:variant>
        <vt:i4>19</vt:i4>
      </vt:variant>
    </vt:vector>
  </HeadingPairs>
  <TitlesOfParts>
    <vt:vector size="31" baseType="lpstr">
      <vt:lpstr>Arch Sans</vt:lpstr>
      <vt:lpstr>Arial</vt:lpstr>
      <vt:lpstr>Avenir Black</vt:lpstr>
      <vt:lpstr>Avenir Black Oblique</vt:lpstr>
      <vt:lpstr>Avenir Heavy</vt:lpstr>
      <vt:lpstr>Calibri</vt:lpstr>
      <vt:lpstr>Calibri Light</vt:lpstr>
      <vt:lpstr>Helvetica Neue</vt:lpstr>
      <vt:lpstr>Helvetica Neue Light</vt:lpstr>
      <vt:lpstr>Helvetica Neue Medium</vt:lpstr>
      <vt:lpstr>Helvetica Neue UltraLight</vt:lpstr>
      <vt:lpstr>Kontortema</vt:lpstr>
      <vt:lpstr>     Ensuring Livability and Desirability of Affordable Housing  Global Housing Technology Challenge. India 02.03.2019  Jakob Brandtberg Knudsen Head of School of Architecture  The Royal Danish Academy of Fine Arts Schools of Architecture, Design and Conservation  </vt:lpstr>
      <vt:lpstr>PowerPoint-præsentation</vt:lpstr>
      <vt:lpstr>PowerPoint-præsentation</vt:lpstr>
      <vt:lpstr>PowerPoint-præsentation</vt:lpstr>
      <vt:lpstr>PowerPoint-præsentation</vt:lpstr>
      <vt:lpstr>PowerPoint-præsentation</vt:lpstr>
      <vt:lpstr>PowerPoint-præsentation</vt:lpstr>
      <vt:lpstr>Health. Top 10 Causes of Death</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lpstr>PowerPoint-præsentation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subject/>
  <dc:creator>Anne Beim</dc:creator>
  <cp:keywords/>
  <dc:description/>
  <cp:lastModifiedBy>Jakob Knudsen</cp:lastModifiedBy>
  <cp:revision>123</cp:revision>
  <cp:lastPrinted>2017-01-04T15:46:41Z</cp:lastPrinted>
  <dcterms:created xsi:type="dcterms:W3CDTF">2016-10-24T19:12:06Z</dcterms:created>
  <dcterms:modified xsi:type="dcterms:W3CDTF">2019-03-01T18:22:16Z</dcterms:modified>
  <cp:category/>
</cp:coreProperties>
</file>