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7" r:id="rId2"/>
    <p:sldId id="259" r:id="rId3"/>
    <p:sldId id="260" r:id="rId4"/>
    <p:sldId id="261" r:id="rId5"/>
    <p:sldId id="264" r:id="rId6"/>
    <p:sldId id="327" r:id="rId7"/>
    <p:sldId id="331" r:id="rId8"/>
    <p:sldId id="335" r:id="rId9"/>
    <p:sldId id="333" r:id="rId10"/>
    <p:sldId id="332" r:id="rId11"/>
    <p:sldId id="337" r:id="rId12"/>
    <p:sldId id="267" r:id="rId13"/>
    <p:sldId id="268" r:id="rId14"/>
    <p:sldId id="328" r:id="rId15"/>
    <p:sldId id="269" r:id="rId16"/>
    <p:sldId id="270" r:id="rId17"/>
    <p:sldId id="271" r:id="rId18"/>
    <p:sldId id="272" r:id="rId19"/>
    <p:sldId id="273" r:id="rId20"/>
    <p:sldId id="274" r:id="rId21"/>
    <p:sldId id="275" r:id="rId22"/>
    <p:sldId id="278" r:id="rId23"/>
    <p:sldId id="329" r:id="rId24"/>
    <p:sldId id="281" r:id="rId25"/>
    <p:sldId id="282" r:id="rId26"/>
    <p:sldId id="330"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20" r:id="rId57"/>
    <p:sldId id="322" r:id="rId58"/>
    <p:sldId id="32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93A176-B771-4C83-BB5E-35519A4A2586}" type="doc">
      <dgm:prSet loTypeId="urn:microsoft.com/office/officeart/2005/8/layout/arrow2" loCatId="process" qsTypeId="urn:microsoft.com/office/officeart/2005/8/quickstyle/simple1" qsCatId="simple" csTypeId="urn:microsoft.com/office/officeart/2005/8/colors/accent6_4" csCatId="accent6" phldr="1"/>
      <dgm:spPr/>
      <dgm:t>
        <a:bodyPr/>
        <a:lstStyle/>
        <a:p>
          <a:endParaRPr lang="en-IN"/>
        </a:p>
      </dgm:t>
    </dgm:pt>
    <dgm:pt modelId="{4DC9F149-E3BD-48D4-BA5D-16EF2A152642}">
      <dgm:prSet phldrT="[Text]" custT="1"/>
      <dgm:spPr/>
      <dgm:t>
        <a:bodyPr/>
        <a:lstStyle/>
        <a:p>
          <a:r>
            <a:rPr lang="en-IN" sz="3000" dirty="0" smtClean="0"/>
            <a:t>Fe 415</a:t>
          </a:r>
          <a:endParaRPr lang="en-IN" sz="3000" dirty="0"/>
        </a:p>
      </dgm:t>
    </dgm:pt>
    <dgm:pt modelId="{79B09B44-C99D-4CBA-8E10-AC5C028A08E4}" type="parTrans" cxnId="{A401E8A6-628E-4AFD-843E-ADC10B3BFCE2}">
      <dgm:prSet/>
      <dgm:spPr/>
      <dgm:t>
        <a:bodyPr/>
        <a:lstStyle/>
        <a:p>
          <a:endParaRPr lang="en-IN"/>
        </a:p>
      </dgm:t>
    </dgm:pt>
    <dgm:pt modelId="{F745BA9B-8F9B-4631-9956-341E578F7150}" type="sibTrans" cxnId="{A401E8A6-628E-4AFD-843E-ADC10B3BFCE2}">
      <dgm:prSet/>
      <dgm:spPr/>
      <dgm:t>
        <a:bodyPr/>
        <a:lstStyle/>
        <a:p>
          <a:endParaRPr lang="en-IN"/>
        </a:p>
      </dgm:t>
    </dgm:pt>
    <dgm:pt modelId="{F51A3E94-6E6F-44E0-BC8E-D6A9CBE76689}">
      <dgm:prSet phldrT="[Text]" custT="1"/>
      <dgm:spPr/>
      <dgm:t>
        <a:bodyPr/>
        <a:lstStyle/>
        <a:p>
          <a:r>
            <a:rPr lang="en-IN" sz="3000" dirty="0" smtClean="0"/>
            <a:t>Fe 500</a:t>
          </a:r>
        </a:p>
        <a:p>
          <a:r>
            <a:rPr lang="en-IN" sz="2000" dirty="0" smtClean="0"/>
            <a:t>Increase in strength by 20%</a:t>
          </a:r>
        </a:p>
        <a:p>
          <a:r>
            <a:rPr lang="en-IN" sz="2000" dirty="0" smtClean="0"/>
            <a:t>Saving in steel by 10%</a:t>
          </a:r>
          <a:endParaRPr lang="en-IN" sz="2000" dirty="0"/>
        </a:p>
      </dgm:t>
    </dgm:pt>
    <dgm:pt modelId="{43C1FB0D-D460-475B-9F19-00A82333B9A5}" type="parTrans" cxnId="{73D953B0-F015-4098-87C0-46D15BD4B357}">
      <dgm:prSet/>
      <dgm:spPr/>
      <dgm:t>
        <a:bodyPr/>
        <a:lstStyle/>
        <a:p>
          <a:endParaRPr lang="en-IN"/>
        </a:p>
      </dgm:t>
    </dgm:pt>
    <dgm:pt modelId="{CEF75AE2-711D-4A20-B6D2-11F2F0339D44}" type="sibTrans" cxnId="{73D953B0-F015-4098-87C0-46D15BD4B357}">
      <dgm:prSet/>
      <dgm:spPr/>
      <dgm:t>
        <a:bodyPr/>
        <a:lstStyle/>
        <a:p>
          <a:endParaRPr lang="en-IN"/>
        </a:p>
      </dgm:t>
    </dgm:pt>
    <dgm:pt modelId="{6EFFD80F-55E6-4958-B5F7-B6D5FA4D5C8F}">
      <dgm:prSet phldrT="[Text]" custT="1"/>
      <dgm:spPr/>
      <dgm:t>
        <a:bodyPr/>
        <a:lstStyle/>
        <a:p>
          <a:r>
            <a:rPr lang="en-IN" sz="3000" dirty="0" smtClean="0"/>
            <a:t>Fe 600</a:t>
          </a:r>
        </a:p>
        <a:p>
          <a:r>
            <a:rPr lang="en-IN" sz="2000" dirty="0" smtClean="0"/>
            <a:t>Increase in strength by 44%</a:t>
          </a:r>
        </a:p>
        <a:p>
          <a:r>
            <a:rPr lang="en-IN" sz="2000" dirty="0" smtClean="0"/>
            <a:t>Saving in steel by 20-25%</a:t>
          </a:r>
          <a:endParaRPr lang="en-IN" sz="2000" dirty="0"/>
        </a:p>
      </dgm:t>
    </dgm:pt>
    <dgm:pt modelId="{04F1D21D-7E8B-4352-BEE8-78778E0445C4}" type="parTrans" cxnId="{59C186DF-A226-4434-81F2-0AFC660BF3B0}">
      <dgm:prSet/>
      <dgm:spPr/>
      <dgm:t>
        <a:bodyPr/>
        <a:lstStyle/>
        <a:p>
          <a:endParaRPr lang="en-IN"/>
        </a:p>
      </dgm:t>
    </dgm:pt>
    <dgm:pt modelId="{74EFA882-434C-4840-9C83-5741A1519ADB}" type="sibTrans" cxnId="{59C186DF-A226-4434-81F2-0AFC660BF3B0}">
      <dgm:prSet/>
      <dgm:spPr/>
      <dgm:t>
        <a:bodyPr/>
        <a:lstStyle/>
        <a:p>
          <a:endParaRPr lang="en-IN"/>
        </a:p>
      </dgm:t>
    </dgm:pt>
    <dgm:pt modelId="{C54A5B39-5BEC-400A-A406-147A419D248E}" type="pres">
      <dgm:prSet presAssocID="{6593A176-B771-4C83-BB5E-35519A4A2586}" presName="arrowDiagram" presStyleCnt="0">
        <dgm:presLayoutVars>
          <dgm:chMax val="5"/>
          <dgm:dir/>
          <dgm:resizeHandles val="exact"/>
        </dgm:presLayoutVars>
      </dgm:prSet>
      <dgm:spPr/>
      <dgm:t>
        <a:bodyPr/>
        <a:lstStyle/>
        <a:p>
          <a:endParaRPr lang="en-US"/>
        </a:p>
      </dgm:t>
    </dgm:pt>
    <dgm:pt modelId="{D48691F9-DDD5-468F-8F80-379E6E79BA92}" type="pres">
      <dgm:prSet presAssocID="{6593A176-B771-4C83-BB5E-35519A4A2586}" presName="arrow" presStyleLbl="bgShp" presStyleIdx="0" presStyleCnt="1" custScaleX="114521" custLinFactNeighborY="-1796"/>
      <dgm:spPr/>
    </dgm:pt>
    <dgm:pt modelId="{FA0F5C74-CB95-4469-AD06-3CA7BC26418B}" type="pres">
      <dgm:prSet presAssocID="{6593A176-B771-4C83-BB5E-35519A4A2586}" presName="arrowDiagram3" presStyleCnt="0"/>
      <dgm:spPr/>
    </dgm:pt>
    <dgm:pt modelId="{8BCE5E9D-8F0A-4170-A492-030E5E2AC5F9}" type="pres">
      <dgm:prSet presAssocID="{4DC9F149-E3BD-48D4-BA5D-16EF2A152642}" presName="bullet3a" presStyleLbl="node1" presStyleIdx="0" presStyleCnt="3" custScaleX="72729" custScaleY="50024" custLinFactX="-200000" custLinFactY="100000" custLinFactNeighborX="-265429" custLinFactNeighborY="159107"/>
      <dgm:spPr/>
    </dgm:pt>
    <dgm:pt modelId="{4A0646F9-680D-4AFF-9371-169356B32BD3}" type="pres">
      <dgm:prSet presAssocID="{4DC9F149-E3BD-48D4-BA5D-16EF2A152642}" presName="textBox3a" presStyleLbl="revTx" presStyleIdx="0" presStyleCnt="3" custScaleX="72603" custScaleY="29553" custLinFactNeighborX="-61900" custLinFactNeighborY="10905">
        <dgm:presLayoutVars>
          <dgm:bulletEnabled val="1"/>
        </dgm:presLayoutVars>
      </dgm:prSet>
      <dgm:spPr/>
      <dgm:t>
        <a:bodyPr/>
        <a:lstStyle/>
        <a:p>
          <a:endParaRPr lang="en-IN"/>
        </a:p>
      </dgm:t>
    </dgm:pt>
    <dgm:pt modelId="{ED666736-B125-4F70-A81F-89DAC9ADA885}" type="pres">
      <dgm:prSet presAssocID="{F51A3E94-6E6F-44E0-BC8E-D6A9CBE76689}" presName="bullet3b" presStyleLbl="node1" presStyleIdx="1" presStyleCnt="3" custScaleX="91106" custScaleY="91106" custLinFactX="-144114" custLinFactY="60270" custLinFactNeighborX="-200000" custLinFactNeighborY="100000"/>
      <dgm:spPr/>
      <dgm:t>
        <a:bodyPr/>
        <a:lstStyle/>
        <a:p>
          <a:endParaRPr lang="en-IN"/>
        </a:p>
      </dgm:t>
    </dgm:pt>
    <dgm:pt modelId="{12B0D912-1715-4D63-9724-C291E2008560}" type="pres">
      <dgm:prSet presAssocID="{F51A3E94-6E6F-44E0-BC8E-D6A9CBE76689}" presName="textBox3b" presStyleLbl="revTx" presStyleIdx="1" presStyleCnt="3" custScaleX="137538" custScaleY="55971" custLinFactNeighborX="-52863" custLinFactNeighborY="1101">
        <dgm:presLayoutVars>
          <dgm:bulletEnabled val="1"/>
        </dgm:presLayoutVars>
      </dgm:prSet>
      <dgm:spPr/>
      <dgm:t>
        <a:bodyPr/>
        <a:lstStyle/>
        <a:p>
          <a:endParaRPr lang="en-US"/>
        </a:p>
      </dgm:t>
    </dgm:pt>
    <dgm:pt modelId="{2EE182F8-71B3-473C-B586-DB9E95D7E760}" type="pres">
      <dgm:prSet presAssocID="{6EFFD80F-55E6-4958-B5F7-B6D5FA4D5C8F}" presName="bullet3c" presStyleLbl="node1" presStyleIdx="2" presStyleCnt="3" custLinFactX="100000" custLinFactNeighborX="183441" custLinFactNeighborY="-49626"/>
      <dgm:spPr/>
    </dgm:pt>
    <dgm:pt modelId="{2B63B669-DE65-4EF0-8E0D-C0432F209F72}" type="pres">
      <dgm:prSet presAssocID="{6EFFD80F-55E6-4958-B5F7-B6D5FA4D5C8F}" presName="textBox3c" presStyleLbl="revTx" presStyleIdx="2" presStyleCnt="3" custScaleX="116667" custLinFactNeighborX="75536">
        <dgm:presLayoutVars>
          <dgm:bulletEnabled val="1"/>
        </dgm:presLayoutVars>
      </dgm:prSet>
      <dgm:spPr/>
      <dgm:t>
        <a:bodyPr/>
        <a:lstStyle/>
        <a:p>
          <a:endParaRPr lang="en-IN"/>
        </a:p>
      </dgm:t>
    </dgm:pt>
  </dgm:ptLst>
  <dgm:cxnLst>
    <dgm:cxn modelId="{73D953B0-F015-4098-87C0-46D15BD4B357}" srcId="{6593A176-B771-4C83-BB5E-35519A4A2586}" destId="{F51A3E94-6E6F-44E0-BC8E-D6A9CBE76689}" srcOrd="1" destOrd="0" parTransId="{43C1FB0D-D460-475B-9F19-00A82333B9A5}" sibTransId="{CEF75AE2-711D-4A20-B6D2-11F2F0339D44}"/>
    <dgm:cxn modelId="{3F87767A-7001-40CF-8591-46D4A3EDBD96}" type="presOf" srcId="{F51A3E94-6E6F-44E0-BC8E-D6A9CBE76689}" destId="{12B0D912-1715-4D63-9724-C291E2008560}" srcOrd="0" destOrd="0" presId="urn:microsoft.com/office/officeart/2005/8/layout/arrow2"/>
    <dgm:cxn modelId="{59C186DF-A226-4434-81F2-0AFC660BF3B0}" srcId="{6593A176-B771-4C83-BB5E-35519A4A2586}" destId="{6EFFD80F-55E6-4958-B5F7-B6D5FA4D5C8F}" srcOrd="2" destOrd="0" parTransId="{04F1D21D-7E8B-4352-BEE8-78778E0445C4}" sibTransId="{74EFA882-434C-4840-9C83-5741A1519ADB}"/>
    <dgm:cxn modelId="{EF18CE63-A7D8-4939-A864-D0D4F59DEE7C}" type="presOf" srcId="{6593A176-B771-4C83-BB5E-35519A4A2586}" destId="{C54A5B39-5BEC-400A-A406-147A419D248E}" srcOrd="0" destOrd="0" presId="urn:microsoft.com/office/officeart/2005/8/layout/arrow2"/>
    <dgm:cxn modelId="{E821208A-726C-47C4-876E-0ED85F5AB36B}" type="presOf" srcId="{4DC9F149-E3BD-48D4-BA5D-16EF2A152642}" destId="{4A0646F9-680D-4AFF-9371-169356B32BD3}" srcOrd="0" destOrd="0" presId="urn:microsoft.com/office/officeart/2005/8/layout/arrow2"/>
    <dgm:cxn modelId="{A401E8A6-628E-4AFD-843E-ADC10B3BFCE2}" srcId="{6593A176-B771-4C83-BB5E-35519A4A2586}" destId="{4DC9F149-E3BD-48D4-BA5D-16EF2A152642}" srcOrd="0" destOrd="0" parTransId="{79B09B44-C99D-4CBA-8E10-AC5C028A08E4}" sibTransId="{F745BA9B-8F9B-4631-9956-341E578F7150}"/>
    <dgm:cxn modelId="{8608DB8C-9B08-4B38-A6E8-56B9FCF16AC6}" type="presOf" srcId="{6EFFD80F-55E6-4958-B5F7-B6D5FA4D5C8F}" destId="{2B63B669-DE65-4EF0-8E0D-C0432F209F72}" srcOrd="0" destOrd="0" presId="urn:microsoft.com/office/officeart/2005/8/layout/arrow2"/>
    <dgm:cxn modelId="{1165BBE9-C770-40C6-99E0-D31EF5417003}" type="presParOf" srcId="{C54A5B39-5BEC-400A-A406-147A419D248E}" destId="{D48691F9-DDD5-468F-8F80-379E6E79BA92}" srcOrd="0" destOrd="0" presId="urn:microsoft.com/office/officeart/2005/8/layout/arrow2"/>
    <dgm:cxn modelId="{39AF92AF-C191-4705-8804-5874EE2EAB85}" type="presParOf" srcId="{C54A5B39-5BEC-400A-A406-147A419D248E}" destId="{FA0F5C74-CB95-4469-AD06-3CA7BC26418B}" srcOrd="1" destOrd="0" presId="urn:microsoft.com/office/officeart/2005/8/layout/arrow2"/>
    <dgm:cxn modelId="{6F1C8F81-4ACC-444A-BE3C-71E01FE10766}" type="presParOf" srcId="{FA0F5C74-CB95-4469-AD06-3CA7BC26418B}" destId="{8BCE5E9D-8F0A-4170-A492-030E5E2AC5F9}" srcOrd="0" destOrd="0" presId="urn:microsoft.com/office/officeart/2005/8/layout/arrow2"/>
    <dgm:cxn modelId="{A228D080-F7BE-4816-A31E-F6E60CB8F25B}" type="presParOf" srcId="{FA0F5C74-CB95-4469-AD06-3CA7BC26418B}" destId="{4A0646F9-680D-4AFF-9371-169356B32BD3}" srcOrd="1" destOrd="0" presId="urn:microsoft.com/office/officeart/2005/8/layout/arrow2"/>
    <dgm:cxn modelId="{BDB026A0-6485-435A-9A95-F4A446B65A18}" type="presParOf" srcId="{FA0F5C74-CB95-4469-AD06-3CA7BC26418B}" destId="{ED666736-B125-4F70-A81F-89DAC9ADA885}" srcOrd="2" destOrd="0" presId="urn:microsoft.com/office/officeart/2005/8/layout/arrow2"/>
    <dgm:cxn modelId="{0109976B-D51E-4909-94A4-00F6C104A03E}" type="presParOf" srcId="{FA0F5C74-CB95-4469-AD06-3CA7BC26418B}" destId="{12B0D912-1715-4D63-9724-C291E2008560}" srcOrd="3" destOrd="0" presId="urn:microsoft.com/office/officeart/2005/8/layout/arrow2"/>
    <dgm:cxn modelId="{0BAC013A-45A4-45F0-9240-6CD0B54A0AF8}" type="presParOf" srcId="{FA0F5C74-CB95-4469-AD06-3CA7BC26418B}" destId="{2EE182F8-71B3-473C-B586-DB9E95D7E760}" srcOrd="4" destOrd="0" presId="urn:microsoft.com/office/officeart/2005/8/layout/arrow2"/>
    <dgm:cxn modelId="{D2798D0F-D780-45A7-9299-EEFC5F1BFD90}" type="presParOf" srcId="{FA0F5C74-CB95-4469-AD06-3CA7BC26418B}" destId="{2B63B669-DE65-4EF0-8E0D-C0432F209F72}"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48C899-9B34-49F6-ACE8-F89CFEF657C1}" type="datetimeFigureOut">
              <a:rPr lang="en-US" smtClean="0"/>
              <a:t>6/3/2015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A238FE-2E31-4162-A1B2-CA1BB29565AC}" type="slidenum">
              <a:rPr lang="en-US" smtClean="0"/>
              <a:t>‹#›</a:t>
            </a:fld>
            <a:endParaRPr lang="en-US"/>
          </a:p>
        </p:txBody>
      </p:sp>
    </p:spTree>
    <p:extLst>
      <p:ext uri="{BB962C8B-B14F-4D97-AF65-F5344CB8AC3E}">
        <p14:creationId xmlns:p14="http://schemas.microsoft.com/office/powerpoint/2010/main" val="1487203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otes Placeholder"/>
          <p:cNvSpPr>
            <a:spLocks noGrp="1"/>
          </p:cNvSpPr>
          <p:nvPr>
            <p:ph type="body" idx="1"/>
          </p:nvPr>
        </p:nvSpPr>
        <p:spPr bwMode="auto">
          <a:xfrm>
            <a:off x="-1610612736" y="-211227899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25000" lnSpcReduction="20000"/>
          </a:bodyPr>
          <a:lstStyle/>
          <a:p>
            <a:pPr>
              <a:spcBef>
                <a:spcPct val="0"/>
              </a:spcBef>
            </a:pPr>
            <a:endParaRPr lang="en-US" smtClean="0"/>
          </a:p>
        </p:txBody>
      </p:sp>
    </p:spTree>
    <p:extLst>
      <p:ext uri="{BB962C8B-B14F-4D97-AF65-F5344CB8AC3E}">
        <p14:creationId xmlns:p14="http://schemas.microsoft.com/office/powerpoint/2010/main" val="66908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509527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388182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smtClean="0"/>
          </a:p>
        </p:txBody>
      </p:sp>
    </p:spTree>
    <p:extLst>
      <p:ext uri="{BB962C8B-B14F-4D97-AF65-F5344CB8AC3E}">
        <p14:creationId xmlns:p14="http://schemas.microsoft.com/office/powerpoint/2010/main" val="230624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1EE1805-3F61-48D3-8DCC-A94354BB6B69}" type="slidenum">
              <a:rPr lang="en-IN" smtClean="0"/>
              <a:pPr/>
              <a:t>18</a:t>
            </a:fld>
            <a:endParaRPr lang="en-IN"/>
          </a:p>
        </p:txBody>
      </p:sp>
    </p:spTree>
    <p:extLst>
      <p:ext uri="{BB962C8B-B14F-4D97-AF65-F5344CB8AC3E}">
        <p14:creationId xmlns:p14="http://schemas.microsoft.com/office/powerpoint/2010/main" val="427172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smtClean="0"/>
          </a:p>
        </p:txBody>
      </p:sp>
    </p:spTree>
    <p:extLst>
      <p:ext uri="{BB962C8B-B14F-4D97-AF65-F5344CB8AC3E}">
        <p14:creationId xmlns:p14="http://schemas.microsoft.com/office/powerpoint/2010/main" val="4060454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58DD2-6D80-4C2A-8AF3-537350D057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316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3"/>
          <p:cNvSpPr>
            <a:spLocks noGrp="1"/>
          </p:cNvSpPr>
          <p:nvPr>
            <p:ph type="dt" sz="half" idx="2"/>
            <p:custDataLst>
              <p:tags r:id="rId1"/>
            </p:custDataLst>
          </p:nvPr>
        </p:nvSpPr>
        <p:spPr bwMode="auto">
          <a:xfrm>
            <a:off x="879547"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12" name="Title 9"/>
          <p:cNvSpPr>
            <a:spLocks noGrp="1"/>
          </p:cNvSpPr>
          <p:nvPr>
            <p:ph type="title"/>
            <p:custDataLst>
              <p:tags r:id="rId2"/>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anose="020B0604020202020204" pitchFamily="34" charset="0"/>
              </a:defRPr>
            </a:lvl1pPr>
          </a:lstStyle>
          <a:p>
            <a:r>
              <a:rPr lang="en-US" dirty="0" smtClean="0"/>
              <a:t>Click to edit Master title style</a:t>
            </a:r>
            <a:endParaRPr lang="en-US" dirty="0"/>
          </a:p>
        </p:txBody>
      </p:sp>
      <p:sp>
        <p:nvSpPr>
          <p:cNvPr id="18"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33" name="TextBox 32"/>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4" name="TextBox 33"/>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5"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
        <p:nvSpPr>
          <p:cNvPr id="10" name="Text Placeholder 12"/>
          <p:cNvSpPr>
            <a:spLocks noGrp="1"/>
          </p:cNvSpPr>
          <p:nvPr>
            <p:ph type="body" sz="quarter" idx="15" hasCustomPrompt="1"/>
          </p:nvPr>
        </p:nvSpPr>
        <p:spPr>
          <a:xfrm>
            <a:off x="2151050" y="6533908"/>
            <a:ext cx="372218" cy="266227"/>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13" name="Slide Number Placeholder 5"/>
          <p:cNvSpPr>
            <a:spLocks noGrp="1"/>
          </p:cNvSpPr>
          <p:nvPr>
            <p:ph type="sldNum" sz="quarter" idx="4"/>
            <p:custDataLst>
              <p:tags r:id="rId3"/>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itchFamily="34" charset="0"/>
                <a:cs typeface="Arial"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292">
                <a:solidFill>
                  <a:srgbClr val="FF3300"/>
                </a:solidFill>
                <a:latin typeface="Arial" pitchFamily="34" charset="0"/>
                <a:cs typeface="Arial" pitchFamily="34" charset="0"/>
              </a:defRPr>
            </a:lvl1pPr>
            <a:lvl2pPr>
              <a:defRPr sz="1292">
                <a:solidFill>
                  <a:srgbClr val="FF9933"/>
                </a:solidFill>
                <a:latin typeface="Arial" pitchFamily="34" charset="0"/>
                <a:cs typeface="Arial" pitchFamily="34" charset="0"/>
              </a:defRPr>
            </a:lvl2pPr>
            <a:lvl3pPr>
              <a:defRPr sz="1292">
                <a:solidFill>
                  <a:srgbClr val="FF9933"/>
                </a:solidFill>
                <a:latin typeface="Arial" pitchFamily="34" charset="0"/>
                <a:cs typeface="Arial" pitchFamily="34" charset="0"/>
              </a:defRPr>
            </a:lvl3pPr>
            <a:lvl4pPr>
              <a:defRPr sz="1292">
                <a:solidFill>
                  <a:srgbClr val="FF9933"/>
                </a:solidFill>
                <a:latin typeface="Arial" pitchFamily="34" charset="0"/>
                <a:cs typeface="Arial" pitchFamily="34" charset="0"/>
              </a:defRPr>
            </a:lvl4pPr>
            <a:lvl5pPr>
              <a:defRPr sz="1292">
                <a:solidFill>
                  <a:srgbClr val="FF9933"/>
                </a:solidFill>
                <a:latin typeface="Arial" pitchFamily="34" charset="0"/>
                <a:cs typeface="Arial" pitchFamily="34" charset="0"/>
              </a:defRPr>
            </a:lvl5pPr>
          </a:lstStyle>
          <a:p>
            <a:pPr lvl="0"/>
            <a:r>
              <a:rPr lang="en-US" smtClean="0"/>
              <a:t>Click to edit Master text styles</a:t>
            </a:r>
          </a:p>
        </p:txBody>
      </p:sp>
      <p:sp>
        <p:nvSpPr>
          <p:cNvPr id="21" name="Date Placeholder 3"/>
          <p:cNvSpPr>
            <a:spLocks noGrp="1"/>
          </p:cNvSpPr>
          <p:nvPr>
            <p:ph type="dt" sz="half" idx="2"/>
            <p:custDataLst>
              <p:tags r:id="rId2"/>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2" name="Slide Number Placeholder 5"/>
          <p:cNvSpPr>
            <a:spLocks noGrp="1"/>
          </p:cNvSpPr>
          <p:nvPr>
            <p:ph type="sldNum" sz="quarter" idx="4"/>
            <p:custDataLst>
              <p:tags r:id="rId3"/>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3"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4"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5" name="TextBox 24"/>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6" name="TextBox 25"/>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7"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2670" y="358775"/>
            <a:ext cx="2120412" cy="5957888"/>
          </a:xfrm>
        </p:spPr>
        <p:txBody>
          <a:bodyPr vert="eaVert"/>
          <a:lstStyle>
            <a:lvl1pPr>
              <a:defRPr>
                <a:solidFill>
                  <a:srgbClr val="FF3300"/>
                </a:solidFill>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39970" y="358775"/>
            <a:ext cx="6222023" cy="5957888"/>
          </a:xfrm>
        </p:spPr>
        <p:txBody>
          <a:bodyPr vert="eaVert"/>
          <a:lstStyle>
            <a:lvl1pPr>
              <a:defRPr>
                <a:solidFill>
                  <a:srgbClr val="FF3300"/>
                </a:solidFill>
                <a:latin typeface="Arial" pitchFamily="34" charset="0"/>
                <a:cs typeface="Arial" pitchFamily="34" charset="0"/>
              </a:defRPr>
            </a:lvl1pPr>
            <a:lvl2pPr>
              <a:defRPr>
                <a:solidFill>
                  <a:srgbClr val="FF3300"/>
                </a:solidFill>
                <a:latin typeface="Arial" pitchFamily="34" charset="0"/>
                <a:cs typeface="Arial" pitchFamily="34" charset="0"/>
              </a:defRPr>
            </a:lvl2pPr>
            <a:lvl3pPr>
              <a:defRPr>
                <a:solidFill>
                  <a:srgbClr val="FF3300"/>
                </a:solidFill>
                <a:latin typeface="Arial" pitchFamily="34" charset="0"/>
                <a:cs typeface="Arial" pitchFamily="34" charset="0"/>
              </a:defRPr>
            </a:lvl3pPr>
            <a:lvl4pPr>
              <a:defRPr>
                <a:solidFill>
                  <a:srgbClr val="FF3300"/>
                </a:solidFill>
                <a:latin typeface="Arial" pitchFamily="34" charset="0"/>
                <a:cs typeface="Arial" pitchFamily="34" charset="0"/>
              </a:defRPr>
            </a:lvl4pPr>
            <a:lvl5pPr>
              <a:defRPr>
                <a:solidFill>
                  <a:srgbClr val="FF330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Date Placeholder 3"/>
          <p:cNvSpPr>
            <a:spLocks noGrp="1"/>
          </p:cNvSpPr>
          <p:nvPr>
            <p:ph type="dt" sz="half" idx="2"/>
            <p:custDataLst>
              <p:tags r:id="rId1"/>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2" name="Slide Number Placeholder 5"/>
          <p:cNvSpPr>
            <a:spLocks noGrp="1"/>
          </p:cNvSpPr>
          <p:nvPr>
            <p:ph type="sldNum" sz="quarter" idx="4"/>
            <p:custDataLst>
              <p:tags r:id="rId2"/>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3"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4"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5" name="TextBox 24"/>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6" name="TextBox 25"/>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7"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itchFamily="34" charset="0"/>
                <a:cs typeface="Arial"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367812" y="1308101"/>
            <a:ext cx="8395188" cy="5008563"/>
          </a:xfrm>
        </p:spPr>
        <p:txBody>
          <a:bodyPr/>
          <a:lstStyle>
            <a:lvl1pPr>
              <a:defRPr sz="1292">
                <a:solidFill>
                  <a:srgbClr val="808080"/>
                </a:solidFill>
              </a:defRPr>
            </a:lvl1pPr>
          </a:lstStyle>
          <a:p>
            <a:pPr lvl="0"/>
            <a:r>
              <a:rPr lang="en-US" noProof="0" smtClean="0"/>
              <a:t>Click icon to add table</a:t>
            </a:r>
            <a:endParaRPr lang="en-US" noProof="0" dirty="0" smtClean="0"/>
          </a:p>
        </p:txBody>
      </p:sp>
      <p:sp>
        <p:nvSpPr>
          <p:cNvPr id="21" name="Date Placeholder 3"/>
          <p:cNvSpPr>
            <a:spLocks noGrp="1"/>
          </p:cNvSpPr>
          <p:nvPr>
            <p:ph type="dt" sz="half" idx="2"/>
            <p:custDataLst>
              <p:tags r:id="rId2"/>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2" name="Slide Number Placeholder 5"/>
          <p:cNvSpPr>
            <a:spLocks noGrp="1"/>
          </p:cNvSpPr>
          <p:nvPr>
            <p:ph type="sldNum" sz="quarter" idx="4"/>
            <p:custDataLst>
              <p:tags r:id="rId3"/>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3"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4"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5" name="TextBox 24"/>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6" name="TextBox 25"/>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7"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367812" y="1308101"/>
            <a:ext cx="4126523" cy="5008563"/>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4635012" y="1308100"/>
            <a:ext cx="4127988" cy="2427288"/>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3"/>
          </p:nvPr>
        </p:nvSpPr>
        <p:spPr>
          <a:xfrm>
            <a:off x="4635012" y="3887789"/>
            <a:ext cx="4127988" cy="2428875"/>
          </a:xfrm>
        </p:spPr>
        <p:txBody>
          <a:bodyPr/>
          <a:lstStyle>
            <a:lvl1pPr>
              <a:defRPr sz="1108">
                <a:solidFill>
                  <a:srgbClr val="FF3300"/>
                </a:solidFill>
                <a:latin typeface="Arial" pitchFamily="34" charset="0"/>
                <a:cs typeface="Arial" pitchFamily="34" charset="0"/>
              </a:defRPr>
            </a:lvl1pPr>
            <a:lvl2pPr>
              <a:defRPr sz="1108">
                <a:solidFill>
                  <a:srgbClr val="FF3300"/>
                </a:solidFill>
                <a:latin typeface="Arial" pitchFamily="34" charset="0"/>
                <a:cs typeface="Arial" pitchFamily="34" charset="0"/>
              </a:defRPr>
            </a:lvl2pPr>
            <a:lvl3pPr>
              <a:defRPr sz="1108">
                <a:solidFill>
                  <a:srgbClr val="FF3300"/>
                </a:solidFill>
                <a:latin typeface="Arial" pitchFamily="34" charset="0"/>
                <a:cs typeface="Arial" pitchFamily="34" charset="0"/>
              </a:defRPr>
            </a:lvl3pPr>
            <a:lvl4pPr>
              <a:defRPr sz="1108">
                <a:solidFill>
                  <a:srgbClr val="FF3300"/>
                </a:solidFill>
                <a:latin typeface="Arial" pitchFamily="34" charset="0"/>
                <a:cs typeface="Arial" pitchFamily="34" charset="0"/>
              </a:defRPr>
            </a:lvl4pPr>
            <a:lvl5pPr>
              <a:defRPr sz="1108">
                <a:solidFill>
                  <a:srgbClr val="FF330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Date Placeholder 3"/>
          <p:cNvSpPr>
            <a:spLocks noGrp="1"/>
          </p:cNvSpPr>
          <p:nvPr>
            <p:ph type="dt" sz="half" idx="10"/>
            <p:custDataLst>
              <p:tags r:id="rId2"/>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31" name="Slide Number Placeholder 5"/>
          <p:cNvSpPr>
            <a:spLocks noGrp="1"/>
          </p:cNvSpPr>
          <p:nvPr>
            <p:ph type="sldNum" sz="quarter" idx="4"/>
            <p:custDataLst>
              <p:tags r:id="rId3"/>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32"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33"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34" name="TextBox 33"/>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5" name="TextBox 34"/>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6"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itchFamily="34" charset="0"/>
                <a:cs typeface="Arial"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367812" y="1308101"/>
            <a:ext cx="8395188" cy="5008563"/>
          </a:xfrm>
        </p:spPr>
        <p:txBody>
          <a:bodyPr/>
          <a:lstStyle>
            <a:lvl1pPr>
              <a:defRPr sz="1292">
                <a:solidFill>
                  <a:srgbClr val="808080"/>
                </a:solidFill>
              </a:defRPr>
            </a:lvl1pPr>
          </a:lstStyle>
          <a:p>
            <a:pPr lvl="0"/>
            <a:r>
              <a:rPr lang="en-US" noProof="0" smtClean="0"/>
              <a:t>Click icon to add chart</a:t>
            </a:r>
            <a:endParaRPr lang="en-US" noProof="0" dirty="0" smtClean="0"/>
          </a:p>
        </p:txBody>
      </p:sp>
      <p:sp>
        <p:nvSpPr>
          <p:cNvPr id="21" name="Date Placeholder 3"/>
          <p:cNvSpPr>
            <a:spLocks noGrp="1"/>
          </p:cNvSpPr>
          <p:nvPr>
            <p:ph type="dt" sz="half" idx="2"/>
            <p:custDataLst>
              <p:tags r:id="rId2"/>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2" name="Slide Number Placeholder 5"/>
          <p:cNvSpPr>
            <a:spLocks noGrp="1"/>
          </p:cNvSpPr>
          <p:nvPr>
            <p:ph type="sldNum" sz="quarter" idx="4"/>
            <p:custDataLst>
              <p:tags r:id="rId3"/>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3"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4"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5" name="TextBox 24"/>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6" name="TextBox 25"/>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7"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sldNum" sz="quarter" idx="10"/>
          </p:nvPr>
        </p:nvSpPr>
        <p:spPr>
          <a:ln/>
        </p:spPr>
        <p:txBody>
          <a:bodyPr/>
          <a:lstStyle>
            <a:lvl1pPr>
              <a:defRPr/>
            </a:lvl1pPr>
          </a:lstStyle>
          <a:p>
            <a:pPr>
              <a:defRPr/>
            </a:pPr>
            <a:fld id="{E708CB48-803D-46DA-A909-E39391BFD1B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extBox 4"/>
          <p:cNvSpPr txBox="1"/>
          <p:nvPr userDrawn="1"/>
        </p:nvSpPr>
        <p:spPr>
          <a:xfrm>
            <a:off x="585788" y="6534150"/>
            <a:ext cx="249237" cy="266700"/>
          </a:xfrm>
          <a:prstGeom prst="rect">
            <a:avLst/>
          </a:prstGeom>
          <a:noFill/>
          <a:ln w="9525">
            <a:noFill/>
            <a:miter lim="800000"/>
            <a:headEnd/>
            <a:tailEnd/>
          </a:ln>
        </p:spPr>
        <p:txBody>
          <a:bodyPr wrap="none" anchor="ctr">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a:defRPr/>
            </a:pPr>
            <a:r>
              <a:rPr lang="en-US" dirty="0" smtClean="0"/>
              <a:t>-</a:t>
            </a:r>
            <a:endParaRPr lang="en-US" dirty="0"/>
          </a:p>
        </p:txBody>
      </p:sp>
      <p:sp>
        <p:nvSpPr>
          <p:cNvPr id="6" name="TextBox 5"/>
          <p:cNvSpPr txBox="1"/>
          <p:nvPr userDrawn="1"/>
        </p:nvSpPr>
        <p:spPr>
          <a:xfrm>
            <a:off x="1901825" y="6534150"/>
            <a:ext cx="249238" cy="266700"/>
          </a:xfrm>
          <a:prstGeom prst="rect">
            <a:avLst/>
          </a:prstGeom>
          <a:noFill/>
          <a:ln w="9525">
            <a:noFill/>
            <a:miter lim="800000"/>
            <a:headEnd/>
            <a:tailEnd/>
          </a:ln>
        </p:spPr>
        <p:txBody>
          <a:bodyPr wrap="none" anchor="ctr">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a:defRPr/>
            </a:pPr>
            <a:r>
              <a:rPr lang="en-US" dirty="0" smtClean="0"/>
              <a:t>-</a:t>
            </a:r>
            <a:endParaRPr lang="en-US" dirty="0"/>
          </a:p>
        </p:txBody>
      </p:sp>
      <p:sp>
        <p:nvSpPr>
          <p:cNvPr id="21" name="Text Placeholder 12"/>
          <p:cNvSpPr>
            <a:spLocks noGrp="1"/>
          </p:cNvSpPr>
          <p:nvPr>
            <p:ph type="body" sz="quarter" idx="14"/>
          </p:nvPr>
        </p:nvSpPr>
        <p:spPr>
          <a:xfrm>
            <a:off x="197630" y="6533908"/>
            <a:ext cx="388248" cy="266227"/>
          </a:xfrm>
        </p:spPr>
        <p:txBody>
          <a:bodyPr wrap="none"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r>
              <a:rPr lang="en-US" smtClean="0"/>
              <a:t>Click to edit Master text styles</a:t>
            </a:r>
          </a:p>
        </p:txBody>
      </p:sp>
      <p:sp>
        <p:nvSpPr>
          <p:cNvPr id="22" name="Text Placeholder 12"/>
          <p:cNvSpPr>
            <a:spLocks noGrp="1"/>
          </p:cNvSpPr>
          <p:nvPr>
            <p:ph type="body" sz="quarter" idx="15"/>
          </p:nvPr>
        </p:nvSpPr>
        <p:spPr>
          <a:xfrm>
            <a:off x="2151050" y="6540929"/>
            <a:ext cx="372218" cy="252185"/>
          </a:xfrm>
        </p:spPr>
        <p:txBody>
          <a:bodyPr wrap="none"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r>
              <a:rPr lang="en-US" smtClean="0"/>
              <a:t>Click to edit Master text styles</a:t>
            </a:r>
          </a:p>
        </p:txBody>
      </p:sp>
      <p:sp>
        <p:nvSpPr>
          <p:cNvPr id="25" name="Text Placeholder 12"/>
          <p:cNvSpPr>
            <a:spLocks noGrp="1"/>
          </p:cNvSpPr>
          <p:nvPr>
            <p:ph type="body" sz="quarter" idx="16"/>
          </p:nvPr>
        </p:nvSpPr>
        <p:spPr>
          <a:xfrm>
            <a:off x="4139030" y="6533908"/>
            <a:ext cx="865942" cy="266227"/>
          </a:xfrm>
        </p:spPr>
        <p:txBody>
          <a:bodyPr wrap="none"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r>
              <a:rPr lang="en-US" smtClean="0"/>
              <a:t>Click to edit Master text styles</a:t>
            </a:r>
          </a:p>
        </p:txBody>
      </p:sp>
      <p:sp>
        <p:nvSpPr>
          <p:cNvPr id="7" name="Date Placeholder 3"/>
          <p:cNvSpPr>
            <a:spLocks noGrp="1"/>
          </p:cNvSpPr>
          <p:nvPr>
            <p:ph type="dt" sz="half" idx="17"/>
            <p:custDataLst>
              <p:tags r:id="rId1"/>
            </p:custDataLst>
          </p:nvPr>
        </p:nvSpPr>
        <p:spPr bwMode="auto">
          <a:xfrm>
            <a:off x="879475" y="6540500"/>
            <a:ext cx="977900" cy="252413"/>
          </a:xfrm>
          <a:prstGeom prst="rect">
            <a:avLst/>
          </a:prstGeom>
          <a:ln>
            <a:miter lim="800000"/>
            <a:headEnd/>
            <a:tailEnd/>
          </a:ln>
          <a:extLst/>
        </p:spPr>
        <p:txBody>
          <a:bodyPr vert="horz" wrap="none" lIns="0" tIns="45720" rIns="0" bIns="45720" numCol="1" rtlCol="0" anchor="ctr" anchorCtr="0" compatLnSpc="1">
            <a:prstTxWarp prst="textNoShape">
              <a:avLst/>
            </a:prstTxWarp>
            <a:spAutoFit/>
          </a:bodyPr>
          <a:lstStyle>
            <a:lvl1pPr>
              <a:lnSpc>
                <a:spcPct val="102000"/>
              </a:lnSpc>
              <a:tabLst>
                <a:tab pos="5275517" algn="l"/>
              </a:tabLst>
              <a:defRPr lang="en-US" sz="1108">
                <a:solidFill>
                  <a:schemeClr val="tx1">
                    <a:tint val="75000"/>
                  </a:schemeClr>
                </a:solidFill>
              </a:defRPr>
            </a:lvl1pPr>
          </a:lstStyle>
          <a:p>
            <a:pPr>
              <a:defRPr/>
            </a:pPr>
            <a:fld id="{380DC579-E7CF-4407-A458-85F02B62880F}" type="datetime3">
              <a:rPr lang="en-US"/>
              <a:pPr>
                <a:defRPr/>
              </a:pPr>
              <a:t>3 June 2015</a:t>
            </a:fld>
            <a:endParaRPr dirty="0"/>
          </a:p>
        </p:txBody>
      </p:sp>
      <p:sp>
        <p:nvSpPr>
          <p:cNvPr id="8" name="Slide Number Placeholder 5"/>
          <p:cNvSpPr>
            <a:spLocks noGrp="1"/>
          </p:cNvSpPr>
          <p:nvPr>
            <p:ph type="sldNum" sz="quarter" idx="18"/>
            <p:custDataLst>
              <p:tags r:id="rId2"/>
            </p:custDataLst>
          </p:nvPr>
        </p:nvSpPr>
        <p:spPr>
          <a:xfrm>
            <a:off x="7385050" y="6537325"/>
            <a:ext cx="1758950" cy="263525"/>
          </a:xfrm>
        </p:spPr>
        <p:txBody>
          <a:bodyPr lIns="91440" bIns="45720" rtlCol="0"/>
          <a:lstStyle>
            <a:lvl1pPr algn="r">
              <a:defRPr sz="1108">
                <a:solidFill>
                  <a:schemeClr val="tx1">
                    <a:tint val="75000"/>
                  </a:schemeClr>
                </a:solidFill>
              </a:defRPr>
            </a:lvl1pPr>
          </a:lstStyle>
          <a:p>
            <a:pPr>
              <a:defRPr/>
            </a:pPr>
            <a:fld id="{9E1D6448-8FAE-4CF4-B7F5-FC2006E9808A}"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60C438ED-A839-4D70-B1EE-6652F3EFFD0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0"/>
            <a:ext cx="6619244"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7492905" y="1828801"/>
            <a:ext cx="990599" cy="228599"/>
          </a:xfrm>
          <a:prstGeom prst="rect">
            <a:avLst/>
          </a:prstGeom>
        </p:spPr>
        <p:txBody>
          <a:bodyPr/>
          <a:lstStyle/>
          <a:p>
            <a:fld id="{10B56D6F-2C74-4887-99BD-FA4E6D313B5C}" type="datetimeFigureOut">
              <a:rPr lang="en-IN" smtClean="0"/>
              <a:pPr/>
              <a:t>03-06-2015</a:t>
            </a:fld>
            <a:endParaRPr lang="en-IN"/>
          </a:p>
        </p:txBody>
      </p:sp>
      <p:sp>
        <p:nvSpPr>
          <p:cNvPr id="5" name="Footer Placeholder 4"/>
          <p:cNvSpPr>
            <a:spLocks noGrp="1"/>
          </p:cNvSpPr>
          <p:nvPr>
            <p:ph type="ftr" sz="quarter" idx="11"/>
          </p:nvPr>
        </p:nvSpPr>
        <p:spPr>
          <a:xfrm rot="5400000">
            <a:off x="6231206" y="3263398"/>
            <a:ext cx="3859795" cy="228601"/>
          </a:xfrm>
          <a:prstGeom prst="rect">
            <a:avLst/>
          </a:prstGeom>
        </p:spPr>
        <p:txBody>
          <a:bodyPr/>
          <a:lstStyle/>
          <a:p>
            <a:endParaRPr lang="en-IN"/>
          </a:p>
        </p:txBody>
      </p:sp>
      <p:sp>
        <p:nvSpPr>
          <p:cNvPr id="6" name="Slide Number Placeholder 5"/>
          <p:cNvSpPr>
            <a:spLocks noGrp="1"/>
          </p:cNvSpPr>
          <p:nvPr>
            <p:ph type="sldNum" sz="quarter" idx="12"/>
          </p:nvPr>
        </p:nvSpPr>
        <p:spPr/>
        <p:txBody>
          <a:bodyPr/>
          <a:lstStyle/>
          <a:p>
            <a:fld id="{50FF7A67-0DDA-4D42-A5CD-AF449B056B98}" type="slidenum">
              <a:rPr lang="en-IN" smtClean="0"/>
              <a:pPr/>
              <a:t>‹#›</a:t>
            </a:fld>
            <a:endParaRPr lang="en-IN"/>
          </a:p>
        </p:txBody>
      </p:sp>
    </p:spTree>
    <p:extLst>
      <p:ext uri="{BB962C8B-B14F-4D97-AF65-F5344CB8AC3E}">
        <p14:creationId xmlns:p14="http://schemas.microsoft.com/office/powerpoint/2010/main" val="1773823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49D2EC4-4363-427E-A0EF-6A98C0BBB64F}" type="datetimeFigureOut">
              <a:rPr lang="en-IN" smtClean="0"/>
              <a:pPr/>
              <a:t>03-06-2015</a:t>
            </a:fld>
            <a:endParaRPr lang="en-IN"/>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IN"/>
          </a:p>
        </p:txBody>
      </p:sp>
      <p:sp>
        <p:nvSpPr>
          <p:cNvPr id="4" name="Slide Number Placeholder 3"/>
          <p:cNvSpPr>
            <a:spLocks noGrp="1"/>
          </p:cNvSpPr>
          <p:nvPr>
            <p:ph type="sldNum" sz="quarter" idx="12"/>
          </p:nvPr>
        </p:nvSpPr>
        <p:spPr/>
        <p:txBody>
          <a:bodyPr/>
          <a:lstStyle/>
          <a:p>
            <a:fld id="{65ECFF35-B3E9-4A77-A8FF-CEC36FA10273}" type="slidenum">
              <a:rPr lang="en-IN" smtClean="0"/>
              <a:pPr/>
              <a:t>‹#›</a:t>
            </a:fld>
            <a:endParaRPr lang="en-IN"/>
          </a:p>
        </p:txBody>
      </p:sp>
    </p:spTree>
    <p:extLst>
      <p:ext uri="{BB962C8B-B14F-4D97-AF65-F5344CB8AC3E}">
        <p14:creationId xmlns:p14="http://schemas.microsoft.com/office/powerpoint/2010/main" val="171650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812" y="1308101"/>
            <a:ext cx="6907842" cy="5008563"/>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anose="020B0604020202020204" pitchFamily="34" charset="0"/>
              </a:defRPr>
            </a:lvl1pPr>
          </a:lstStyle>
          <a:p>
            <a:r>
              <a:rPr lang="en-US" dirty="0" smtClean="0"/>
              <a:t>Click to edit Master title style</a:t>
            </a:r>
            <a:endParaRPr lang="en-US" dirty="0"/>
          </a:p>
        </p:txBody>
      </p:sp>
      <p:sp>
        <p:nvSpPr>
          <p:cNvPr id="29" name="Date Placeholder 3"/>
          <p:cNvSpPr>
            <a:spLocks noGrp="1"/>
          </p:cNvSpPr>
          <p:nvPr>
            <p:ph type="dt" sz="half" idx="2"/>
            <p:custDataLst>
              <p:tags r:id="rId2"/>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30" name="Slide Number Placeholder 5"/>
          <p:cNvSpPr>
            <a:spLocks noGrp="1"/>
          </p:cNvSpPr>
          <p:nvPr>
            <p:ph type="sldNum" sz="quarter" idx="4"/>
            <p:custDataLst>
              <p:tags r:id="rId3"/>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31"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32"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33" name="TextBox 32"/>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4" name="TextBox 33"/>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5"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066" cy="639762"/>
          </a:xfrm>
        </p:spPr>
        <p:txBody>
          <a:bodyPr anchor="b"/>
          <a:lstStyle>
            <a:lvl1pPr marL="0" indent="0">
              <a:buNone/>
              <a:defRPr sz="1292" b="1">
                <a:solidFill>
                  <a:srgbClr val="FF3300"/>
                </a:solidFill>
                <a:latin typeface="Arial" pitchFamily="34" charset="0"/>
                <a:cs typeface="Arial" pitchFamily="34" charset="0"/>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1292" b="1">
                <a:solidFill>
                  <a:srgbClr val="FF3300"/>
                </a:solidFill>
                <a:latin typeface="Arial" pitchFamily="34" charset="0"/>
                <a:cs typeface="Arial" pitchFamily="34" charset="0"/>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Date Placeholder 3"/>
          <p:cNvSpPr>
            <a:spLocks noGrp="1"/>
          </p:cNvSpPr>
          <p:nvPr>
            <p:ph type="dt" sz="half" idx="10"/>
            <p:custDataLst>
              <p:tags r:id="rId2"/>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5" name="Slide Number Placeholder 5"/>
          <p:cNvSpPr>
            <a:spLocks noGrp="1"/>
          </p:cNvSpPr>
          <p:nvPr>
            <p:ph type="sldNum" sz="quarter" idx="11"/>
            <p:custDataLst>
              <p:tags r:id="rId3"/>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6"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7"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8" name="TextBox 27"/>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9" name="TextBox 28"/>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0"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extLst>
      <p:ext uri="{BB962C8B-B14F-4D97-AF65-F5344CB8AC3E}">
        <p14:creationId xmlns:p14="http://schemas.microsoft.com/office/powerpoint/2010/main" val="259717657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49D2EC4-4363-427E-A0EF-6A98C0BBB64F}" type="datetimeFigureOut">
              <a:rPr lang="en-IN" smtClean="0"/>
              <a:pPr/>
              <a:t>03-06-2015</a:t>
            </a:fld>
            <a:endParaRPr lang="en-IN"/>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IN"/>
          </a:p>
        </p:txBody>
      </p:sp>
      <p:sp>
        <p:nvSpPr>
          <p:cNvPr id="7" name="Slide Number Placeholder 6"/>
          <p:cNvSpPr>
            <a:spLocks noGrp="1"/>
          </p:cNvSpPr>
          <p:nvPr>
            <p:ph type="sldNum" sz="quarter" idx="12"/>
          </p:nvPr>
        </p:nvSpPr>
        <p:spPr/>
        <p:txBody>
          <a:bodyPr/>
          <a:lstStyle/>
          <a:p>
            <a:fld id="{65ECFF35-B3E9-4A77-A8FF-CEC36FA10273}" type="slidenum">
              <a:rPr lang="en-IN" smtClean="0"/>
              <a:pPr/>
              <a:t>‹#›</a:t>
            </a:fld>
            <a:endParaRPr lang="en-IN"/>
          </a:p>
        </p:txBody>
      </p:sp>
    </p:spTree>
    <p:extLst>
      <p:ext uri="{BB962C8B-B14F-4D97-AF65-F5344CB8AC3E}">
        <p14:creationId xmlns:p14="http://schemas.microsoft.com/office/powerpoint/2010/main" val="3498458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812" y="1308103"/>
            <a:ext cx="6907842" cy="5008563"/>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anose="020B0604020202020204" pitchFamily="34" charset="0"/>
              </a:defRPr>
            </a:lvl1pPr>
          </a:lstStyle>
          <a:p>
            <a:r>
              <a:rPr lang="en-US" smtClean="0"/>
              <a:t>Click to edit Master title style</a:t>
            </a:r>
            <a:endParaRPr lang="en-US" dirty="0"/>
          </a:p>
        </p:txBody>
      </p:sp>
      <p:sp>
        <p:nvSpPr>
          <p:cNvPr id="29" name="Date Placeholder 3"/>
          <p:cNvSpPr>
            <a:spLocks noGrp="1"/>
          </p:cNvSpPr>
          <p:nvPr>
            <p:ph type="dt" sz="half" idx="2"/>
            <p:custDataLst>
              <p:tags r:id="rId2"/>
            </p:custDataLst>
          </p:nvPr>
        </p:nvSpPr>
        <p:spPr bwMode="auto">
          <a:xfrm>
            <a:off x="879548" y="6542358"/>
            <a:ext cx="65" cy="262829"/>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endParaRPr lang="en-US" dirty="0">
              <a:solidFill>
                <a:prstClr val="black">
                  <a:tint val="75000"/>
                </a:prstClr>
              </a:solidFill>
            </a:endParaRPr>
          </a:p>
        </p:txBody>
      </p:sp>
      <p:sp>
        <p:nvSpPr>
          <p:cNvPr id="30" name="Slide Number Placeholder 5"/>
          <p:cNvSpPr>
            <a:spLocks noGrp="1"/>
          </p:cNvSpPr>
          <p:nvPr>
            <p:ph type="sldNum" sz="quarter" idx="4"/>
            <p:custDataLst>
              <p:tags r:id="rId3"/>
            </p:custDataLst>
          </p:nvPr>
        </p:nvSpPr>
        <p:spPr>
          <a:xfrm>
            <a:off x="7385538" y="6537308"/>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31" name="Text Placeholder 12"/>
          <p:cNvSpPr>
            <a:spLocks noGrp="1"/>
          </p:cNvSpPr>
          <p:nvPr>
            <p:ph type="body" sz="quarter" idx="14" hasCustomPrompt="1"/>
          </p:nvPr>
        </p:nvSpPr>
        <p:spPr>
          <a:xfrm>
            <a:off x="52492" y="6535337"/>
            <a:ext cx="647934" cy="262829"/>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NS/AA</a:t>
            </a:r>
            <a:endParaRPr lang="en-US" dirty="0"/>
          </a:p>
        </p:txBody>
      </p:sp>
      <p:sp>
        <p:nvSpPr>
          <p:cNvPr id="32" name="Text Placeholder 12"/>
          <p:cNvSpPr>
            <a:spLocks noGrp="1"/>
          </p:cNvSpPr>
          <p:nvPr>
            <p:ph type="body" sz="quarter" idx="15" hasCustomPrompt="1"/>
          </p:nvPr>
        </p:nvSpPr>
        <p:spPr>
          <a:xfrm>
            <a:off x="2151050" y="6542358"/>
            <a:ext cx="372218" cy="262829"/>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33" name="TextBox 32"/>
          <p:cNvSpPr txBox="1"/>
          <p:nvPr/>
        </p:nvSpPr>
        <p:spPr>
          <a:xfrm>
            <a:off x="585878" y="6533910"/>
            <a:ext cx="230021" cy="265683"/>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4" name="TextBox 33"/>
          <p:cNvSpPr txBox="1"/>
          <p:nvPr/>
        </p:nvSpPr>
        <p:spPr>
          <a:xfrm>
            <a:off x="1902264" y="6533910"/>
            <a:ext cx="230021" cy="265683"/>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5" name="Text Placeholder 12"/>
          <p:cNvSpPr>
            <a:spLocks noGrp="1"/>
          </p:cNvSpPr>
          <p:nvPr>
            <p:ph type="body" sz="quarter" idx="16" hasCustomPrompt="1"/>
          </p:nvPr>
        </p:nvSpPr>
        <p:spPr>
          <a:xfrm>
            <a:off x="3431456" y="6535337"/>
            <a:ext cx="2214069" cy="262829"/>
          </a:xfrm>
        </p:spPr>
        <p:txBody>
          <a:bodyPr vert="horz" wrap="none" lIns="91440" tIns="45720" rIns="91440" bIns="45720" rtlCol="0" anchor="ctr">
            <a:spAutoFit/>
          </a:bodyPr>
          <a:lstStyle>
            <a:lvl1pPr marL="0" indent="0" algn="ctr">
              <a:buNone/>
              <a:defRPr lang="en-US" sz="1108" kern="1200" baseline="0" dirty="0">
                <a:solidFill>
                  <a:schemeClr val="tx1">
                    <a:tint val="75000"/>
                  </a:schemeClr>
                </a:solidFill>
                <a:latin typeface="Verdana" pitchFamily="-109" charset="0"/>
                <a:cs typeface="+mn-cs"/>
              </a:defRPr>
            </a:lvl1pPr>
          </a:lstStyle>
          <a:p>
            <a:pPr lvl="0">
              <a:spcAft>
                <a:spcPct val="0"/>
              </a:spcAft>
            </a:pPr>
            <a:r>
              <a:rPr lang="en-US" dirty="0" err="1" smtClean="0"/>
              <a:t>Niladri</a:t>
            </a:r>
            <a:r>
              <a:rPr lang="en-US" dirty="0" smtClean="0"/>
              <a:t> </a:t>
            </a:r>
            <a:r>
              <a:rPr lang="en-US" dirty="0" err="1" smtClean="0"/>
              <a:t>Sarkar</a:t>
            </a:r>
            <a:r>
              <a:rPr lang="en-US" dirty="0" smtClean="0"/>
              <a:t>/ Ajay </a:t>
            </a:r>
            <a:r>
              <a:rPr lang="en-US" dirty="0" err="1" smtClean="0"/>
              <a:t>Agarwal</a:t>
            </a:r>
            <a:endParaRPr lang="en-US" dirty="0"/>
          </a:p>
        </p:txBody>
      </p:sp>
    </p:spTree>
    <p:extLst>
      <p:ext uri="{BB962C8B-B14F-4D97-AF65-F5344CB8AC3E}">
        <p14:creationId xmlns:p14="http://schemas.microsoft.com/office/powerpoint/2010/main" val="3991967943"/>
      </p:ext>
    </p:extLst>
  </p:cSld>
  <p:clrMapOvr>
    <a:masterClrMapping/>
  </p:clrMapOvr>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8" name="Date Placeholder 3"/>
          <p:cNvSpPr>
            <a:spLocks noGrp="1"/>
          </p:cNvSpPr>
          <p:nvPr>
            <p:ph type="dt" sz="half" idx="2"/>
            <p:custDataLst>
              <p:tags r:id="rId1"/>
            </p:custDataLst>
          </p:nvPr>
        </p:nvSpPr>
        <p:spPr bwMode="auto">
          <a:xfrm>
            <a:off x="879547" y="6540659"/>
            <a:ext cx="798295"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12" name="Title 9"/>
          <p:cNvSpPr>
            <a:spLocks noGrp="1"/>
          </p:cNvSpPr>
          <p:nvPr>
            <p:ph type="title"/>
            <p:custDataLst>
              <p:tags r:id="rId2"/>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anose="020B0604020202020204" pitchFamily="34" charset="0"/>
              </a:defRPr>
            </a:lvl1pPr>
          </a:lstStyle>
          <a:p>
            <a:r>
              <a:rPr lang="en-US" smtClean="0"/>
              <a:t>Click to edit Master title style</a:t>
            </a:r>
            <a:endParaRPr lang="en-US" dirty="0"/>
          </a:p>
        </p:txBody>
      </p:sp>
      <p:sp>
        <p:nvSpPr>
          <p:cNvPr id="18" name="Text Placeholder 12"/>
          <p:cNvSpPr>
            <a:spLocks noGrp="1"/>
          </p:cNvSpPr>
          <p:nvPr>
            <p:ph type="body" sz="quarter" idx="14" hasCustomPrompt="1"/>
          </p:nvPr>
        </p:nvSpPr>
        <p:spPr>
          <a:xfrm>
            <a:off x="182335" y="6535337"/>
            <a:ext cx="388248" cy="262829"/>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33" name="TextBox 32"/>
          <p:cNvSpPr txBox="1"/>
          <p:nvPr/>
        </p:nvSpPr>
        <p:spPr>
          <a:xfrm>
            <a:off x="585878" y="6533910"/>
            <a:ext cx="230021" cy="265683"/>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4" name="TextBox 33"/>
          <p:cNvSpPr txBox="1"/>
          <p:nvPr/>
        </p:nvSpPr>
        <p:spPr>
          <a:xfrm>
            <a:off x="1902264" y="6533910"/>
            <a:ext cx="230021" cy="265683"/>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5" name="Text Placeholder 12"/>
          <p:cNvSpPr>
            <a:spLocks noGrp="1"/>
          </p:cNvSpPr>
          <p:nvPr>
            <p:ph type="body" sz="quarter" idx="16" hasCustomPrompt="1"/>
          </p:nvPr>
        </p:nvSpPr>
        <p:spPr>
          <a:xfrm>
            <a:off x="4105516" y="6535337"/>
            <a:ext cx="865943" cy="262829"/>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
        <p:nvSpPr>
          <p:cNvPr id="10" name="Text Placeholder 12"/>
          <p:cNvSpPr>
            <a:spLocks noGrp="1"/>
          </p:cNvSpPr>
          <p:nvPr>
            <p:ph type="body" sz="quarter" idx="15" hasCustomPrompt="1"/>
          </p:nvPr>
        </p:nvSpPr>
        <p:spPr>
          <a:xfrm>
            <a:off x="2151050" y="6535337"/>
            <a:ext cx="372218" cy="262829"/>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13" name="Slide Number Placeholder 5"/>
          <p:cNvSpPr>
            <a:spLocks noGrp="1"/>
          </p:cNvSpPr>
          <p:nvPr>
            <p:ph type="sldNum" sz="quarter" idx="4"/>
            <p:custDataLst>
              <p:tags r:id="rId3"/>
            </p:custDataLst>
          </p:nvPr>
        </p:nvSpPr>
        <p:spPr>
          <a:xfrm>
            <a:off x="7385538" y="6537308"/>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9AD998C7-1095-4F79-96A7-1CADFC383356}" type="slidenum">
              <a:rPr lang="en-US" smtClean="0"/>
              <a:pPr/>
              <a:t>‹#›</a:t>
            </a:fld>
            <a:endParaRPr lang="en-US"/>
          </a:p>
        </p:txBody>
      </p:sp>
    </p:spTree>
    <p:extLst>
      <p:ext uri="{BB962C8B-B14F-4D97-AF65-F5344CB8AC3E}">
        <p14:creationId xmlns:p14="http://schemas.microsoft.com/office/powerpoint/2010/main" val="3820609842"/>
      </p:ext>
    </p:extLst>
  </p:cSld>
  <p:clrMapOvr>
    <a:masterClrMapping/>
  </p:clrMapOvr>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812" y="1308103"/>
            <a:ext cx="6907842" cy="5008563"/>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anose="020B0604020202020204" pitchFamily="34" charset="0"/>
              </a:defRPr>
            </a:lvl1pPr>
          </a:lstStyle>
          <a:p>
            <a:r>
              <a:rPr lang="en-US" smtClean="0"/>
              <a:t>Click to edit Master title style</a:t>
            </a:r>
            <a:endParaRPr lang="en-US" dirty="0"/>
          </a:p>
        </p:txBody>
      </p:sp>
      <p:sp>
        <p:nvSpPr>
          <p:cNvPr id="29" name="Date Placeholder 3"/>
          <p:cNvSpPr>
            <a:spLocks noGrp="1"/>
          </p:cNvSpPr>
          <p:nvPr>
            <p:ph type="dt" sz="half" idx="2"/>
            <p:custDataLst>
              <p:tags r:id="rId2"/>
            </p:custDataLst>
          </p:nvPr>
        </p:nvSpPr>
        <p:spPr bwMode="auto">
          <a:xfrm>
            <a:off x="879548" y="6542358"/>
            <a:ext cx="65" cy="262829"/>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endParaRPr lang="en-US" dirty="0">
              <a:solidFill>
                <a:prstClr val="black">
                  <a:tint val="75000"/>
                </a:prstClr>
              </a:solidFill>
            </a:endParaRPr>
          </a:p>
        </p:txBody>
      </p:sp>
      <p:sp>
        <p:nvSpPr>
          <p:cNvPr id="30" name="Slide Number Placeholder 5"/>
          <p:cNvSpPr>
            <a:spLocks noGrp="1"/>
          </p:cNvSpPr>
          <p:nvPr>
            <p:ph type="sldNum" sz="quarter" idx="4"/>
            <p:custDataLst>
              <p:tags r:id="rId3"/>
            </p:custDataLst>
          </p:nvPr>
        </p:nvSpPr>
        <p:spPr>
          <a:xfrm>
            <a:off x="7385538" y="6537308"/>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31" name="Text Placeholder 12"/>
          <p:cNvSpPr>
            <a:spLocks noGrp="1"/>
          </p:cNvSpPr>
          <p:nvPr>
            <p:ph type="body" sz="quarter" idx="14" hasCustomPrompt="1"/>
          </p:nvPr>
        </p:nvSpPr>
        <p:spPr>
          <a:xfrm>
            <a:off x="52492" y="6535337"/>
            <a:ext cx="647934" cy="262829"/>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NS/AA</a:t>
            </a:r>
            <a:endParaRPr lang="en-US" dirty="0"/>
          </a:p>
        </p:txBody>
      </p:sp>
      <p:sp>
        <p:nvSpPr>
          <p:cNvPr id="32" name="Text Placeholder 12"/>
          <p:cNvSpPr>
            <a:spLocks noGrp="1"/>
          </p:cNvSpPr>
          <p:nvPr>
            <p:ph type="body" sz="quarter" idx="15" hasCustomPrompt="1"/>
          </p:nvPr>
        </p:nvSpPr>
        <p:spPr>
          <a:xfrm>
            <a:off x="2151050" y="6542358"/>
            <a:ext cx="372218" cy="262829"/>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33" name="TextBox 32"/>
          <p:cNvSpPr txBox="1"/>
          <p:nvPr/>
        </p:nvSpPr>
        <p:spPr>
          <a:xfrm>
            <a:off x="585878" y="6533910"/>
            <a:ext cx="230021" cy="265683"/>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4" name="TextBox 33"/>
          <p:cNvSpPr txBox="1"/>
          <p:nvPr/>
        </p:nvSpPr>
        <p:spPr>
          <a:xfrm>
            <a:off x="1902264" y="6533910"/>
            <a:ext cx="230021" cy="265683"/>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5" name="Text Placeholder 12"/>
          <p:cNvSpPr>
            <a:spLocks noGrp="1"/>
          </p:cNvSpPr>
          <p:nvPr>
            <p:ph type="body" sz="quarter" idx="16" hasCustomPrompt="1"/>
          </p:nvPr>
        </p:nvSpPr>
        <p:spPr>
          <a:xfrm>
            <a:off x="3431456" y="6535337"/>
            <a:ext cx="2214069" cy="262829"/>
          </a:xfrm>
        </p:spPr>
        <p:txBody>
          <a:bodyPr vert="horz" wrap="none" lIns="91440" tIns="45720" rIns="91440" bIns="45720" rtlCol="0" anchor="ctr">
            <a:spAutoFit/>
          </a:bodyPr>
          <a:lstStyle>
            <a:lvl1pPr marL="0" indent="0" algn="ctr">
              <a:buNone/>
              <a:defRPr lang="en-US" sz="1108" kern="1200" baseline="0" dirty="0">
                <a:solidFill>
                  <a:schemeClr val="tx1">
                    <a:tint val="75000"/>
                  </a:schemeClr>
                </a:solidFill>
                <a:latin typeface="Verdana" pitchFamily="-109" charset="0"/>
                <a:cs typeface="+mn-cs"/>
              </a:defRPr>
            </a:lvl1pPr>
          </a:lstStyle>
          <a:p>
            <a:pPr lvl="0">
              <a:spcAft>
                <a:spcPct val="0"/>
              </a:spcAft>
            </a:pPr>
            <a:r>
              <a:rPr lang="en-US" dirty="0" err="1" smtClean="0"/>
              <a:t>Niladri</a:t>
            </a:r>
            <a:r>
              <a:rPr lang="en-US" dirty="0" smtClean="0"/>
              <a:t> </a:t>
            </a:r>
            <a:r>
              <a:rPr lang="en-US" dirty="0" err="1" smtClean="0"/>
              <a:t>Sarkar</a:t>
            </a:r>
            <a:r>
              <a:rPr lang="en-US" dirty="0" smtClean="0"/>
              <a:t>/ Ajay </a:t>
            </a:r>
            <a:r>
              <a:rPr lang="en-US" dirty="0" err="1" smtClean="0"/>
              <a:t>Agarwal</a:t>
            </a:r>
            <a:endParaRPr lang="en-US" dirty="0"/>
          </a:p>
        </p:txBody>
      </p:sp>
    </p:spTree>
    <p:extLst>
      <p:ext uri="{BB962C8B-B14F-4D97-AF65-F5344CB8AC3E}">
        <p14:creationId xmlns:p14="http://schemas.microsoft.com/office/powerpoint/2010/main" val="1139343562"/>
      </p:ext>
    </p:extLst>
  </p:cSld>
  <p:clrMapOvr>
    <a:masterClrMapping/>
  </p:clrMapOvr>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812" y="1308103"/>
            <a:ext cx="6907842" cy="5008563"/>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anose="020B0604020202020204" pitchFamily="34" charset="0"/>
              </a:defRPr>
            </a:lvl1pPr>
          </a:lstStyle>
          <a:p>
            <a:r>
              <a:rPr lang="en-US" smtClean="0"/>
              <a:t>Click to edit Master title style</a:t>
            </a:r>
            <a:endParaRPr lang="en-US" dirty="0"/>
          </a:p>
        </p:txBody>
      </p:sp>
      <p:sp>
        <p:nvSpPr>
          <p:cNvPr id="29" name="Date Placeholder 3"/>
          <p:cNvSpPr>
            <a:spLocks noGrp="1"/>
          </p:cNvSpPr>
          <p:nvPr>
            <p:ph type="dt" sz="half" idx="2"/>
            <p:custDataLst>
              <p:tags r:id="rId2"/>
            </p:custDataLst>
          </p:nvPr>
        </p:nvSpPr>
        <p:spPr bwMode="auto">
          <a:xfrm>
            <a:off x="879548" y="6542358"/>
            <a:ext cx="65" cy="262829"/>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endParaRPr lang="en-US" dirty="0">
              <a:solidFill>
                <a:prstClr val="black">
                  <a:tint val="75000"/>
                </a:prstClr>
              </a:solidFill>
            </a:endParaRPr>
          </a:p>
        </p:txBody>
      </p:sp>
      <p:sp>
        <p:nvSpPr>
          <p:cNvPr id="30" name="Slide Number Placeholder 5"/>
          <p:cNvSpPr>
            <a:spLocks noGrp="1"/>
          </p:cNvSpPr>
          <p:nvPr>
            <p:ph type="sldNum" sz="quarter" idx="4"/>
            <p:custDataLst>
              <p:tags r:id="rId3"/>
            </p:custDataLst>
          </p:nvPr>
        </p:nvSpPr>
        <p:spPr>
          <a:xfrm>
            <a:off x="7385538" y="6537308"/>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31" name="Text Placeholder 12"/>
          <p:cNvSpPr>
            <a:spLocks noGrp="1"/>
          </p:cNvSpPr>
          <p:nvPr>
            <p:ph type="body" sz="quarter" idx="14" hasCustomPrompt="1"/>
          </p:nvPr>
        </p:nvSpPr>
        <p:spPr>
          <a:xfrm>
            <a:off x="52492" y="6535337"/>
            <a:ext cx="647934" cy="262829"/>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NS/AA</a:t>
            </a:r>
            <a:endParaRPr lang="en-US" dirty="0"/>
          </a:p>
        </p:txBody>
      </p:sp>
      <p:sp>
        <p:nvSpPr>
          <p:cNvPr id="32" name="Text Placeholder 12"/>
          <p:cNvSpPr>
            <a:spLocks noGrp="1"/>
          </p:cNvSpPr>
          <p:nvPr>
            <p:ph type="body" sz="quarter" idx="15" hasCustomPrompt="1"/>
          </p:nvPr>
        </p:nvSpPr>
        <p:spPr>
          <a:xfrm>
            <a:off x="2151050" y="6542358"/>
            <a:ext cx="372218" cy="262829"/>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33" name="TextBox 32"/>
          <p:cNvSpPr txBox="1"/>
          <p:nvPr/>
        </p:nvSpPr>
        <p:spPr>
          <a:xfrm>
            <a:off x="585878" y="6533910"/>
            <a:ext cx="230021" cy="265683"/>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4" name="TextBox 33"/>
          <p:cNvSpPr txBox="1"/>
          <p:nvPr/>
        </p:nvSpPr>
        <p:spPr>
          <a:xfrm>
            <a:off x="1902264" y="6533910"/>
            <a:ext cx="230021" cy="265683"/>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5" name="Text Placeholder 12"/>
          <p:cNvSpPr>
            <a:spLocks noGrp="1"/>
          </p:cNvSpPr>
          <p:nvPr>
            <p:ph type="body" sz="quarter" idx="16" hasCustomPrompt="1"/>
          </p:nvPr>
        </p:nvSpPr>
        <p:spPr>
          <a:xfrm>
            <a:off x="3431456" y="6535337"/>
            <a:ext cx="2214069" cy="262829"/>
          </a:xfrm>
        </p:spPr>
        <p:txBody>
          <a:bodyPr vert="horz" wrap="none" lIns="91440" tIns="45720" rIns="91440" bIns="45720" rtlCol="0" anchor="ctr">
            <a:spAutoFit/>
          </a:bodyPr>
          <a:lstStyle>
            <a:lvl1pPr marL="0" indent="0" algn="ctr">
              <a:buNone/>
              <a:defRPr lang="en-US" sz="1108" kern="1200" baseline="0" dirty="0">
                <a:solidFill>
                  <a:schemeClr val="tx1">
                    <a:tint val="75000"/>
                  </a:schemeClr>
                </a:solidFill>
                <a:latin typeface="Verdana" pitchFamily="-109" charset="0"/>
                <a:cs typeface="+mn-cs"/>
              </a:defRPr>
            </a:lvl1pPr>
          </a:lstStyle>
          <a:p>
            <a:pPr lvl="0">
              <a:spcAft>
                <a:spcPct val="0"/>
              </a:spcAft>
            </a:pPr>
            <a:r>
              <a:rPr lang="en-US" dirty="0" err="1" smtClean="0"/>
              <a:t>Niladri</a:t>
            </a:r>
            <a:r>
              <a:rPr lang="en-US" dirty="0" smtClean="0"/>
              <a:t> </a:t>
            </a:r>
            <a:r>
              <a:rPr lang="en-US" dirty="0" err="1" smtClean="0"/>
              <a:t>Sarkar</a:t>
            </a:r>
            <a:r>
              <a:rPr lang="en-US" dirty="0" smtClean="0"/>
              <a:t>/ Ajay </a:t>
            </a:r>
            <a:r>
              <a:rPr lang="en-US" dirty="0" err="1" smtClean="0"/>
              <a:t>Agarwal</a:t>
            </a:r>
            <a:endParaRPr lang="en-US" dirty="0"/>
          </a:p>
        </p:txBody>
      </p:sp>
    </p:spTree>
    <p:extLst>
      <p:ext uri="{BB962C8B-B14F-4D97-AF65-F5344CB8AC3E}">
        <p14:creationId xmlns:p14="http://schemas.microsoft.com/office/powerpoint/2010/main" val="1139343562"/>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lstStyle>
            <a:lvl1pPr algn="l">
              <a:defRPr sz="1477" b="1" cap="all">
                <a:solidFill>
                  <a:srgbClr val="FF3300"/>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1477">
                <a:solidFill>
                  <a:srgbClr val="FF3300"/>
                </a:solidFill>
                <a:latin typeface="Arial" pitchFamily="34" charset="0"/>
                <a:cs typeface="Arial" pitchFamily="34" charset="0"/>
              </a:defRPr>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US" smtClean="0"/>
              <a:t>Click to edit Master text styles</a:t>
            </a:r>
          </a:p>
        </p:txBody>
      </p:sp>
      <p:sp>
        <p:nvSpPr>
          <p:cNvPr id="21" name="Date Placeholder 3"/>
          <p:cNvSpPr>
            <a:spLocks noGrp="1"/>
          </p:cNvSpPr>
          <p:nvPr>
            <p:ph type="dt" sz="half" idx="2"/>
            <p:custDataLst>
              <p:tags r:id="rId1"/>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2" name="Slide Number Placeholder 5"/>
          <p:cNvSpPr>
            <a:spLocks noGrp="1"/>
          </p:cNvSpPr>
          <p:nvPr>
            <p:ph type="sldNum" sz="quarter" idx="4"/>
            <p:custDataLst>
              <p:tags r:id="rId2"/>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3"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4"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5" name="TextBox 24"/>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6" name="TextBox 25"/>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7"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67812" y="1308101"/>
            <a:ext cx="4126523" cy="5008563"/>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vl6pPr>
              <a:defRPr sz="1662"/>
            </a:lvl6pPr>
            <a:lvl7pPr>
              <a:defRPr sz="1662"/>
            </a:lvl7pPr>
            <a:lvl8pPr>
              <a:defRPr sz="1662"/>
            </a:lvl8pPr>
            <a:lvl9pPr>
              <a:defRPr sz="16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5012" y="1308101"/>
            <a:ext cx="4127988" cy="5008563"/>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vl6pPr>
              <a:defRPr sz="1662"/>
            </a:lvl6pPr>
            <a:lvl7pPr>
              <a:defRPr sz="1662"/>
            </a:lvl7pPr>
            <a:lvl8pPr>
              <a:defRPr sz="1662"/>
            </a:lvl8pPr>
            <a:lvl9pPr>
              <a:defRPr sz="16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2" name="Date Placeholder 3"/>
          <p:cNvSpPr>
            <a:spLocks noGrp="1"/>
          </p:cNvSpPr>
          <p:nvPr>
            <p:ph type="dt" sz="half" idx="10"/>
            <p:custDataLst>
              <p:tags r:id="rId2"/>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3" name="Slide Number Placeholder 5"/>
          <p:cNvSpPr>
            <a:spLocks noGrp="1"/>
          </p:cNvSpPr>
          <p:nvPr>
            <p:ph type="sldNum" sz="quarter" idx="4"/>
            <p:custDataLst>
              <p:tags r:id="rId3"/>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4"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5"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6" name="TextBox 25"/>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7" name="TextBox 26"/>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8"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066" cy="639762"/>
          </a:xfrm>
        </p:spPr>
        <p:txBody>
          <a:bodyPr anchor="b"/>
          <a:lstStyle>
            <a:lvl1pPr marL="0" indent="0">
              <a:buNone/>
              <a:defRPr sz="1292" b="1">
                <a:solidFill>
                  <a:srgbClr val="FF3300"/>
                </a:solidFill>
                <a:latin typeface="Arial" pitchFamily="34" charset="0"/>
                <a:cs typeface="Arial" pitchFamily="34" charset="0"/>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1292" b="1">
                <a:solidFill>
                  <a:srgbClr val="FF3300"/>
                </a:solidFill>
                <a:latin typeface="Arial" pitchFamily="34" charset="0"/>
                <a:cs typeface="Arial" pitchFamily="34" charset="0"/>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Date Placeholder 3"/>
          <p:cNvSpPr>
            <a:spLocks noGrp="1"/>
          </p:cNvSpPr>
          <p:nvPr>
            <p:ph type="dt" sz="half" idx="10"/>
            <p:custDataLst>
              <p:tags r:id="rId2"/>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5" name="Slide Number Placeholder 5"/>
          <p:cNvSpPr>
            <a:spLocks noGrp="1"/>
          </p:cNvSpPr>
          <p:nvPr>
            <p:ph type="sldNum" sz="quarter" idx="11"/>
            <p:custDataLst>
              <p:tags r:id="rId3"/>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6"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7"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8" name="TextBox 27"/>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9" name="TextBox 28"/>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30"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bwMode="auto">
          <a:xfrm>
            <a:off x="339969" y="594947"/>
            <a:ext cx="7127631" cy="571500"/>
          </a:xfrm>
          <a:noFill/>
          <a:ln>
            <a:noFill/>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anchor="t" anchorCtr="0">
            <a:noAutofit/>
          </a:bodyPr>
          <a:lstStyle>
            <a:lvl1pPr marL="0" indent="0" algn="l">
              <a:lnSpc>
                <a:spcPts val="1939"/>
              </a:lnSpc>
              <a:spcBef>
                <a:spcPct val="0"/>
              </a:spcBef>
              <a:spcAft>
                <a:spcPct val="0"/>
              </a:spcAft>
              <a:defRPr kumimoji="0" sz="1600">
                <a:solidFill>
                  <a:srgbClr val="FF3300"/>
                </a:solidFill>
                <a:latin typeface="Arial" pitchFamily="34" charset="0"/>
                <a:cs typeface="Arial" pitchFamily="34" charset="0"/>
              </a:defRPr>
            </a:lvl1pPr>
          </a:lstStyle>
          <a:p>
            <a:r>
              <a:rPr lang="en-US" dirty="0" smtClean="0"/>
              <a:t>Click to edit Master title style</a:t>
            </a:r>
            <a:endParaRPr lang="en-US" dirty="0"/>
          </a:p>
        </p:txBody>
      </p:sp>
      <p:sp>
        <p:nvSpPr>
          <p:cNvPr id="20" name="Date Placeholder 3"/>
          <p:cNvSpPr>
            <a:spLocks noGrp="1"/>
          </p:cNvSpPr>
          <p:nvPr>
            <p:ph type="dt" sz="half" idx="2"/>
            <p:custDataLst>
              <p:tags r:id="rId2"/>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1" name="Slide Number Placeholder 5"/>
          <p:cNvSpPr>
            <a:spLocks noGrp="1"/>
          </p:cNvSpPr>
          <p:nvPr>
            <p:ph type="sldNum" sz="quarter" idx="4"/>
            <p:custDataLst>
              <p:tags r:id="rId3"/>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2"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3"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4" name="TextBox 23"/>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5" name="TextBox 24"/>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6"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Date Placeholder 3"/>
          <p:cNvSpPr>
            <a:spLocks noGrp="1"/>
          </p:cNvSpPr>
          <p:nvPr>
            <p:ph type="dt" sz="half" idx="2"/>
            <p:custDataLst>
              <p:tags r:id="rId1"/>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0" name="Slide Number Placeholder 5"/>
          <p:cNvSpPr>
            <a:spLocks noGrp="1"/>
          </p:cNvSpPr>
          <p:nvPr>
            <p:ph type="sldNum" sz="quarter" idx="4"/>
            <p:custDataLst>
              <p:tags r:id="rId2"/>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1"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2"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3" name="TextBox 22"/>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4" name="TextBox 23"/>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5"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3008435" cy="814412"/>
          </a:xfrm>
        </p:spPr>
        <p:txBody>
          <a:bodyPr anchor="b"/>
          <a:lstStyle>
            <a:lvl1pPr algn="l">
              <a:defRPr sz="1477" b="1">
                <a:solidFill>
                  <a:srgbClr val="FF3300"/>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539" y="1142985"/>
            <a:ext cx="3634172" cy="4983179"/>
          </a:xfrm>
        </p:spPr>
        <p:txBody>
          <a:bodyPr/>
          <a:lstStyle>
            <a:lvl1pPr>
              <a:defRPr sz="1292">
                <a:solidFill>
                  <a:srgbClr val="FF3300"/>
                </a:solidFill>
                <a:latin typeface="Arial" pitchFamily="34" charset="0"/>
                <a:cs typeface="Arial" pitchFamily="34" charset="0"/>
              </a:defRPr>
            </a:lvl1pPr>
            <a:lvl2pPr>
              <a:defRPr sz="1292">
                <a:solidFill>
                  <a:srgbClr val="FF3300"/>
                </a:solidFill>
                <a:latin typeface="Arial" pitchFamily="34" charset="0"/>
                <a:cs typeface="Arial" pitchFamily="34" charset="0"/>
              </a:defRPr>
            </a:lvl2pPr>
            <a:lvl3pPr>
              <a:defRPr sz="1292">
                <a:solidFill>
                  <a:srgbClr val="FF3300"/>
                </a:solidFill>
                <a:latin typeface="Arial" pitchFamily="34" charset="0"/>
                <a:cs typeface="Arial" pitchFamily="34" charset="0"/>
              </a:defRPr>
            </a:lvl3pPr>
            <a:lvl4pPr>
              <a:defRPr sz="1292">
                <a:solidFill>
                  <a:srgbClr val="FF3300"/>
                </a:solidFill>
                <a:latin typeface="Arial" pitchFamily="34" charset="0"/>
                <a:cs typeface="Arial" pitchFamily="34" charset="0"/>
              </a:defRPr>
            </a:lvl4pPr>
            <a:lvl5pPr>
              <a:defRPr sz="1292">
                <a:solidFill>
                  <a:srgbClr val="FF3300"/>
                </a:solidFill>
                <a:latin typeface="Arial" pitchFamily="34" charset="0"/>
                <a:cs typeface="Arial" pitchFamily="34" charset="0"/>
              </a:defRPr>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292">
                <a:solidFill>
                  <a:srgbClr val="FF3300"/>
                </a:solidFill>
                <a:latin typeface="Arial" pitchFamily="34" charset="0"/>
                <a:cs typeface="Arial" pitchFamily="34" charset="0"/>
              </a:defRPr>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22" name="Date Placeholder 3"/>
          <p:cNvSpPr>
            <a:spLocks noGrp="1"/>
          </p:cNvSpPr>
          <p:nvPr>
            <p:ph type="dt" sz="half" idx="10"/>
            <p:custDataLst>
              <p:tags r:id="rId1"/>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3" name="Slide Number Placeholder 5"/>
          <p:cNvSpPr>
            <a:spLocks noGrp="1"/>
          </p:cNvSpPr>
          <p:nvPr>
            <p:ph type="sldNum" sz="quarter" idx="4"/>
            <p:custDataLst>
              <p:tags r:id="rId2"/>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4"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5"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6" name="TextBox 25"/>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7" name="TextBox 26"/>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8"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1477" b="1">
                <a:solidFill>
                  <a:srgbClr val="FF3300"/>
                </a:solidFill>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166"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en-US" noProof="0" smtClean="0"/>
              <a:t>Click icon to add picture</a:t>
            </a:r>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292">
                <a:solidFill>
                  <a:srgbClr val="FF3300"/>
                </a:solidFill>
                <a:latin typeface="Arial" pitchFamily="34" charset="0"/>
                <a:cs typeface="Arial" pitchFamily="34" charset="0"/>
              </a:defRPr>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22" name="Date Placeholder 3"/>
          <p:cNvSpPr>
            <a:spLocks noGrp="1"/>
          </p:cNvSpPr>
          <p:nvPr>
            <p:ph type="dt" sz="half" idx="10"/>
            <p:custDataLst>
              <p:tags r:id="rId1"/>
            </p:custDataLst>
          </p:nvPr>
        </p:nvSpPr>
        <p:spPr bwMode="auto">
          <a:xfrm>
            <a:off x="879548" y="6540929"/>
            <a:ext cx="977832" cy="252185"/>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dirty="0"/>
          </a:p>
        </p:txBody>
      </p:sp>
      <p:sp>
        <p:nvSpPr>
          <p:cNvPr id="23" name="Slide Number Placeholder 5"/>
          <p:cNvSpPr>
            <a:spLocks noGrp="1"/>
          </p:cNvSpPr>
          <p:nvPr>
            <p:ph type="sldNum" sz="quarter" idx="4"/>
            <p:custDataLst>
              <p:tags r:id="rId2"/>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
        <p:nvSpPr>
          <p:cNvPr id="24" name="Text Placeholder 12"/>
          <p:cNvSpPr>
            <a:spLocks noGrp="1"/>
          </p:cNvSpPr>
          <p:nvPr>
            <p:ph type="body" sz="quarter" idx="14" hasCustomPrompt="1"/>
          </p:nvPr>
        </p:nvSpPr>
        <p:spPr>
          <a:xfrm>
            <a:off x="197630" y="6533908"/>
            <a:ext cx="388248"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RU</a:t>
            </a:r>
            <a:endParaRPr lang="en-US" dirty="0"/>
          </a:p>
        </p:txBody>
      </p:sp>
      <p:sp>
        <p:nvSpPr>
          <p:cNvPr id="25" name="Text Placeholder 12"/>
          <p:cNvSpPr>
            <a:spLocks noGrp="1"/>
          </p:cNvSpPr>
          <p:nvPr>
            <p:ph type="body" sz="quarter" idx="15" hasCustomPrompt="1"/>
          </p:nvPr>
        </p:nvSpPr>
        <p:spPr>
          <a:xfrm>
            <a:off x="2151050" y="6540929"/>
            <a:ext cx="372218" cy="252185"/>
          </a:xfrm>
        </p:spPr>
        <p:txBody>
          <a:bodyPr vert="horz" wrap="none" lIns="91440" tIns="45720" rIns="91440" bIns="45720" rtlCol="0" anchor="ctr">
            <a:spAutoFit/>
          </a:bodyPr>
          <a:lstStyle>
            <a:lvl1pPr marL="0" indent="0" algn="l">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V1</a:t>
            </a:r>
            <a:endParaRPr lang="en-US" dirty="0"/>
          </a:p>
        </p:txBody>
      </p:sp>
      <p:sp>
        <p:nvSpPr>
          <p:cNvPr id="26" name="TextBox 25"/>
          <p:cNvSpPr txBox="1"/>
          <p:nvPr userDrawn="1"/>
        </p:nvSpPr>
        <p:spPr>
          <a:xfrm>
            <a:off x="585878"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7" name="TextBox 26"/>
          <p:cNvSpPr txBox="1"/>
          <p:nvPr userDrawn="1"/>
        </p:nvSpPr>
        <p:spPr>
          <a:xfrm>
            <a:off x="1902264" y="6533908"/>
            <a:ext cx="248786" cy="266227"/>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lvl1pPr marL="0" lvl="0" indent="0" algn="l" eaLnBrk="1" hangingPunct="1">
              <a:lnSpc>
                <a:spcPct val="102000"/>
              </a:lnSpc>
              <a:spcAft>
                <a:spcPct val="37000"/>
              </a:spcAft>
              <a:buNone/>
              <a:tabLst>
                <a:tab pos="5275517" algn="l"/>
              </a:tabLst>
              <a:defRPr sz="1108">
                <a:solidFill>
                  <a:schemeClr val="tx1">
                    <a:tint val="75000"/>
                  </a:schemeClr>
                </a:solidFill>
              </a:defRPr>
            </a:lvl1pPr>
            <a:lvl2pPr marL="353167" indent="-175851" algn="l" eaLnBrk="1" hangingPunct="1">
              <a:lnSpc>
                <a:spcPct val="94000"/>
              </a:lnSpc>
              <a:spcAft>
                <a:spcPct val="36000"/>
              </a:spcAft>
              <a:buChar char="–"/>
              <a:tabLst>
                <a:tab pos="5275517" algn="l"/>
              </a:tabLst>
              <a:defRPr sz="1292">
                <a:solidFill>
                  <a:srgbClr val="FF3300"/>
                </a:solidFill>
                <a:latin typeface="Arial" pitchFamily="34" charset="0"/>
                <a:cs typeface="Arial" pitchFamily="34" charset="0"/>
              </a:defRPr>
            </a:lvl2pPr>
            <a:lvl3pPr marL="530482" indent="-175851" algn="l" eaLnBrk="1" hangingPunct="1">
              <a:lnSpc>
                <a:spcPct val="95000"/>
              </a:lnSpc>
              <a:spcAft>
                <a:spcPct val="30000"/>
              </a:spcAft>
              <a:buChar char="–"/>
              <a:tabLst>
                <a:tab pos="5275517" algn="l"/>
              </a:tabLst>
              <a:defRPr sz="1292">
                <a:solidFill>
                  <a:srgbClr val="FF3300"/>
                </a:solidFill>
                <a:latin typeface="Arial" pitchFamily="34" charset="0"/>
                <a:cs typeface="Arial" pitchFamily="34" charset="0"/>
              </a:defRPr>
            </a:lvl3pPr>
            <a:lvl4pPr marL="712195" indent="-180247" algn="l" eaLnBrk="1" hangingPunct="1">
              <a:lnSpc>
                <a:spcPct val="97000"/>
              </a:lnSpc>
              <a:spcAft>
                <a:spcPct val="28000"/>
              </a:spcAft>
              <a:buChar char="–"/>
              <a:tabLst>
                <a:tab pos="5275517" algn="l"/>
              </a:tabLst>
              <a:defRPr sz="1292">
                <a:solidFill>
                  <a:srgbClr val="FF3300"/>
                </a:solidFill>
                <a:latin typeface="Arial" pitchFamily="34" charset="0"/>
                <a:cs typeface="Arial" pitchFamily="34" charset="0"/>
              </a:defRPr>
            </a:lvl4pPr>
            <a:lvl5pPr marL="886580" indent="-172920" algn="l" eaLnBrk="1" hangingPunct="1">
              <a:buSzPct val="100000"/>
              <a:buFont typeface="Arial" charset="0"/>
              <a:buChar char="–"/>
              <a:tabLst>
                <a:tab pos="5275517" algn="l"/>
              </a:tabLst>
              <a:defRPr sz="1846">
                <a:latin typeface="+mn-lt"/>
              </a:defRPr>
            </a:lvl5pPr>
            <a:lvl6pPr marL="1308622" indent="-172920" fontAlgn="base">
              <a:spcBef>
                <a:spcPct val="0"/>
              </a:spcBef>
              <a:spcAft>
                <a:spcPct val="0"/>
              </a:spcAft>
              <a:buSzPct val="100000"/>
              <a:buFont typeface="Arial" charset="0"/>
              <a:buChar char="–"/>
              <a:tabLst>
                <a:tab pos="5275517" algn="l"/>
              </a:tabLst>
              <a:defRPr>
                <a:latin typeface="+mn-lt"/>
              </a:defRPr>
            </a:lvl6pPr>
            <a:lvl7pPr marL="1730663" indent="-172920" fontAlgn="base">
              <a:spcBef>
                <a:spcPct val="0"/>
              </a:spcBef>
              <a:spcAft>
                <a:spcPct val="0"/>
              </a:spcAft>
              <a:buSzPct val="100000"/>
              <a:buFont typeface="Arial" charset="0"/>
              <a:buChar char="–"/>
              <a:tabLst>
                <a:tab pos="5275517" algn="l"/>
              </a:tabLst>
              <a:defRPr>
                <a:latin typeface="+mn-lt"/>
              </a:defRPr>
            </a:lvl7pPr>
            <a:lvl8pPr marL="2152704" indent="-172920" fontAlgn="base">
              <a:spcBef>
                <a:spcPct val="0"/>
              </a:spcBef>
              <a:spcAft>
                <a:spcPct val="0"/>
              </a:spcAft>
              <a:buSzPct val="100000"/>
              <a:buFont typeface="Arial" charset="0"/>
              <a:buChar char="–"/>
              <a:tabLst>
                <a:tab pos="5275517" algn="l"/>
              </a:tabLst>
              <a:defRPr>
                <a:latin typeface="+mn-lt"/>
              </a:defRPr>
            </a:lvl8pPr>
            <a:lvl9pPr marL="2574746" indent="-172920" fontAlgn="base">
              <a:spcBef>
                <a:spcPct val="0"/>
              </a:spcBef>
              <a:spcAft>
                <a:spcPct val="0"/>
              </a:spcAft>
              <a:buSzPct val="100000"/>
              <a:buFont typeface="Arial" charset="0"/>
              <a:buChar char="–"/>
              <a:tabLst>
                <a:tab pos="5275517" algn="l"/>
              </a:tabLst>
              <a:defRPr>
                <a:latin typeface="+mn-lt"/>
              </a:defRPr>
            </a:lvl9pPr>
          </a:lstStyle>
          <a:p>
            <a:pPr lvl="0"/>
            <a:r>
              <a:rPr lang="en-US" dirty="0" smtClean="0"/>
              <a:t>-</a:t>
            </a:r>
            <a:endParaRPr lang="en-US" dirty="0"/>
          </a:p>
        </p:txBody>
      </p:sp>
      <p:sp>
        <p:nvSpPr>
          <p:cNvPr id="28" name="Text Placeholder 12"/>
          <p:cNvSpPr>
            <a:spLocks noGrp="1"/>
          </p:cNvSpPr>
          <p:nvPr>
            <p:ph type="body" sz="quarter" idx="16" hasCustomPrompt="1"/>
          </p:nvPr>
        </p:nvSpPr>
        <p:spPr>
          <a:xfrm>
            <a:off x="4139030" y="6533908"/>
            <a:ext cx="865942" cy="266227"/>
          </a:xfrm>
        </p:spPr>
        <p:txBody>
          <a:bodyPr vert="horz" wrap="none" lIns="91440" tIns="45720" rIns="91440" bIns="45720" rtlCol="0" anchor="ctr">
            <a:spAutoFit/>
          </a:bodyPr>
          <a:lstStyle>
            <a:lvl1pPr marL="0" indent="0" algn="ctr">
              <a:buNone/>
              <a:defRPr lang="en-US" sz="1108" kern="1200" dirty="0">
                <a:solidFill>
                  <a:schemeClr val="tx1">
                    <a:tint val="75000"/>
                  </a:schemeClr>
                </a:solidFill>
                <a:latin typeface="Verdana" pitchFamily="-109" charset="0"/>
                <a:cs typeface="+mn-cs"/>
              </a:defRPr>
            </a:lvl1pPr>
          </a:lstStyle>
          <a:p>
            <a:pPr lvl="0">
              <a:spcAft>
                <a:spcPct val="0"/>
              </a:spcAft>
            </a:pPr>
            <a:r>
              <a:rPr lang="en-US" dirty="0" smtClean="0"/>
              <a:t>Presenter</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Rectangle 17"/>
          <p:cNvSpPr>
            <a:spLocks noGrp="1" noChangeArrowheads="1"/>
          </p:cNvSpPr>
          <p:nvPr>
            <p:ph type="title"/>
            <p:custDataLst>
              <p:tags r:id="rId27"/>
            </p:custDataLst>
          </p:nvPr>
        </p:nvSpPr>
        <p:spPr bwMode="auto">
          <a:xfrm>
            <a:off x="339969" y="594947"/>
            <a:ext cx="7127631" cy="571500"/>
          </a:xfrm>
          <a:prstGeom prst="rect">
            <a:avLst/>
          </a:prstGeom>
          <a:noFill/>
          <a:ln w="9525">
            <a:noFill/>
            <a:miter lim="800000"/>
            <a:headEnd/>
            <a:tailEnd/>
          </a:ln>
          <a:extLst>
            <a:ext uri="{909E8E84-426E-40DD-AFC4-6F175D3DCCD1}">
              <a14:hiddenFill xmlns:a14="http://schemas.microsoft.com/office/drawing/2010/main">
                <a:solidFill>
                  <a:srgbClr val="FFFFFF">
                    <a:alpha val="0"/>
                  </a:srgbClr>
                </a:solidFill>
              </a14:hiddenFill>
            </a:ext>
          </a:extLst>
        </p:spPr>
        <p:txBody>
          <a:bodyPr vert="horz" wrap="square" lIns="93600" tIns="46800" rIns="93600" bIns="46800" numCol="1" anchor="t" anchorCtr="0" compatLnSpc="1">
            <a:prstTxWarp prst="textNoShape">
              <a:avLst/>
            </a:prstTxWarp>
            <a:noAutofit/>
          </a:bodyPr>
          <a:lstStyle/>
          <a:p>
            <a:pPr lvl="0"/>
            <a:r>
              <a:rPr lang="en-US" smtClean="0"/>
              <a:t>Click to edit Master title style</a:t>
            </a:r>
            <a:endParaRPr lang="en-GB" dirty="0" smtClean="0"/>
          </a:p>
        </p:txBody>
      </p:sp>
      <p:sp>
        <p:nvSpPr>
          <p:cNvPr id="1028" name="Rectangle 22"/>
          <p:cNvSpPr>
            <a:spLocks noGrp="1" noChangeArrowheads="1"/>
          </p:cNvSpPr>
          <p:nvPr>
            <p:ph type="body" idx="1"/>
          </p:nvPr>
        </p:nvSpPr>
        <p:spPr bwMode="auto">
          <a:xfrm>
            <a:off x="367813" y="1308101"/>
            <a:ext cx="6380299" cy="50085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pic>
        <p:nvPicPr>
          <p:cNvPr id="35" name="Picture 3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543799" y="115520"/>
            <a:ext cx="1526387" cy="448702"/>
          </a:xfrm>
          <a:prstGeom prst="rect">
            <a:avLst/>
          </a:prstGeom>
        </p:spPr>
      </p:pic>
      <p:pic>
        <p:nvPicPr>
          <p:cNvPr id="36" name="Picture 3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29426" y="118784"/>
            <a:ext cx="1197622" cy="468301"/>
          </a:xfrm>
          <a:prstGeom prst="rect">
            <a:avLst/>
          </a:prstGeom>
        </p:spPr>
      </p:pic>
      <p:pic>
        <p:nvPicPr>
          <p:cNvPr id="37" name="Picture 36"/>
          <p:cNvPicPr>
            <a:picLocks noChangeAspect="1"/>
          </p:cNvPicPr>
          <p:nvPr/>
        </p:nvPicPr>
        <p:blipFill rotWithShape="1">
          <a:blip r:embed="rId31" cstate="print">
            <a:clrChange>
              <a:clrFrom>
                <a:srgbClr val="FDFDFD"/>
              </a:clrFrom>
              <a:clrTo>
                <a:srgbClr val="FDFDFD">
                  <a:alpha val="0"/>
                </a:srgbClr>
              </a:clrTo>
            </a:clrChange>
            <a:extLst>
              <a:ext uri="{28A0092B-C50C-407E-A947-70E740481C1C}">
                <a14:useLocalDpi xmlns:a14="http://schemas.microsoft.com/office/drawing/2010/main" val="0"/>
              </a:ext>
            </a:extLst>
          </a:blip>
          <a:srcRect l="85510" t="73876"/>
          <a:stretch/>
        </p:blipFill>
        <p:spPr>
          <a:xfrm>
            <a:off x="8839200" y="481148"/>
            <a:ext cx="219402" cy="154578"/>
          </a:xfrm>
          <a:prstGeom prst="rect">
            <a:avLst/>
          </a:prstGeom>
        </p:spPr>
      </p:pic>
      <p:cxnSp>
        <p:nvCxnSpPr>
          <p:cNvPr id="14" name="Straight Connector 13"/>
          <p:cNvCxnSpPr/>
          <p:nvPr/>
        </p:nvCxnSpPr>
        <p:spPr bwMode="auto">
          <a:xfrm>
            <a:off x="0" y="6461759"/>
            <a:ext cx="9144000" cy="1588"/>
          </a:xfrm>
          <a:prstGeom prst="line">
            <a:avLst/>
          </a:prstGeom>
          <a:noFill/>
          <a:ln w="6350" cap="flat" cmpd="sng" algn="ctr">
            <a:solidFill>
              <a:srgbClr val="FF3300"/>
            </a:solidFill>
            <a:prstDash val="solid"/>
            <a:round/>
            <a:headEnd type="none" w="med" len="med"/>
            <a:tailEnd type="none" w="med" len="med"/>
          </a:ln>
          <a:effectLst/>
        </p:spPr>
      </p:cxnSp>
      <p:sp>
        <p:nvSpPr>
          <p:cNvPr id="8" name="Slide Number Placeholder 5"/>
          <p:cNvSpPr>
            <a:spLocks noGrp="1"/>
          </p:cNvSpPr>
          <p:nvPr>
            <p:ph type="sldNum" sz="quarter" idx="4"/>
            <p:custDataLst>
              <p:tags r:id="rId28"/>
            </p:custDataLst>
          </p:nvPr>
        </p:nvSpPr>
        <p:spPr>
          <a:xfrm>
            <a:off x="7385538" y="6537306"/>
            <a:ext cx="1758462" cy="262829"/>
          </a:xfrm>
          <a:prstGeom prst="rect">
            <a:avLst/>
          </a:prstGeom>
        </p:spPr>
        <p:txBody>
          <a:bodyPr vert="horz" lIns="91440" tIns="45720" rIns="91440" bIns="45720" rtlCol="0" anchor="ctr"/>
          <a:lstStyle>
            <a:lvl1pPr algn="r">
              <a:defRPr sz="1108">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0" r:id="rId19"/>
    <p:sldLayoutId id="2147483681" r:id="rId20"/>
    <p:sldLayoutId id="2147483682" r:id="rId21"/>
    <p:sldLayoutId id="2147483684" r:id="rId22"/>
    <p:sldLayoutId id="2147483687" r:id="rId23"/>
    <p:sldLayoutId id="2147483688" r:id="rId24"/>
    <p:sldLayoutId id="2147483689" r:id="rId25"/>
  </p:sldLayoutIdLst>
  <p:timing>
    <p:tnLst>
      <p:par>
        <p:cTn id="1" dur="indefinite" restart="never" nodeType="tmRoot"/>
      </p:par>
    </p:tnLst>
  </p:timing>
  <p:hf hdr="0" ftr="0"/>
  <p:txStyles>
    <p:titleStyle>
      <a:lvl1pPr marL="0" indent="0" algn="l" rtl="0" eaLnBrk="1" fontAlgn="base" hangingPunct="1">
        <a:lnSpc>
          <a:spcPts val="1939"/>
        </a:lnSpc>
        <a:spcBef>
          <a:spcPct val="0"/>
        </a:spcBef>
        <a:spcAft>
          <a:spcPct val="0"/>
        </a:spcAft>
        <a:defRPr kumimoji="0" sz="1600">
          <a:solidFill>
            <a:srgbClr val="FF3300"/>
          </a:solidFill>
          <a:latin typeface="Arial" pitchFamily="34" charset="0"/>
          <a:ea typeface="ＭＳ Ｐゴシック" pitchFamily="-109" charset="-128"/>
          <a:cs typeface="Arial" pitchFamily="34" charset="0"/>
        </a:defRPr>
      </a:lvl1pPr>
      <a:lvl2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2pPr>
      <a:lvl3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3pPr>
      <a:lvl4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4pPr>
      <a:lvl5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5pPr>
      <a:lvl6pPr marL="422041" algn="l" rtl="0" eaLnBrk="1" fontAlgn="base" hangingPunct="1">
        <a:lnSpc>
          <a:spcPts val="1939"/>
        </a:lnSpc>
        <a:spcBef>
          <a:spcPct val="0"/>
        </a:spcBef>
        <a:spcAft>
          <a:spcPct val="0"/>
        </a:spcAft>
        <a:defRPr sz="1846">
          <a:solidFill>
            <a:schemeClr val="tx1"/>
          </a:solidFill>
          <a:latin typeface="Verdana" pitchFamily="34" charset="0"/>
        </a:defRPr>
      </a:lvl6pPr>
      <a:lvl7pPr marL="844083" algn="l" rtl="0" eaLnBrk="1" fontAlgn="base" hangingPunct="1">
        <a:lnSpc>
          <a:spcPts val="1939"/>
        </a:lnSpc>
        <a:spcBef>
          <a:spcPct val="0"/>
        </a:spcBef>
        <a:spcAft>
          <a:spcPct val="0"/>
        </a:spcAft>
        <a:defRPr sz="1846">
          <a:solidFill>
            <a:schemeClr val="tx1"/>
          </a:solidFill>
          <a:latin typeface="Verdana" pitchFamily="34" charset="0"/>
        </a:defRPr>
      </a:lvl7pPr>
      <a:lvl8pPr marL="1266124" algn="l" rtl="0" eaLnBrk="1" fontAlgn="base" hangingPunct="1">
        <a:lnSpc>
          <a:spcPts val="1939"/>
        </a:lnSpc>
        <a:spcBef>
          <a:spcPct val="0"/>
        </a:spcBef>
        <a:spcAft>
          <a:spcPct val="0"/>
        </a:spcAft>
        <a:defRPr sz="1846">
          <a:solidFill>
            <a:schemeClr val="tx1"/>
          </a:solidFill>
          <a:latin typeface="Verdana" pitchFamily="34" charset="0"/>
        </a:defRPr>
      </a:lvl8pPr>
      <a:lvl9pPr marL="1688165" algn="l" rtl="0" eaLnBrk="1" fontAlgn="base" hangingPunct="1">
        <a:lnSpc>
          <a:spcPts val="1939"/>
        </a:lnSpc>
        <a:spcBef>
          <a:spcPct val="0"/>
        </a:spcBef>
        <a:spcAft>
          <a:spcPct val="0"/>
        </a:spcAft>
        <a:defRPr sz="1846">
          <a:solidFill>
            <a:schemeClr val="tx1"/>
          </a:solidFill>
          <a:latin typeface="Verdana" pitchFamily="34" charset="0"/>
        </a:defRPr>
      </a:lvl9pPr>
    </p:titleStyle>
    <p:bodyStyle>
      <a:lvl1pPr marL="175851" indent="-175851" algn="l" rtl="0" eaLnBrk="1" fontAlgn="base" hangingPunct="1">
        <a:lnSpc>
          <a:spcPct val="102000"/>
        </a:lnSpc>
        <a:spcBef>
          <a:spcPct val="0"/>
        </a:spcBef>
        <a:spcAft>
          <a:spcPct val="37000"/>
        </a:spcAft>
        <a:buChar char="•"/>
        <a:tabLst>
          <a:tab pos="5275517" algn="l"/>
        </a:tabLst>
        <a:defRPr sz="1292">
          <a:solidFill>
            <a:srgbClr val="FF3300"/>
          </a:solidFill>
          <a:latin typeface="Arial" pitchFamily="34" charset="0"/>
          <a:ea typeface="ＭＳ Ｐゴシック" pitchFamily="-109" charset="-128"/>
          <a:cs typeface="Arial" pitchFamily="34" charset="0"/>
        </a:defRPr>
      </a:lvl1pPr>
      <a:lvl2pPr marL="353167" indent="-175851" algn="l" rtl="0" eaLnBrk="1" fontAlgn="base" hangingPunct="1">
        <a:lnSpc>
          <a:spcPct val="94000"/>
        </a:lnSpc>
        <a:spcBef>
          <a:spcPct val="0"/>
        </a:spcBef>
        <a:spcAft>
          <a:spcPct val="36000"/>
        </a:spcAft>
        <a:buChar char="–"/>
        <a:tabLst>
          <a:tab pos="5275517" algn="l"/>
        </a:tabLst>
        <a:defRPr sz="1292">
          <a:solidFill>
            <a:srgbClr val="FF3300"/>
          </a:solidFill>
          <a:latin typeface="Arial" pitchFamily="34" charset="0"/>
          <a:ea typeface="ＭＳ Ｐゴシック" pitchFamily="-109" charset="-128"/>
          <a:cs typeface="Arial" pitchFamily="34" charset="0"/>
        </a:defRPr>
      </a:lvl2pPr>
      <a:lvl3pPr marL="530482" indent="-175851" algn="l" rtl="0" eaLnBrk="1" fontAlgn="base" hangingPunct="1">
        <a:lnSpc>
          <a:spcPct val="95000"/>
        </a:lnSpc>
        <a:spcBef>
          <a:spcPct val="0"/>
        </a:spcBef>
        <a:spcAft>
          <a:spcPct val="30000"/>
        </a:spcAft>
        <a:buChar char="–"/>
        <a:tabLst>
          <a:tab pos="5275517" algn="l"/>
        </a:tabLst>
        <a:defRPr sz="1292">
          <a:solidFill>
            <a:srgbClr val="FF3300"/>
          </a:solidFill>
          <a:latin typeface="Arial" pitchFamily="34" charset="0"/>
          <a:ea typeface="ＭＳ Ｐゴシック" pitchFamily="-109" charset="-128"/>
          <a:cs typeface="Arial" pitchFamily="34" charset="0"/>
        </a:defRPr>
      </a:lvl3pPr>
      <a:lvl4pPr marL="712195" indent="-180247" algn="l" rtl="0" eaLnBrk="1" fontAlgn="base" hangingPunct="1">
        <a:lnSpc>
          <a:spcPct val="97000"/>
        </a:lnSpc>
        <a:spcBef>
          <a:spcPct val="0"/>
        </a:spcBef>
        <a:spcAft>
          <a:spcPct val="28000"/>
        </a:spcAft>
        <a:buChar char="–"/>
        <a:tabLst>
          <a:tab pos="5275517" algn="l"/>
        </a:tabLst>
        <a:defRPr sz="1292">
          <a:solidFill>
            <a:srgbClr val="FF3300"/>
          </a:solidFill>
          <a:latin typeface="Arial" pitchFamily="34" charset="0"/>
          <a:ea typeface="ＭＳ Ｐゴシック" pitchFamily="-109" charset="-128"/>
          <a:cs typeface="Arial" pitchFamily="34" charset="0"/>
        </a:defRPr>
      </a:lvl4pPr>
      <a:lvl5pPr marL="886580" indent="-172920" algn="l" rtl="0" eaLnBrk="1" fontAlgn="base" hangingPunct="1">
        <a:spcBef>
          <a:spcPct val="0"/>
        </a:spcBef>
        <a:spcAft>
          <a:spcPct val="0"/>
        </a:spcAft>
        <a:buSzPct val="100000"/>
        <a:buFont typeface="Arial" charset="0"/>
        <a:buChar char="–"/>
        <a:tabLst>
          <a:tab pos="5275517" algn="l"/>
        </a:tabLst>
        <a:defRPr sz="1846">
          <a:solidFill>
            <a:schemeClr val="tx1"/>
          </a:solidFill>
          <a:latin typeface="+mn-lt"/>
          <a:ea typeface="ＭＳ Ｐゴシック" pitchFamily="-109" charset="-128"/>
        </a:defRPr>
      </a:lvl5pPr>
      <a:lvl6pPr marL="1308622" indent="-172920" algn="l" rtl="0" eaLnBrk="1" fontAlgn="base" hangingPunct="1">
        <a:spcBef>
          <a:spcPct val="0"/>
        </a:spcBef>
        <a:spcAft>
          <a:spcPct val="0"/>
        </a:spcAft>
        <a:buSzPct val="100000"/>
        <a:buFont typeface="Arial" charset="0"/>
        <a:buChar char="–"/>
        <a:tabLst>
          <a:tab pos="5275517" algn="l"/>
        </a:tabLst>
        <a:defRPr>
          <a:solidFill>
            <a:schemeClr val="tx1"/>
          </a:solidFill>
          <a:latin typeface="+mn-lt"/>
        </a:defRPr>
      </a:lvl6pPr>
      <a:lvl7pPr marL="1730663" indent="-172920" algn="l" rtl="0" eaLnBrk="1" fontAlgn="base" hangingPunct="1">
        <a:spcBef>
          <a:spcPct val="0"/>
        </a:spcBef>
        <a:spcAft>
          <a:spcPct val="0"/>
        </a:spcAft>
        <a:buSzPct val="100000"/>
        <a:buFont typeface="Arial" charset="0"/>
        <a:buChar char="–"/>
        <a:tabLst>
          <a:tab pos="5275517" algn="l"/>
        </a:tabLst>
        <a:defRPr>
          <a:solidFill>
            <a:schemeClr val="tx1"/>
          </a:solidFill>
          <a:latin typeface="+mn-lt"/>
        </a:defRPr>
      </a:lvl7pPr>
      <a:lvl8pPr marL="2152704" indent="-172920" algn="l" rtl="0" eaLnBrk="1" fontAlgn="base" hangingPunct="1">
        <a:spcBef>
          <a:spcPct val="0"/>
        </a:spcBef>
        <a:spcAft>
          <a:spcPct val="0"/>
        </a:spcAft>
        <a:buSzPct val="100000"/>
        <a:buFont typeface="Arial" charset="0"/>
        <a:buChar char="–"/>
        <a:tabLst>
          <a:tab pos="5275517" algn="l"/>
        </a:tabLst>
        <a:defRPr>
          <a:solidFill>
            <a:schemeClr val="tx1"/>
          </a:solidFill>
          <a:latin typeface="+mn-lt"/>
        </a:defRPr>
      </a:lvl8pPr>
      <a:lvl9pPr marL="2574746" indent="-172920" algn="l" rtl="0" eaLnBrk="1" fontAlgn="base" hangingPunct="1">
        <a:spcBef>
          <a:spcPct val="0"/>
        </a:spcBef>
        <a:spcAft>
          <a:spcPct val="0"/>
        </a:spcAft>
        <a:buSzPct val="100000"/>
        <a:buFont typeface="Arial" charset="0"/>
        <a:buChar char="–"/>
        <a:tabLst>
          <a:tab pos="5275517" algn="l"/>
        </a:tabLst>
        <a:defRPr>
          <a:solidFill>
            <a:schemeClr val="tx1"/>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hyperlink" Target="Howick%20Speedfloor%20Machine%20-%20YouTube.FL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Brochure/Building.pdf" TargetMode="External"/><Relationship Id="rId7"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hyperlink" Target="Brochure/Airport.pdf" TargetMode="External"/><Relationship Id="rId5" Type="http://schemas.openxmlformats.org/officeDocument/2006/relationships/hyperlink" Target="Brochure/Stadium.pdf" TargetMode="External"/><Relationship Id="rId10" Type="http://schemas.openxmlformats.org/officeDocument/2006/relationships/image" Target="../media/image45.jpeg"/><Relationship Id="rId4" Type="http://schemas.openxmlformats.org/officeDocument/2006/relationships/hyperlink" Target="Brochure/Bridges.pdf" TargetMode="External"/><Relationship Id="rId9"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2.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1.xml"/><Relationship Id="rId1" Type="http://schemas.openxmlformats.org/officeDocument/2006/relationships/tags" Target="../tags/tag5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1.xml"/><Relationship Id="rId1" Type="http://schemas.openxmlformats.org/officeDocument/2006/relationships/tags" Target="../tags/tag58.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1.xml"/><Relationship Id="rId1" Type="http://schemas.openxmlformats.org/officeDocument/2006/relationships/tags" Target="../tags/tag59.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slideLayout" Target="../slideLayouts/slideLayout21.xml"/><Relationship Id="rId1" Type="http://schemas.openxmlformats.org/officeDocument/2006/relationships/tags" Target="../tags/tag60.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1.xml"/><Relationship Id="rId1" Type="http://schemas.openxmlformats.org/officeDocument/2006/relationships/tags" Target="../tags/tag61.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1.xml"/><Relationship Id="rId1" Type="http://schemas.openxmlformats.org/officeDocument/2006/relationships/tags" Target="../tags/tag62.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1.xml"/><Relationship Id="rId1" Type="http://schemas.openxmlformats.org/officeDocument/2006/relationships/tags" Target="../tags/tag63.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1.xml"/><Relationship Id="rId1" Type="http://schemas.openxmlformats.org/officeDocument/2006/relationships/tags" Target="../tags/tag64.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1.xml"/><Relationship Id="rId1" Type="http://schemas.openxmlformats.org/officeDocument/2006/relationships/tags" Target="../tags/tag65.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1.xml"/><Relationship Id="rId1" Type="http://schemas.openxmlformats.org/officeDocument/2006/relationships/tags" Target="../tags/tag66.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slideLayout" Target="../slideLayouts/slideLayout21.xml"/><Relationship Id="rId1" Type="http://schemas.openxmlformats.org/officeDocument/2006/relationships/tags" Target="../tags/tag6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68.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1.xml"/><Relationship Id="rId1" Type="http://schemas.openxmlformats.org/officeDocument/2006/relationships/tags" Target="../tags/tag69.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slideLayout" Target="../slideLayouts/slideLayout21.xml"/><Relationship Id="rId1" Type="http://schemas.openxmlformats.org/officeDocument/2006/relationships/tags" Target="../tags/tag70.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1.xml"/><Relationship Id="rId1" Type="http://schemas.openxmlformats.org/officeDocument/2006/relationships/tags" Target="../tags/tag71.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slideLayout" Target="../slideLayouts/slideLayout23.xml"/><Relationship Id="rId1" Type="http://schemas.openxmlformats.org/officeDocument/2006/relationships/tags" Target="../tags/tag7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1.xml"/><Relationship Id="rId1" Type="http://schemas.openxmlformats.org/officeDocument/2006/relationships/tags" Target="../tags/tag73.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1.xml"/><Relationship Id="rId1" Type="http://schemas.openxmlformats.org/officeDocument/2006/relationships/tags" Target="../tags/tag74.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3.xml"/><Relationship Id="rId1" Type="http://schemas.openxmlformats.org/officeDocument/2006/relationships/tags" Target="../tags/tag75.xml"/><Relationship Id="rId5" Type="http://schemas.openxmlformats.org/officeDocument/2006/relationships/image" Target="../media/image103.jpeg"/><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slideLayout" Target="../slideLayouts/slideLayout24.xml"/><Relationship Id="rId1" Type="http://schemas.openxmlformats.org/officeDocument/2006/relationships/tags" Target="../tags/tag76.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25.xml"/><Relationship Id="rId1" Type="http://schemas.openxmlformats.org/officeDocument/2006/relationships/tags" Target="../tags/tag7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1.xml"/><Relationship Id="rId1" Type="http://schemas.openxmlformats.org/officeDocument/2006/relationships/tags" Target="../tags/tag78.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1.xml"/><Relationship Id="rId1" Type="http://schemas.openxmlformats.org/officeDocument/2006/relationships/tags" Target="../tags/tag79.xml"/><Relationship Id="rId5" Type="http://schemas.openxmlformats.org/officeDocument/2006/relationships/image" Target="../media/image116.jpeg"/><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1.xml"/><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1.xml"/><Relationship Id="rId4" Type="http://schemas.openxmlformats.org/officeDocument/2006/relationships/image" Target="../media/image122.jpeg"/></Relationships>
</file>

<file path=ppt/slides/_rels/slide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1.xml"/><Relationship Id="rId1" Type="http://schemas.openxmlformats.org/officeDocument/2006/relationships/tags" Target="../tags/tag80.xml"/></Relationships>
</file>

<file path=ppt/slides/_rels/slide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1.xml"/><Relationship Id="rId1" Type="http://schemas.openxmlformats.org/officeDocument/2006/relationships/tags" Target="../tags/tag8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1</a:t>
            </a:fld>
            <a:endParaRPr lang="en-US" dirty="0"/>
          </a:p>
        </p:txBody>
      </p:sp>
      <p:sp>
        <p:nvSpPr>
          <p:cNvPr id="6" name="Text Placeholder 5"/>
          <p:cNvSpPr>
            <a:spLocks noGrp="1"/>
          </p:cNvSpPr>
          <p:nvPr>
            <p:ph type="body" sz="quarter" idx="14"/>
          </p:nvPr>
        </p:nvSpPr>
        <p:spPr/>
        <p:txBody>
          <a:bodyPr/>
          <a:lstStyle/>
          <a:p>
            <a:endParaRPr lang="en-IN"/>
          </a:p>
        </p:txBody>
      </p:sp>
      <p:sp>
        <p:nvSpPr>
          <p:cNvPr id="7" name="Text Placeholder 6"/>
          <p:cNvSpPr>
            <a:spLocks noGrp="1"/>
          </p:cNvSpPr>
          <p:nvPr>
            <p:ph type="body" sz="quarter" idx="15"/>
          </p:nvPr>
        </p:nvSpPr>
        <p:spPr/>
        <p:txBody>
          <a:bodyPr/>
          <a:lstStyle/>
          <a:p>
            <a:endParaRPr lang="en-IN"/>
          </a:p>
        </p:txBody>
      </p:sp>
      <p:sp>
        <p:nvSpPr>
          <p:cNvPr id="8" name="Text Placeholder 7"/>
          <p:cNvSpPr>
            <a:spLocks noGrp="1"/>
          </p:cNvSpPr>
          <p:nvPr>
            <p:ph type="body" sz="quarter" idx="16"/>
          </p:nvPr>
        </p:nvSpPr>
        <p:spPr/>
        <p:txBody>
          <a:bodyPr/>
          <a:lstStyle/>
          <a:p>
            <a:endParaRPr lang="en-IN"/>
          </a:p>
        </p:txBody>
      </p:sp>
      <p:sp>
        <p:nvSpPr>
          <p:cNvPr id="10" name="Rectangle 9"/>
          <p:cNvSpPr/>
          <p:nvPr/>
        </p:nvSpPr>
        <p:spPr bwMode="auto">
          <a:xfrm>
            <a:off x="4800600" y="1981200"/>
            <a:ext cx="4343400" cy="76200"/>
          </a:xfrm>
          <a:prstGeom prst="rect">
            <a:avLst/>
          </a:prstGeom>
          <a:solidFill>
            <a:srgbClr val="92D050"/>
          </a:solidFill>
          <a:ln w="6350" cap="flat" cmpd="sng" algn="ctr">
            <a:solidFill>
              <a:srgbClr val="92D05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ndParaRPr>
          </a:p>
        </p:txBody>
      </p:sp>
      <p:sp>
        <p:nvSpPr>
          <p:cNvPr id="9" name="Rectangle 8"/>
          <p:cNvSpPr/>
          <p:nvPr/>
        </p:nvSpPr>
        <p:spPr bwMode="auto">
          <a:xfrm>
            <a:off x="0" y="1981200"/>
            <a:ext cx="4343400" cy="76200"/>
          </a:xfrm>
          <a:prstGeom prst="rect">
            <a:avLst/>
          </a:prstGeom>
          <a:solidFill>
            <a:srgbClr val="FFA401"/>
          </a:solidFill>
          <a:ln w="6350" cap="flat" cmpd="sng" algn="ctr">
            <a:solidFill>
              <a:srgbClr val="FFA401"/>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1905000" y="1676400"/>
            <a:ext cx="5627077" cy="833178"/>
          </a:xfrm>
          <a:prstGeom prst="rect">
            <a:avLst/>
          </a:prstGeom>
          <a:solidFill>
            <a:srgbClr val="FFFFFF"/>
          </a:solidFill>
        </p:spPr>
        <p:txBody>
          <a:bodyPr wrap="square" lIns="90000" tIns="46800" rIns="90000" bIns="46800" rtlCol="0">
            <a:spAutoFit/>
          </a:bodyPr>
          <a:lstStyle/>
          <a:p>
            <a:pPr algn="ctr"/>
            <a:r>
              <a:rPr lang="en-IN" sz="2800" b="1" i="1" dirty="0" smtClean="0">
                <a:latin typeface="Arial" pitchFamily="34" charset="0"/>
                <a:cs typeface="Arial" pitchFamily="34" charset="0"/>
              </a:rPr>
              <a:t>JINDAL STEEL &amp; POWER LTD.</a:t>
            </a:r>
          </a:p>
          <a:p>
            <a:pPr algn="ctr"/>
            <a:r>
              <a:rPr lang="en-IN" sz="2000" b="1" i="1" dirty="0" smtClean="0">
                <a:solidFill>
                  <a:srgbClr val="D26308"/>
                </a:solidFill>
                <a:latin typeface="Arial" pitchFamily="34" charset="0"/>
                <a:cs typeface="Arial" pitchFamily="34" charset="0"/>
              </a:rPr>
              <a:t>STEEL SOLUTIONS FOR CONSTRUCTION</a:t>
            </a:r>
          </a:p>
        </p:txBody>
      </p:sp>
      <p:pic>
        <p:nvPicPr>
          <p:cNvPr id="13"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02" r="15810"/>
          <a:stretch/>
        </p:blipFill>
        <p:spPr bwMode="auto">
          <a:xfrm>
            <a:off x="7236296" y="2438400"/>
            <a:ext cx="1731858" cy="2451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53142642087640da39433541bc6daeb6ec931a2fd86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0139" y="2667000"/>
            <a:ext cx="4630615" cy="2222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3" descr="C:\Users\Biswas Das\Desktop\imag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12" r="9848" b="5150"/>
          <a:stretch/>
        </p:blipFill>
        <p:spPr bwMode="auto">
          <a:xfrm>
            <a:off x="140677" y="2362200"/>
            <a:ext cx="1839035" cy="25029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09800" y="5029200"/>
            <a:ext cx="4595192" cy="954107"/>
          </a:xfrm>
          <a:prstGeom prst="rect">
            <a:avLst/>
          </a:prstGeom>
          <a:noFill/>
        </p:spPr>
        <p:txBody>
          <a:bodyPr wrap="square" rtlCol="0">
            <a:spAutoFit/>
          </a:bodyPr>
          <a:lstStyle/>
          <a:p>
            <a:pPr algn="ctr"/>
            <a:r>
              <a:rPr lang="en-IN" sz="2800" b="1" dirty="0" smtClean="0">
                <a:solidFill>
                  <a:schemeClr val="tx1">
                    <a:lumMod val="60000"/>
                    <a:lumOff val="40000"/>
                  </a:schemeClr>
                </a:solidFill>
              </a:rPr>
              <a:t> Ashwani Kumar</a:t>
            </a:r>
          </a:p>
          <a:p>
            <a:pPr algn="ctr"/>
            <a:r>
              <a:rPr lang="en-IN" sz="2800" b="1" dirty="0" smtClean="0">
                <a:solidFill>
                  <a:schemeClr val="tx1">
                    <a:lumMod val="60000"/>
                    <a:lumOff val="40000"/>
                  </a:schemeClr>
                </a:solidFill>
              </a:rPr>
              <a:t>Vice President </a:t>
            </a:r>
            <a:endParaRPr lang="en-IN" sz="2800" b="1" dirty="0">
              <a:solidFill>
                <a:schemeClr val="tx1">
                  <a:lumMod val="60000"/>
                  <a:lumOff val="40000"/>
                </a:schemeClr>
              </a:solidFill>
            </a:endParaRPr>
          </a:p>
        </p:txBody>
      </p:sp>
      <p:pic>
        <p:nvPicPr>
          <p:cNvPr id="17" name="Picture 2" descr="C:\Users\Biswas Das\Desktop\image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059" b="1"/>
          <a:stretch/>
        </p:blipFill>
        <p:spPr bwMode="auto">
          <a:xfrm>
            <a:off x="0" y="5867400"/>
            <a:ext cx="9144000" cy="576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581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Diagram 40"/>
          <p:cNvGraphicFramePr/>
          <p:nvPr/>
        </p:nvGraphicFramePr>
        <p:xfrm>
          <a:off x="304800" y="990600"/>
          <a:ext cx="8229600" cy="424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Rectangle 3"/>
          <p:cNvSpPr txBox="1">
            <a:spLocks noChangeArrowheads="1"/>
          </p:cNvSpPr>
          <p:nvPr/>
        </p:nvSpPr>
        <p:spPr>
          <a:xfrm>
            <a:off x="0" y="533400"/>
            <a:ext cx="7772400" cy="1066800"/>
          </a:xfrm>
          <a:prstGeom prst="rect">
            <a:avLst/>
          </a:prstGeom>
        </p:spPr>
        <p:txBody>
          <a:bodyPr/>
          <a:lstStyle/>
          <a:p>
            <a:pPr marL="292735" marR="0" lvl="0" defTabSz="457200" latinLnBrk="0">
              <a:lnSpc>
                <a:spcPts val="3285"/>
              </a:lnSpc>
              <a:buClrTx/>
              <a:buSzTx/>
              <a:buFontTx/>
              <a:buNone/>
              <a:tabLst/>
              <a:defRPr/>
            </a:pPr>
            <a:r>
              <a:rPr lang="en-US" sz="2800" b="1" i="1" dirty="0" smtClean="0">
                <a:solidFill>
                  <a:srgbClr val="FF0000"/>
                </a:solidFill>
                <a:latin typeface="+mj-lt"/>
                <a:cs typeface="Arial" pitchFamily="34" charset="0"/>
              </a:rPr>
              <a:t>SAVING IN STEEL ON INCREASING STRENGTH</a:t>
            </a:r>
            <a:endParaRPr lang="en-US" sz="2800" b="1" i="1" dirty="0">
              <a:solidFill>
                <a:srgbClr val="FF0000"/>
              </a:solidFill>
              <a:latin typeface="+mj-lt"/>
              <a:cs typeface="Arial" pitchFamily="34" charset="0"/>
            </a:endParaRPr>
          </a:p>
        </p:txBody>
      </p:sp>
      <p:sp>
        <p:nvSpPr>
          <p:cNvPr id="45" name="Oval 44"/>
          <p:cNvSpPr/>
          <p:nvPr/>
        </p:nvSpPr>
        <p:spPr>
          <a:xfrm>
            <a:off x="4495800" y="2424217"/>
            <a:ext cx="318983" cy="318983"/>
          </a:xfrm>
          <a:prstGeom prst="ellipse">
            <a:avLst/>
          </a:prstGeom>
        </p:spPr>
        <p:style>
          <a:lnRef idx="2">
            <a:schemeClr val="lt1">
              <a:hueOff val="0"/>
              <a:satOff val="0"/>
              <a:lumOff val="0"/>
              <a:alphaOff val="0"/>
            </a:schemeClr>
          </a:lnRef>
          <a:fillRef idx="1">
            <a:schemeClr val="accent6">
              <a:shade val="50000"/>
              <a:hueOff val="-307796"/>
              <a:satOff val="20520"/>
              <a:lumOff val="26790"/>
              <a:alphaOff val="0"/>
            </a:schemeClr>
          </a:fillRef>
          <a:effectRef idx="0">
            <a:schemeClr val="accent6">
              <a:shade val="50000"/>
              <a:hueOff val="-307796"/>
              <a:satOff val="20520"/>
              <a:lumOff val="26790"/>
              <a:alphaOff val="0"/>
            </a:schemeClr>
          </a:effectRef>
          <a:fontRef idx="minor">
            <a:schemeClr val="lt1"/>
          </a:fontRef>
        </p:style>
      </p:sp>
      <p:grpSp>
        <p:nvGrpSpPr>
          <p:cNvPr id="2" name="Group 47"/>
          <p:cNvGrpSpPr/>
          <p:nvPr/>
        </p:nvGrpSpPr>
        <p:grpSpPr>
          <a:xfrm>
            <a:off x="4724401" y="2743200"/>
            <a:ext cx="1981200" cy="2133600"/>
            <a:chOff x="2057395" y="2467660"/>
            <a:chExt cx="2240289" cy="1291552"/>
          </a:xfrm>
        </p:grpSpPr>
        <p:sp>
          <p:nvSpPr>
            <p:cNvPr id="49" name="Rectangle 48"/>
            <p:cNvSpPr/>
            <p:nvPr/>
          </p:nvSpPr>
          <p:spPr>
            <a:xfrm>
              <a:off x="2057395" y="2467660"/>
              <a:ext cx="2240289" cy="129155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Rectangle 49"/>
            <p:cNvSpPr/>
            <p:nvPr/>
          </p:nvSpPr>
          <p:spPr>
            <a:xfrm>
              <a:off x="2057395" y="2467660"/>
              <a:ext cx="2240289" cy="129155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9023" tIns="0" rIns="0" bIns="0" numCol="1" spcCol="1270" anchor="t" anchorCtr="0">
              <a:noAutofit/>
            </a:bodyPr>
            <a:lstStyle/>
            <a:p>
              <a:pPr lvl="0" algn="l" defTabSz="1333500">
                <a:lnSpc>
                  <a:spcPct val="90000"/>
                </a:lnSpc>
                <a:spcBef>
                  <a:spcPct val="0"/>
                </a:spcBef>
                <a:spcAft>
                  <a:spcPct val="35000"/>
                </a:spcAft>
              </a:pPr>
              <a:r>
                <a:rPr lang="en-IN" sz="3000" kern="1200" dirty="0" smtClean="0"/>
                <a:t>Fe 550</a:t>
              </a:r>
            </a:p>
            <a:p>
              <a:pPr lvl="0" algn="l" defTabSz="1333500">
                <a:lnSpc>
                  <a:spcPct val="90000"/>
                </a:lnSpc>
                <a:spcBef>
                  <a:spcPct val="0"/>
                </a:spcBef>
                <a:spcAft>
                  <a:spcPct val="35000"/>
                </a:spcAft>
              </a:pPr>
              <a:r>
                <a:rPr lang="en-IN" sz="2000" kern="1200" dirty="0" smtClean="0"/>
                <a:t>Increase in strength by 32%</a:t>
              </a:r>
            </a:p>
            <a:p>
              <a:pPr lvl="0" algn="l" defTabSz="1333500">
                <a:lnSpc>
                  <a:spcPct val="90000"/>
                </a:lnSpc>
                <a:spcBef>
                  <a:spcPct val="0"/>
                </a:spcBef>
                <a:spcAft>
                  <a:spcPct val="35000"/>
                </a:spcAft>
              </a:pPr>
              <a:r>
                <a:rPr lang="en-IN" sz="2000" kern="1200" dirty="0" smtClean="0"/>
                <a:t>Saving in steel by 15-17%</a:t>
              </a:r>
              <a:endParaRPr lang="en-IN" sz="2000" kern="1200" dirty="0"/>
            </a:p>
          </p:txBody>
        </p:sp>
      </p:grpSp>
    </p:spTree>
    <p:extLst>
      <p:ext uri="{BB962C8B-B14F-4D97-AF65-F5344CB8AC3E}">
        <p14:creationId xmlns:p14="http://schemas.microsoft.com/office/powerpoint/2010/main" val="1839773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3129"/>
            <a:ext cx="7127631" cy="571500"/>
          </a:xfrm>
        </p:spPr>
        <p:txBody>
          <a:bodyPr/>
          <a:lstStyle/>
          <a:p>
            <a:r>
              <a:rPr lang="en-IN" sz="2800" b="1" dirty="0" smtClean="0">
                <a:latin typeface="Times New Roman" panose="02020603050405020304" pitchFamily="18" charset="0"/>
                <a:cs typeface="Times New Roman" panose="02020603050405020304" pitchFamily="18" charset="0"/>
              </a:rPr>
              <a:t>JSPL Association </a:t>
            </a:r>
            <a:r>
              <a:rPr lang="en-IN" sz="2800" b="1" dirty="0">
                <a:latin typeface="Times New Roman" panose="02020603050405020304" pitchFamily="18" charset="0"/>
                <a:cs typeface="Times New Roman" panose="02020603050405020304" pitchFamily="18" charset="0"/>
              </a:rPr>
              <a:t>w</a:t>
            </a:r>
            <a:r>
              <a:rPr lang="en-IN" sz="2800" b="1" dirty="0" smtClean="0">
                <a:latin typeface="Times New Roman" panose="02020603050405020304" pitchFamily="18" charset="0"/>
                <a:cs typeface="Times New Roman" panose="02020603050405020304" pitchFamily="18" charset="0"/>
              </a:rPr>
              <a:t>ith PMAY</a:t>
            </a:r>
            <a:endParaRPr lang="en-IN" sz="2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457200" y="1600200"/>
            <a:ext cx="8153400" cy="4525963"/>
          </a:xfrm>
        </p:spPr>
        <p:txBody>
          <a:bodyPr/>
          <a:lstStyle/>
          <a:p>
            <a:endParaRPr lang="en-IN" sz="1600" dirty="0" smtClean="0">
              <a:latin typeface="Times New Roman" panose="02020603050405020304" pitchFamily="18" charset="0"/>
              <a:cs typeface="Times New Roman" panose="02020603050405020304" pitchFamily="18" charset="0"/>
            </a:endParaRPr>
          </a:p>
          <a:p>
            <a:r>
              <a:rPr lang="en-IN" sz="1800" dirty="0" smtClean="0">
                <a:solidFill>
                  <a:srgbClr val="FF0000"/>
                </a:solidFill>
                <a:latin typeface="Times New Roman" panose="02020603050405020304" pitchFamily="18" charset="0"/>
                <a:cs typeface="Times New Roman" panose="02020603050405020304" pitchFamily="18" charset="0"/>
              </a:rPr>
              <a:t>JSPL got associated with PMAY for Lucknow Project under Lucknow Development Authority</a:t>
            </a:r>
          </a:p>
          <a:p>
            <a:r>
              <a:rPr lang="en-IN" sz="1800" dirty="0">
                <a:latin typeface="Times New Roman" panose="02020603050405020304" pitchFamily="18" charset="0"/>
                <a:cs typeface="Times New Roman" panose="02020603050405020304" pitchFamily="18" charset="0"/>
              </a:rPr>
              <a:t>Lucknow Development Authority is planning to build 12,000 G+3 houses under </a:t>
            </a:r>
            <a:r>
              <a:rPr lang="en-IN" sz="1800" dirty="0" smtClean="0">
                <a:latin typeface="Times New Roman" panose="02020603050405020304" pitchFamily="18" charset="0"/>
                <a:cs typeface="Times New Roman" panose="02020603050405020304" pitchFamily="18" charset="0"/>
              </a:rPr>
              <a:t>PMAY. </a:t>
            </a:r>
            <a:r>
              <a:rPr lang="en-IN" sz="1800" dirty="0">
                <a:latin typeface="Times New Roman" panose="02020603050405020304" pitchFamily="18" charset="0"/>
                <a:cs typeface="Times New Roman" panose="02020603050405020304" pitchFamily="18" charset="0"/>
              </a:rPr>
              <a:t>The total area for one G+3 building is 18937 </a:t>
            </a:r>
            <a:r>
              <a:rPr lang="en-IN" sz="1800" dirty="0" err="1">
                <a:latin typeface="Times New Roman" panose="02020603050405020304" pitchFamily="18" charset="0"/>
                <a:cs typeface="Times New Roman" panose="02020603050405020304" pitchFamily="18" charset="0"/>
              </a:rPr>
              <a:t>sqft</a:t>
            </a:r>
            <a:r>
              <a:rPr lang="en-IN" sz="1800" dirty="0">
                <a:latin typeface="Times New Roman" panose="02020603050405020304" pitchFamily="18" charset="0"/>
                <a:cs typeface="Times New Roman" panose="02020603050405020304" pitchFamily="18" charset="0"/>
              </a:rPr>
              <a:t>. Each floor </a:t>
            </a:r>
            <a:r>
              <a:rPr lang="en-IN" sz="1800" dirty="0" smtClean="0">
                <a:latin typeface="Times New Roman" panose="02020603050405020304" pitchFamily="18" charset="0"/>
                <a:cs typeface="Times New Roman" panose="02020603050405020304" pitchFamily="18" charset="0"/>
              </a:rPr>
              <a:t>having </a:t>
            </a:r>
            <a:r>
              <a:rPr lang="en-IN" sz="1800" dirty="0">
                <a:latin typeface="Times New Roman" panose="02020603050405020304" pitchFamily="18" charset="0"/>
                <a:cs typeface="Times New Roman" panose="02020603050405020304" pitchFamily="18" charset="0"/>
              </a:rPr>
              <a:t>12 units</a:t>
            </a:r>
            <a:r>
              <a:rPr lang="en-IN" sz="1800" dirty="0" smtClean="0">
                <a:latin typeface="Times New Roman" panose="02020603050405020304" pitchFamily="18" charset="0"/>
                <a:cs typeface="Times New Roman" panose="02020603050405020304" pitchFamily="18" charset="0"/>
              </a:rPr>
              <a:t>.</a:t>
            </a:r>
          </a:p>
          <a:p>
            <a:r>
              <a:rPr lang="en-IN" sz="1800" dirty="0">
                <a:latin typeface="Times New Roman" panose="02020603050405020304" pitchFamily="18" charset="0"/>
                <a:cs typeface="Times New Roman" panose="02020603050405020304" pitchFamily="18" charset="0"/>
              </a:rPr>
              <a:t>The building </a:t>
            </a:r>
            <a:r>
              <a:rPr lang="en-IN" sz="1800" dirty="0" smtClean="0">
                <a:latin typeface="Times New Roman" panose="02020603050405020304" pitchFamily="18" charset="0"/>
                <a:cs typeface="Times New Roman" panose="02020603050405020304" pitchFamily="18" charset="0"/>
              </a:rPr>
              <a:t>was </a:t>
            </a:r>
            <a:r>
              <a:rPr lang="en-IN" sz="1800" dirty="0">
                <a:latin typeface="Times New Roman" panose="02020603050405020304" pitchFamily="18" charset="0"/>
                <a:cs typeface="Times New Roman" panose="02020603050405020304" pitchFamily="18" charset="0"/>
              </a:rPr>
              <a:t>designed with Fe415 steel grade by the LDA, JSPL suggested to use </a:t>
            </a:r>
            <a:r>
              <a:rPr lang="en-IN" sz="1800" dirty="0" smtClean="0">
                <a:latin typeface="Times New Roman" panose="02020603050405020304" pitchFamily="18" charset="0"/>
                <a:cs typeface="Times New Roman" panose="02020603050405020304" pitchFamily="18" charset="0"/>
              </a:rPr>
              <a:t>Fe550D</a:t>
            </a:r>
          </a:p>
          <a:p>
            <a:r>
              <a:rPr lang="en-IN" sz="1800" dirty="0" smtClean="0">
                <a:latin typeface="Times New Roman" panose="02020603050405020304" pitchFamily="18" charset="0"/>
                <a:cs typeface="Times New Roman" panose="02020603050405020304" pitchFamily="18" charset="0"/>
              </a:rPr>
              <a:t> </a:t>
            </a:r>
            <a:r>
              <a:rPr lang="en-IN" sz="1800" dirty="0">
                <a:latin typeface="Times New Roman" panose="02020603050405020304" pitchFamily="18" charset="0"/>
                <a:cs typeface="Times New Roman" panose="02020603050405020304" pitchFamily="18" charset="0"/>
              </a:rPr>
              <a:t>A</a:t>
            </a:r>
            <a:r>
              <a:rPr lang="en-IN" sz="1800" dirty="0" smtClean="0">
                <a:latin typeface="Times New Roman" panose="02020603050405020304" pitchFamily="18" charset="0"/>
                <a:cs typeface="Times New Roman" panose="02020603050405020304" pitchFamily="18" charset="0"/>
              </a:rPr>
              <a:t> </a:t>
            </a:r>
            <a:r>
              <a:rPr lang="en-IN" sz="1800" dirty="0">
                <a:latin typeface="Times New Roman" panose="02020603050405020304" pitchFamily="18" charset="0"/>
                <a:cs typeface="Times New Roman" panose="02020603050405020304" pitchFamily="18" charset="0"/>
              </a:rPr>
              <a:t>design </a:t>
            </a:r>
            <a:r>
              <a:rPr lang="en-IN" sz="1800" dirty="0" smtClean="0">
                <a:latin typeface="Times New Roman" panose="02020603050405020304" pitchFamily="18" charset="0"/>
                <a:cs typeface="Times New Roman" panose="02020603050405020304" pitchFamily="18" charset="0"/>
              </a:rPr>
              <a:t>comparison was done </a:t>
            </a:r>
            <a:r>
              <a:rPr lang="en-IN" sz="1800" dirty="0">
                <a:latin typeface="Times New Roman" panose="02020603050405020304" pitchFamily="18" charset="0"/>
                <a:cs typeface="Times New Roman" panose="02020603050405020304" pitchFamily="18" charset="0"/>
              </a:rPr>
              <a:t>between Fe415 and </a:t>
            </a:r>
            <a:r>
              <a:rPr lang="en-IN" sz="1800" dirty="0" smtClean="0">
                <a:latin typeface="Times New Roman" panose="02020603050405020304" pitchFamily="18" charset="0"/>
                <a:cs typeface="Times New Roman" panose="02020603050405020304" pitchFamily="18" charset="0"/>
              </a:rPr>
              <a:t>Fe550D </a:t>
            </a:r>
            <a:r>
              <a:rPr lang="en-IN" sz="1800" dirty="0">
                <a:latin typeface="Times New Roman" panose="02020603050405020304" pitchFamily="18" charset="0"/>
                <a:cs typeface="Times New Roman" panose="02020603050405020304" pitchFamily="18" charset="0"/>
              </a:rPr>
              <a:t>by the structural </a:t>
            </a:r>
            <a:r>
              <a:rPr lang="en-IN" sz="1800" dirty="0" smtClean="0">
                <a:latin typeface="Times New Roman" panose="02020603050405020304" pitchFamily="18" charset="0"/>
                <a:cs typeface="Times New Roman" panose="02020603050405020304" pitchFamily="18" charset="0"/>
              </a:rPr>
              <a:t>designer. JSPL collaborated </a:t>
            </a:r>
            <a:r>
              <a:rPr lang="en-IN" sz="1800" dirty="0">
                <a:latin typeface="Times New Roman" panose="02020603050405020304" pitchFamily="18" charset="0"/>
                <a:cs typeface="Times New Roman" panose="02020603050405020304" pitchFamily="18" charset="0"/>
              </a:rPr>
              <a:t>with Optimum Design Pvt Ltd. </a:t>
            </a:r>
            <a:r>
              <a:rPr lang="en-IN" sz="1800" dirty="0" smtClean="0">
                <a:latin typeface="Times New Roman" panose="02020603050405020304" pitchFamily="18" charset="0"/>
                <a:cs typeface="Times New Roman" panose="02020603050405020304" pitchFamily="18" charset="0"/>
              </a:rPr>
              <a:t>for </a:t>
            </a:r>
            <a:r>
              <a:rPr lang="en-IN" sz="1800" dirty="0">
                <a:latin typeface="Times New Roman" panose="02020603050405020304" pitchFamily="18" charset="0"/>
                <a:cs typeface="Times New Roman" panose="02020603050405020304" pitchFamily="18" charset="0"/>
              </a:rPr>
              <a:t>the same </a:t>
            </a:r>
            <a:r>
              <a:rPr lang="en-IN" sz="1800" dirty="0" smtClean="0">
                <a:latin typeface="Times New Roman" panose="02020603050405020304" pitchFamily="18" charset="0"/>
                <a:cs typeface="Times New Roman" panose="02020603050405020304" pitchFamily="18" charset="0"/>
              </a:rPr>
              <a:t>activity</a:t>
            </a:r>
          </a:p>
          <a:p>
            <a:r>
              <a:rPr lang="en-IN" sz="1800" dirty="0" smtClean="0">
                <a:latin typeface="Times New Roman" panose="02020603050405020304" pitchFamily="18" charset="0"/>
                <a:cs typeface="Times New Roman" panose="02020603050405020304" pitchFamily="18" charset="0"/>
              </a:rPr>
              <a:t>There was almost 10 </a:t>
            </a:r>
            <a:r>
              <a:rPr lang="en-GB" sz="1800" dirty="0">
                <a:latin typeface="Times New Roman" panose="02020603050405020304" pitchFamily="18" charset="0"/>
                <a:cs typeface="Times New Roman" panose="02020603050405020304" pitchFamily="18" charset="0"/>
              </a:rPr>
              <a:t>%Structural steel saving when moving from FE 415 to FE </a:t>
            </a:r>
            <a:r>
              <a:rPr lang="en-GB" sz="1800" dirty="0" smtClean="0">
                <a:latin typeface="Times New Roman" panose="02020603050405020304" pitchFamily="18" charset="0"/>
                <a:cs typeface="Times New Roman" panose="02020603050405020304" pitchFamily="18" charset="0"/>
              </a:rPr>
              <a:t>550D which was further vetted and approved by IIT </a:t>
            </a:r>
            <a:r>
              <a:rPr lang="en-GB" sz="1800" dirty="0" err="1" smtClean="0">
                <a:latin typeface="Times New Roman" panose="02020603050405020304" pitchFamily="18" charset="0"/>
                <a:cs typeface="Times New Roman" panose="02020603050405020304" pitchFamily="18" charset="0"/>
              </a:rPr>
              <a:t>roorkee</a:t>
            </a:r>
            <a:endParaRPr lang="en-GB" sz="1800" dirty="0" smtClean="0">
              <a:latin typeface="Times New Roman" panose="02020603050405020304" pitchFamily="18" charset="0"/>
              <a:cs typeface="Times New Roman" panose="02020603050405020304" pitchFamily="18" charset="0"/>
            </a:endParaRPr>
          </a:p>
          <a:p>
            <a:endParaRPr lang="en-GB" sz="1800" dirty="0" smtClean="0">
              <a:latin typeface="Times New Roman" panose="02020603050405020304" pitchFamily="18" charset="0"/>
              <a:cs typeface="Times New Roman" panose="02020603050405020304" pitchFamily="18" charset="0"/>
            </a:endParaRPr>
          </a:p>
          <a:p>
            <a:endParaRPr lang="en-IN" sz="1600" dirty="0"/>
          </a:p>
          <a:p>
            <a:endParaRPr lang="en-IN" sz="1600" dirty="0" smtClean="0"/>
          </a:p>
          <a:p>
            <a:pPr marL="0" indent="0">
              <a:buNone/>
            </a:pPr>
            <a:endParaRPr lang="en-IN" sz="1600" dirty="0" smtClean="0"/>
          </a:p>
          <a:p>
            <a:endParaRPr lang="en-IN" sz="1600" dirty="0"/>
          </a:p>
          <a:p>
            <a:endParaRPr lang="en-IN" sz="1600" dirty="0">
              <a:solidFill>
                <a:schemeClr val="accent3">
                  <a:lumMod val="10000"/>
                </a:schemeClr>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65ECFF35-B3E9-4A77-A8FF-CEC36FA10273}" type="slidenum">
              <a:rPr lang="en-IN" smtClean="0"/>
              <a:pPr/>
              <a:t>11</a:t>
            </a:fld>
            <a:endParaRPr lang="en-IN"/>
          </a:p>
        </p:txBody>
      </p:sp>
    </p:spTree>
    <p:extLst>
      <p:ext uri="{BB962C8B-B14F-4D97-AF65-F5344CB8AC3E}">
        <p14:creationId xmlns:p14="http://schemas.microsoft.com/office/powerpoint/2010/main" val="2112479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swas Das\Desktop\downlo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3879042"/>
            <a:ext cx="4123745" cy="257594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Biswas Das\Desktop\Construction Solutions\Mist Avenue\Mist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904"/>
          <a:stretch/>
        </p:blipFill>
        <p:spPr bwMode="auto">
          <a:xfrm>
            <a:off x="4572000" y="998690"/>
            <a:ext cx="4123744" cy="28113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tanagar Project2.jpg"/>
          <p:cNvPicPr>
            <a:picLocks noChangeAspect="1"/>
          </p:cNvPicPr>
          <p:nvPr/>
        </p:nvPicPr>
        <p:blipFill>
          <a:blip r:embed="rId4" cstate="print"/>
          <a:stretch>
            <a:fillRect/>
          </a:stretch>
        </p:blipFill>
        <p:spPr>
          <a:xfrm>
            <a:off x="304800" y="3879042"/>
            <a:ext cx="4233035" cy="2575942"/>
          </a:xfrm>
          <a:prstGeom prst="rect">
            <a:avLst/>
          </a:prstGeom>
        </p:spPr>
      </p:pic>
      <p:pic>
        <p:nvPicPr>
          <p:cNvPr id="12" name="Picture 11" descr="VIjayawada2.jpg"/>
          <p:cNvPicPr>
            <a:picLocks noChangeAspect="1"/>
          </p:cNvPicPr>
          <p:nvPr/>
        </p:nvPicPr>
        <p:blipFill>
          <a:blip r:embed="rId5" cstate="print"/>
          <a:stretch>
            <a:fillRect/>
          </a:stretch>
        </p:blipFill>
        <p:spPr>
          <a:xfrm>
            <a:off x="263435" y="998690"/>
            <a:ext cx="4232365" cy="2811310"/>
          </a:xfrm>
          <a:prstGeom prst="rect">
            <a:avLst/>
          </a:prstGeom>
        </p:spPr>
      </p:pic>
      <p:sp>
        <p:nvSpPr>
          <p:cNvPr id="5" name="Rounded Rectangle 4"/>
          <p:cNvSpPr/>
          <p:nvPr/>
        </p:nvSpPr>
        <p:spPr bwMode="auto">
          <a:xfrm>
            <a:off x="3329354" y="3073400"/>
            <a:ext cx="2543908" cy="1219200"/>
          </a:xfrm>
          <a:prstGeom prst="roundRect">
            <a:avLst/>
          </a:prstGeom>
          <a:solidFill>
            <a:srgbClr val="0070C0"/>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91440" rIns="91440" bIns="91440" numCol="1" rtlCol="0" anchor="ctr" anchorCtr="0" compatLnSpc="1">
            <a:prstTxWarp prst="textNoShape">
              <a:avLst/>
            </a:prstTxWarp>
          </a:bodyPr>
          <a:lstStyle/>
          <a:p>
            <a:pPr algn="ctr">
              <a:buNone/>
            </a:pPr>
            <a:r>
              <a:rPr lang="en-IN" sz="2000" b="1" dirty="0">
                <a:solidFill>
                  <a:srgbClr val="FFFFFF"/>
                </a:solidFill>
                <a:latin typeface="Book Antiqua" pitchFamily="18" charset="0"/>
                <a:ea typeface="+mj-ea"/>
                <a:cs typeface="+mj-cs"/>
              </a:rPr>
              <a:t>CONSTRUCTION</a:t>
            </a:r>
          </a:p>
          <a:p>
            <a:pPr algn="ctr">
              <a:buNone/>
            </a:pPr>
            <a:r>
              <a:rPr lang="en-IN" sz="2000" b="1" dirty="0">
                <a:solidFill>
                  <a:srgbClr val="FFFFFF"/>
                </a:solidFill>
                <a:latin typeface="Book Antiqua" pitchFamily="18" charset="0"/>
                <a:ea typeface="+mj-ea"/>
                <a:cs typeface="+mj-cs"/>
              </a:rPr>
              <a:t>SOLUTIONS</a:t>
            </a:r>
          </a:p>
          <a:p>
            <a:pPr algn="ctr">
              <a:buNone/>
            </a:pPr>
            <a:r>
              <a:rPr lang="en-IN" sz="2000" b="1" dirty="0">
                <a:solidFill>
                  <a:srgbClr val="FFFFFF"/>
                </a:solidFill>
                <a:latin typeface="Book Antiqua" pitchFamily="18" charset="0"/>
                <a:ea typeface="+mj-ea"/>
                <a:cs typeface="+mj-cs"/>
              </a:rPr>
              <a:t>BUSINESS</a:t>
            </a:r>
          </a:p>
        </p:txBody>
      </p:sp>
      <p:sp>
        <p:nvSpPr>
          <p:cNvPr id="8" name="Slide Number Placeholder 3"/>
          <p:cNvSpPr>
            <a:spLocks noGrp="1"/>
          </p:cNvSpPr>
          <p:nvPr>
            <p:ph type="sldNum" sz="quarter" idx="4294967295"/>
          </p:nvPr>
        </p:nvSpPr>
        <p:spPr>
          <a:xfrm>
            <a:off x="8374155" y="6573600"/>
            <a:ext cx="498462" cy="183600"/>
          </a:xfrm>
          <a:prstGeom prst="rect">
            <a:avLst/>
          </a:prstGeom>
        </p:spPr>
        <p:txBody>
          <a:bodyPr/>
          <a:lstStyle/>
          <a:p>
            <a:pPr algn="r"/>
            <a:fld id="{1B101894-CD26-4755-B2AE-6750C1357069}" type="slidenum">
              <a:rPr lang="en-US" sz="1108">
                <a:solidFill>
                  <a:schemeClr val="tx1">
                    <a:tint val="75000"/>
                  </a:schemeClr>
                </a:solidFill>
              </a:rPr>
              <a:pPr algn="r"/>
              <a:t>12</a:t>
            </a:fld>
            <a:endParaRPr lang="en-US" sz="1108" dirty="0">
              <a:solidFill>
                <a:schemeClr val="tx1">
                  <a:tint val="75000"/>
                </a:schemeClr>
              </a:solidFill>
            </a:endParaRPr>
          </a:p>
        </p:txBody>
      </p:sp>
    </p:spTree>
    <p:extLst>
      <p:ext uri="{BB962C8B-B14F-4D97-AF65-F5344CB8AC3E}">
        <p14:creationId xmlns:p14="http://schemas.microsoft.com/office/powerpoint/2010/main" val="2330558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2286000" y="533400"/>
            <a:ext cx="4208104" cy="494570"/>
          </a:xfrm>
          <a:prstGeom prst="rect">
            <a:avLst/>
          </a:prstGeom>
          <a:solidFill>
            <a:schemeClr val="accent4">
              <a:lumMod val="50000"/>
              <a:lumOff val="50000"/>
            </a:schemeClr>
          </a:solidFill>
        </p:spPr>
        <p:txBody>
          <a:bodyPr anchor="ctr"/>
          <a:lstStyle>
            <a:lvl1pPr marL="0" indent="0" algn="l" rtl="0" eaLnBrk="1" fontAlgn="base" hangingPunct="1">
              <a:lnSpc>
                <a:spcPts val="1939"/>
              </a:lnSpc>
              <a:spcBef>
                <a:spcPct val="0"/>
              </a:spcBef>
              <a:spcAft>
                <a:spcPct val="0"/>
              </a:spcAft>
              <a:defRPr kumimoji="0" sz="1600">
                <a:solidFill>
                  <a:srgbClr val="FF3300"/>
                </a:solidFill>
                <a:latin typeface="Arial" pitchFamily="34" charset="0"/>
                <a:ea typeface="ＭＳ Ｐゴシック" pitchFamily="-109" charset="-128"/>
                <a:cs typeface="Arial" pitchFamily="34" charset="0"/>
              </a:defRPr>
            </a:lvl1pPr>
            <a:lvl2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2pPr>
            <a:lvl3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3pPr>
            <a:lvl4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4pPr>
            <a:lvl5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5pPr>
            <a:lvl6pPr marL="422041" algn="l" rtl="0" eaLnBrk="1" fontAlgn="base" hangingPunct="1">
              <a:lnSpc>
                <a:spcPts val="1939"/>
              </a:lnSpc>
              <a:spcBef>
                <a:spcPct val="0"/>
              </a:spcBef>
              <a:spcAft>
                <a:spcPct val="0"/>
              </a:spcAft>
              <a:defRPr sz="1846">
                <a:solidFill>
                  <a:schemeClr val="tx1"/>
                </a:solidFill>
                <a:latin typeface="Verdana" pitchFamily="34" charset="0"/>
              </a:defRPr>
            </a:lvl6pPr>
            <a:lvl7pPr marL="844083" algn="l" rtl="0" eaLnBrk="1" fontAlgn="base" hangingPunct="1">
              <a:lnSpc>
                <a:spcPts val="1939"/>
              </a:lnSpc>
              <a:spcBef>
                <a:spcPct val="0"/>
              </a:spcBef>
              <a:spcAft>
                <a:spcPct val="0"/>
              </a:spcAft>
              <a:defRPr sz="1846">
                <a:solidFill>
                  <a:schemeClr val="tx1"/>
                </a:solidFill>
                <a:latin typeface="Verdana" pitchFamily="34" charset="0"/>
              </a:defRPr>
            </a:lvl7pPr>
            <a:lvl8pPr marL="1266124" algn="l" rtl="0" eaLnBrk="1" fontAlgn="base" hangingPunct="1">
              <a:lnSpc>
                <a:spcPts val="1939"/>
              </a:lnSpc>
              <a:spcBef>
                <a:spcPct val="0"/>
              </a:spcBef>
              <a:spcAft>
                <a:spcPct val="0"/>
              </a:spcAft>
              <a:defRPr sz="1846">
                <a:solidFill>
                  <a:schemeClr val="tx1"/>
                </a:solidFill>
                <a:latin typeface="Verdana" pitchFamily="34" charset="0"/>
              </a:defRPr>
            </a:lvl8pPr>
            <a:lvl9pPr marL="1688165" algn="l" rtl="0" eaLnBrk="1" fontAlgn="base" hangingPunct="1">
              <a:lnSpc>
                <a:spcPts val="1939"/>
              </a:lnSpc>
              <a:spcBef>
                <a:spcPct val="0"/>
              </a:spcBef>
              <a:spcAft>
                <a:spcPct val="0"/>
              </a:spcAft>
              <a:defRPr sz="1846">
                <a:solidFill>
                  <a:schemeClr val="tx1"/>
                </a:solidFill>
                <a:latin typeface="Verdana" pitchFamily="34" charset="0"/>
              </a:defRPr>
            </a:lvl9pPr>
          </a:lstStyle>
          <a:p>
            <a:pPr algn="ctr"/>
            <a:r>
              <a:rPr lang="en-IN" sz="2800" b="1" dirty="0" smtClean="0">
                <a:solidFill>
                  <a:srgbClr val="FFFFFF"/>
                </a:solidFill>
                <a:latin typeface="Book Antiqua" pitchFamily="18" charset="0"/>
                <a:ea typeface="+mj-ea"/>
                <a:cs typeface="+mj-cs"/>
              </a:rPr>
              <a:t>CAPABILITIES: </a:t>
            </a:r>
            <a:endParaRPr lang="en-IN" sz="1800" dirty="0">
              <a:solidFill>
                <a:srgbClr val="FFFFFF"/>
              </a:solidFill>
              <a:latin typeface="Book Antiqua" pitchFamily="18" charset="0"/>
              <a:ea typeface="+mj-ea"/>
              <a:cs typeface="+mj-cs"/>
            </a:endParaRPr>
          </a:p>
        </p:txBody>
      </p:sp>
      <p:sp>
        <p:nvSpPr>
          <p:cNvPr id="31" name="Slide Number Placeholder 3"/>
          <p:cNvSpPr>
            <a:spLocks noGrp="1"/>
          </p:cNvSpPr>
          <p:nvPr>
            <p:ph type="sldNum" sz="quarter" idx="4294967295"/>
          </p:nvPr>
        </p:nvSpPr>
        <p:spPr>
          <a:xfrm>
            <a:off x="8374155" y="6573600"/>
            <a:ext cx="498462" cy="183600"/>
          </a:xfrm>
          <a:prstGeom prst="rect">
            <a:avLst/>
          </a:prstGeom>
        </p:spPr>
        <p:txBody>
          <a:bodyPr/>
          <a:lstStyle/>
          <a:p>
            <a:fld id="{1B101894-CD26-4755-B2AE-6750C1357069}" type="slidenum">
              <a:rPr lang="en-US" smtClean="0"/>
              <a:pPr/>
              <a:t>13</a:t>
            </a:fld>
            <a:endParaRPr lang="en-US" dirty="0"/>
          </a:p>
        </p:txBody>
      </p:sp>
      <p:grpSp>
        <p:nvGrpSpPr>
          <p:cNvPr id="3" name="Group 2"/>
          <p:cNvGrpSpPr/>
          <p:nvPr/>
        </p:nvGrpSpPr>
        <p:grpSpPr>
          <a:xfrm>
            <a:off x="1" y="1255536"/>
            <a:ext cx="9003322" cy="4805074"/>
            <a:chOff x="-88899" y="938036"/>
            <a:chExt cx="9753599" cy="4805074"/>
          </a:xfrm>
        </p:grpSpPr>
        <p:sp>
          <p:nvSpPr>
            <p:cNvPr id="5" name="Oval 4"/>
            <p:cNvSpPr/>
            <p:nvPr/>
          </p:nvSpPr>
          <p:spPr>
            <a:xfrm>
              <a:off x="2924715" y="1555843"/>
              <a:ext cx="1436365" cy="1173913"/>
            </a:xfrm>
            <a:prstGeom prst="ellipse">
              <a:avLst/>
            </a:prstGeom>
            <a:blipFill>
              <a:blip r:embed="rId2" cstate="print">
                <a:extLst>
                  <a:ext uri="{28A0092B-C50C-407E-A947-70E740481C1C}">
                    <a14:useLocalDpi xmlns:a14="http://schemas.microsoft.com/office/drawing/2010/main" val="0"/>
                  </a:ext>
                </a:extLst>
              </a:blip>
              <a:srcRect/>
              <a:stretch>
                <a:fillRect l="-36000" r="-3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Oval 6"/>
            <p:cNvSpPr/>
            <p:nvPr/>
          </p:nvSpPr>
          <p:spPr>
            <a:xfrm>
              <a:off x="5434795" y="2132255"/>
              <a:ext cx="1436365" cy="1173913"/>
            </a:xfrm>
            <a:prstGeom prst="ellipse">
              <a:avLst/>
            </a:prstGeom>
            <a:blipFill>
              <a:blip r:embed="rId3" cstate="print">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Oval 8"/>
            <p:cNvSpPr/>
            <p:nvPr/>
          </p:nvSpPr>
          <p:spPr>
            <a:xfrm>
              <a:off x="2897279" y="3811854"/>
              <a:ext cx="1436365" cy="1173913"/>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Oval 9"/>
            <p:cNvSpPr/>
            <p:nvPr/>
          </p:nvSpPr>
          <p:spPr>
            <a:xfrm>
              <a:off x="4392169" y="4029823"/>
              <a:ext cx="1436365" cy="1173913"/>
            </a:xfrm>
            <a:prstGeom prst="ellipse">
              <a:avLst/>
            </a:prstGeom>
            <a:blipFill>
              <a:blip r:embed="rId5" cstate="print">
                <a:extLst>
                  <a:ext uri="{28A0092B-C50C-407E-A947-70E740481C1C}">
                    <a14:useLocalDpi xmlns:a14="http://schemas.microsoft.com/office/drawing/2010/main" val="0"/>
                  </a:ext>
                </a:extLst>
              </a:blip>
              <a:srcRect/>
              <a:stretch>
                <a:fillRect l="-31000" r="-3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Oval 10"/>
            <p:cNvSpPr/>
            <p:nvPr/>
          </p:nvSpPr>
          <p:spPr>
            <a:xfrm>
              <a:off x="2437397" y="2689824"/>
              <a:ext cx="1436365" cy="1173913"/>
            </a:xfrm>
            <a:prstGeom prst="ellipse">
              <a:avLst/>
            </a:prstGeom>
            <a:blipFill>
              <a:blip r:embed="rId6" cstate="print">
                <a:extLst>
                  <a:ext uri="{28A0092B-C50C-407E-A947-70E740481C1C}">
                    <a14:useLocalDpi xmlns:a14="http://schemas.microsoft.com/office/drawing/2010/main" val="0"/>
                  </a:ext>
                </a:extLst>
              </a:blip>
              <a:srcRect/>
              <a:stretch>
                <a:fillRect l="-46000" r="-4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cxnSp>
          <p:nvCxnSpPr>
            <p:cNvPr id="33" name="Elbow Connector 32"/>
            <p:cNvCxnSpPr>
              <a:stCxn id="5" idx="2"/>
            </p:cNvCxnSpPr>
            <p:nvPr/>
          </p:nvCxnSpPr>
          <p:spPr bwMode="auto">
            <a:xfrm rot="10800000">
              <a:off x="1965279" y="1542068"/>
              <a:ext cx="959437" cy="600732"/>
            </a:xfrm>
            <a:prstGeom prst="bentConnector3">
              <a:avLst/>
            </a:prstGeom>
            <a:noFill/>
            <a:ln w="6350" cap="flat" cmpd="sng" algn="ctr">
              <a:solidFill>
                <a:schemeClr val="tx1"/>
              </a:solidFill>
              <a:prstDash val="solid"/>
              <a:round/>
              <a:headEnd type="none" w="med" len="med"/>
              <a:tailEnd type="arrow"/>
            </a:ln>
            <a:effectLst/>
          </p:spPr>
        </p:cxnSp>
        <p:sp>
          <p:nvSpPr>
            <p:cNvPr id="35" name="Rectangle 34"/>
            <p:cNvSpPr/>
            <p:nvPr/>
          </p:nvSpPr>
          <p:spPr>
            <a:xfrm>
              <a:off x="406400" y="1219601"/>
              <a:ext cx="1558880" cy="674031"/>
            </a:xfrm>
            <a:prstGeom prst="rect">
              <a:avLst/>
            </a:prstGeom>
          </p:spPr>
          <p:txBody>
            <a:bodyPr wrap="square">
              <a:spAutoFit/>
            </a:bodyPr>
            <a:lstStyle/>
            <a:p>
              <a:pPr lvl="0" algn="ctr" defTabSz="622300">
                <a:lnSpc>
                  <a:spcPct val="90000"/>
                </a:lnSpc>
                <a:spcBef>
                  <a:spcPct val="0"/>
                </a:spcBef>
                <a:spcAft>
                  <a:spcPct val="35000"/>
                </a:spcAft>
              </a:pPr>
              <a:r>
                <a:rPr lang="en-US" sz="1400" b="1" dirty="0" smtClean="0"/>
                <a:t>In-house Design </a:t>
              </a:r>
              <a:r>
                <a:rPr lang="en-US" sz="1400" b="1" dirty="0"/>
                <a:t>&amp; Engineering</a:t>
              </a:r>
            </a:p>
          </p:txBody>
        </p:sp>
        <p:cxnSp>
          <p:nvCxnSpPr>
            <p:cNvPr id="38" name="Elbow Connector 37"/>
            <p:cNvCxnSpPr>
              <a:stCxn id="11" idx="2"/>
            </p:cNvCxnSpPr>
            <p:nvPr/>
          </p:nvCxnSpPr>
          <p:spPr bwMode="auto">
            <a:xfrm rot="10800000">
              <a:off x="1610437" y="2966185"/>
              <a:ext cx="826961" cy="310597"/>
            </a:xfrm>
            <a:prstGeom prst="bentConnector3">
              <a:avLst/>
            </a:prstGeom>
            <a:noFill/>
            <a:ln w="6350" cap="flat" cmpd="sng" algn="ctr">
              <a:solidFill>
                <a:schemeClr val="tx1"/>
              </a:solidFill>
              <a:prstDash val="solid"/>
              <a:round/>
              <a:headEnd type="none" w="med" len="med"/>
              <a:tailEnd type="arrow"/>
            </a:ln>
            <a:effectLst/>
          </p:spPr>
        </p:cxnSp>
        <p:sp>
          <p:nvSpPr>
            <p:cNvPr id="40" name="Rectangle 39"/>
            <p:cNvSpPr/>
            <p:nvPr/>
          </p:nvSpPr>
          <p:spPr>
            <a:xfrm>
              <a:off x="-88899" y="2532219"/>
              <a:ext cx="1678391" cy="867930"/>
            </a:xfrm>
            <a:prstGeom prst="rect">
              <a:avLst/>
            </a:prstGeom>
          </p:spPr>
          <p:txBody>
            <a:bodyPr wrap="square">
              <a:spAutoFit/>
            </a:bodyPr>
            <a:lstStyle/>
            <a:p>
              <a:pPr lvl="0" algn="ctr" defTabSz="622300">
                <a:lnSpc>
                  <a:spcPct val="90000"/>
                </a:lnSpc>
                <a:spcBef>
                  <a:spcPct val="0"/>
                </a:spcBef>
                <a:spcAft>
                  <a:spcPct val="35000"/>
                </a:spcAft>
              </a:pPr>
              <a:r>
                <a:rPr lang="en-US" sz="1400" b="1" dirty="0"/>
                <a:t>Site Supervision &amp; Erection Guidance</a:t>
              </a:r>
            </a:p>
          </p:txBody>
        </p:sp>
        <p:cxnSp>
          <p:nvCxnSpPr>
            <p:cNvPr id="45" name="Elbow Connector 44"/>
            <p:cNvCxnSpPr>
              <a:stCxn id="9" idx="2"/>
            </p:cNvCxnSpPr>
            <p:nvPr/>
          </p:nvCxnSpPr>
          <p:spPr bwMode="auto">
            <a:xfrm rot="10800000" flipV="1">
              <a:off x="2129051" y="4398811"/>
              <a:ext cx="768228" cy="586956"/>
            </a:xfrm>
            <a:prstGeom prst="bentConnector3">
              <a:avLst/>
            </a:prstGeom>
            <a:noFill/>
            <a:ln w="6350" cap="flat" cmpd="sng" algn="ctr">
              <a:solidFill>
                <a:schemeClr val="tx1"/>
              </a:solidFill>
              <a:prstDash val="solid"/>
              <a:round/>
              <a:headEnd type="none" w="med" len="med"/>
              <a:tailEnd type="arrow"/>
            </a:ln>
            <a:effectLst/>
          </p:spPr>
        </p:cxnSp>
        <p:sp>
          <p:nvSpPr>
            <p:cNvPr id="47" name="Rectangle 46"/>
            <p:cNvSpPr/>
            <p:nvPr/>
          </p:nvSpPr>
          <p:spPr>
            <a:xfrm>
              <a:off x="559560" y="4782848"/>
              <a:ext cx="1616100" cy="480131"/>
            </a:xfrm>
            <a:prstGeom prst="rect">
              <a:avLst/>
            </a:prstGeom>
          </p:spPr>
          <p:txBody>
            <a:bodyPr wrap="square">
              <a:spAutoFit/>
            </a:bodyPr>
            <a:lstStyle/>
            <a:p>
              <a:pPr lvl="0" algn="ctr" defTabSz="622300">
                <a:lnSpc>
                  <a:spcPct val="90000"/>
                </a:lnSpc>
                <a:spcBef>
                  <a:spcPct val="0"/>
                </a:spcBef>
                <a:spcAft>
                  <a:spcPct val="35000"/>
                </a:spcAft>
              </a:pPr>
              <a:r>
                <a:rPr lang="en-US" sz="1400" b="1" dirty="0"/>
                <a:t>Contract Management</a:t>
              </a:r>
            </a:p>
          </p:txBody>
        </p:sp>
        <p:cxnSp>
          <p:nvCxnSpPr>
            <p:cNvPr id="49" name="Elbow Connector 48"/>
            <p:cNvCxnSpPr/>
            <p:nvPr/>
          </p:nvCxnSpPr>
          <p:spPr bwMode="auto">
            <a:xfrm flipV="1">
              <a:off x="5792690" y="1255579"/>
              <a:ext cx="1078470" cy="733480"/>
            </a:xfrm>
            <a:prstGeom prst="bentConnector3">
              <a:avLst/>
            </a:prstGeom>
            <a:noFill/>
            <a:ln w="6350" cap="flat" cmpd="sng" algn="ctr">
              <a:solidFill>
                <a:schemeClr val="tx1"/>
              </a:solidFill>
              <a:prstDash val="solid"/>
              <a:round/>
              <a:headEnd type="none" w="med" len="med"/>
              <a:tailEnd type="arrow"/>
            </a:ln>
            <a:effectLst/>
          </p:spPr>
        </p:cxnSp>
        <p:sp>
          <p:nvSpPr>
            <p:cNvPr id="51" name="Rectangle 50"/>
            <p:cNvSpPr/>
            <p:nvPr/>
          </p:nvSpPr>
          <p:spPr>
            <a:xfrm>
              <a:off x="6863307" y="938036"/>
              <a:ext cx="2369593" cy="480131"/>
            </a:xfrm>
            <a:prstGeom prst="rect">
              <a:avLst/>
            </a:prstGeom>
          </p:spPr>
          <p:txBody>
            <a:bodyPr wrap="square">
              <a:spAutoFit/>
            </a:bodyPr>
            <a:lstStyle/>
            <a:p>
              <a:pPr lvl="0" algn="ctr" defTabSz="622300">
                <a:lnSpc>
                  <a:spcPct val="90000"/>
                </a:lnSpc>
                <a:spcBef>
                  <a:spcPct val="0"/>
                </a:spcBef>
                <a:spcAft>
                  <a:spcPct val="35000"/>
                </a:spcAft>
              </a:pPr>
              <a:r>
                <a:rPr lang="en-US" sz="1400" b="1" dirty="0"/>
                <a:t>Detailed </a:t>
              </a:r>
              <a:r>
                <a:rPr lang="en-US" sz="1400" b="1" dirty="0" smtClean="0"/>
                <a:t>Modeling </a:t>
              </a:r>
              <a:r>
                <a:rPr lang="en-US" sz="1400" b="1" dirty="0"/>
                <a:t>&amp; Fabrication </a:t>
              </a:r>
              <a:r>
                <a:rPr lang="en-US" sz="1400" b="1" dirty="0" smtClean="0"/>
                <a:t>Drawing</a:t>
              </a:r>
              <a:endParaRPr lang="en-US" sz="1400" b="1" dirty="0"/>
            </a:p>
          </p:txBody>
        </p:sp>
        <p:sp>
          <p:nvSpPr>
            <p:cNvPr id="52" name="Rectangle 51"/>
            <p:cNvSpPr/>
            <p:nvPr/>
          </p:nvSpPr>
          <p:spPr>
            <a:xfrm>
              <a:off x="7684338" y="1989139"/>
              <a:ext cx="1637462" cy="480131"/>
            </a:xfrm>
            <a:prstGeom prst="rect">
              <a:avLst/>
            </a:prstGeom>
          </p:spPr>
          <p:txBody>
            <a:bodyPr wrap="square">
              <a:spAutoFit/>
            </a:bodyPr>
            <a:lstStyle/>
            <a:p>
              <a:pPr lvl="0" algn="ctr" defTabSz="622300">
                <a:lnSpc>
                  <a:spcPct val="90000"/>
                </a:lnSpc>
                <a:spcBef>
                  <a:spcPct val="0"/>
                </a:spcBef>
                <a:spcAft>
                  <a:spcPct val="35000"/>
                </a:spcAft>
              </a:pPr>
              <a:r>
                <a:rPr lang="en-US" sz="1400" b="1" dirty="0"/>
                <a:t>Architectural </a:t>
              </a:r>
              <a:r>
                <a:rPr lang="en-US" sz="1400" b="1" dirty="0" smtClean="0"/>
                <a:t>Modeling</a:t>
              </a:r>
              <a:endParaRPr lang="en-US" sz="1400" b="1" dirty="0"/>
            </a:p>
          </p:txBody>
        </p:sp>
        <p:cxnSp>
          <p:nvCxnSpPr>
            <p:cNvPr id="54" name="Elbow Connector 53"/>
            <p:cNvCxnSpPr>
              <a:stCxn id="7" idx="6"/>
            </p:cNvCxnSpPr>
            <p:nvPr/>
          </p:nvCxnSpPr>
          <p:spPr bwMode="auto">
            <a:xfrm flipV="1">
              <a:off x="6871160" y="2142801"/>
              <a:ext cx="798882" cy="576411"/>
            </a:xfrm>
            <a:prstGeom prst="bentConnector3">
              <a:avLst/>
            </a:prstGeom>
            <a:noFill/>
            <a:ln w="6350" cap="flat" cmpd="sng" algn="ctr">
              <a:solidFill>
                <a:schemeClr val="tx1"/>
              </a:solidFill>
              <a:prstDash val="solid"/>
              <a:round/>
              <a:headEnd type="none" w="med" len="med"/>
              <a:tailEnd type="arrow"/>
            </a:ln>
            <a:effectLst/>
          </p:spPr>
        </p:cxnSp>
        <p:cxnSp>
          <p:nvCxnSpPr>
            <p:cNvPr id="57" name="Elbow Connector 56"/>
            <p:cNvCxnSpPr/>
            <p:nvPr/>
          </p:nvCxnSpPr>
          <p:spPr bwMode="auto">
            <a:xfrm>
              <a:off x="6944435" y="3863738"/>
              <a:ext cx="940332" cy="312477"/>
            </a:xfrm>
            <a:prstGeom prst="bentConnector3">
              <a:avLst/>
            </a:prstGeom>
            <a:noFill/>
            <a:ln w="6350" cap="flat" cmpd="sng" algn="ctr">
              <a:solidFill>
                <a:schemeClr val="tx1"/>
              </a:solidFill>
              <a:prstDash val="solid"/>
              <a:round/>
              <a:headEnd type="none" w="med" len="med"/>
              <a:tailEnd type="arrow"/>
            </a:ln>
            <a:effectLst/>
          </p:spPr>
        </p:cxnSp>
        <p:sp>
          <p:nvSpPr>
            <p:cNvPr id="61" name="Rectangle 60"/>
            <p:cNvSpPr/>
            <p:nvPr/>
          </p:nvSpPr>
          <p:spPr>
            <a:xfrm>
              <a:off x="7815519" y="3739639"/>
              <a:ext cx="1849181" cy="867930"/>
            </a:xfrm>
            <a:prstGeom prst="rect">
              <a:avLst/>
            </a:prstGeom>
          </p:spPr>
          <p:txBody>
            <a:bodyPr wrap="square">
              <a:spAutoFit/>
            </a:bodyPr>
            <a:lstStyle/>
            <a:p>
              <a:pPr lvl="0" algn="ctr" defTabSz="622300">
                <a:lnSpc>
                  <a:spcPct val="90000"/>
                </a:lnSpc>
                <a:spcBef>
                  <a:spcPct val="0"/>
                </a:spcBef>
                <a:spcAft>
                  <a:spcPct val="35000"/>
                </a:spcAft>
              </a:pPr>
              <a:r>
                <a:rPr lang="en-US" sz="1400" b="1" dirty="0" smtClean="0"/>
                <a:t>Fabrication in State-of-the-art manufacturing facility</a:t>
              </a:r>
              <a:endParaRPr lang="en-US" sz="1400" b="1" dirty="0"/>
            </a:p>
          </p:txBody>
        </p:sp>
        <p:cxnSp>
          <p:nvCxnSpPr>
            <p:cNvPr id="63" name="Elbow Connector 62"/>
            <p:cNvCxnSpPr>
              <a:stCxn id="10" idx="4"/>
            </p:cNvCxnSpPr>
            <p:nvPr/>
          </p:nvCxnSpPr>
          <p:spPr bwMode="auto">
            <a:xfrm rot="16200000" flipH="1">
              <a:off x="5822129" y="4491959"/>
              <a:ext cx="337254" cy="1760808"/>
            </a:xfrm>
            <a:prstGeom prst="bentConnector2">
              <a:avLst/>
            </a:prstGeom>
            <a:noFill/>
            <a:ln w="6350" cap="flat" cmpd="sng" algn="ctr">
              <a:solidFill>
                <a:schemeClr val="tx1"/>
              </a:solidFill>
              <a:prstDash val="solid"/>
              <a:round/>
              <a:headEnd type="none" w="med" len="med"/>
              <a:tailEnd type="arrow"/>
            </a:ln>
            <a:effectLst/>
          </p:spPr>
        </p:cxnSp>
        <p:sp>
          <p:nvSpPr>
            <p:cNvPr id="65" name="Rectangle 64"/>
            <p:cNvSpPr/>
            <p:nvPr/>
          </p:nvSpPr>
          <p:spPr>
            <a:xfrm>
              <a:off x="6871161" y="5262979"/>
              <a:ext cx="2272839" cy="480131"/>
            </a:xfrm>
            <a:prstGeom prst="rect">
              <a:avLst/>
            </a:prstGeom>
          </p:spPr>
          <p:txBody>
            <a:bodyPr wrap="square">
              <a:spAutoFit/>
            </a:bodyPr>
            <a:lstStyle/>
            <a:p>
              <a:pPr lvl="0" algn="ctr" defTabSz="622300">
                <a:lnSpc>
                  <a:spcPct val="90000"/>
                </a:lnSpc>
                <a:spcBef>
                  <a:spcPct val="0"/>
                </a:spcBef>
                <a:spcAft>
                  <a:spcPct val="35000"/>
                </a:spcAft>
              </a:pPr>
              <a:r>
                <a:rPr lang="en-US" sz="1400" b="1" dirty="0"/>
                <a:t>Project Management &amp; Project Scheduling</a:t>
              </a:r>
            </a:p>
          </p:txBody>
        </p:sp>
        <p:sp>
          <p:nvSpPr>
            <p:cNvPr id="25" name="Title 1"/>
            <p:cNvSpPr txBox="1">
              <a:spLocks/>
            </p:cNvSpPr>
            <p:nvPr/>
          </p:nvSpPr>
          <p:spPr>
            <a:xfrm>
              <a:off x="74162" y="3047394"/>
              <a:ext cx="9334800" cy="716400"/>
            </a:xfrm>
            <a:prstGeom prst="rect">
              <a:avLst/>
            </a:prstGeom>
          </p:spPr>
          <p:txBody>
            <a:bodyPr/>
            <a:lstStyle>
              <a:lvl1pPr marL="0" indent="0" algn="l" rtl="0" eaLnBrk="1" fontAlgn="base" hangingPunct="1">
                <a:lnSpc>
                  <a:spcPts val="1939"/>
                </a:lnSpc>
                <a:spcBef>
                  <a:spcPct val="0"/>
                </a:spcBef>
                <a:spcAft>
                  <a:spcPct val="0"/>
                </a:spcAft>
                <a:defRPr kumimoji="0" sz="1600">
                  <a:solidFill>
                    <a:srgbClr val="FF3300"/>
                  </a:solidFill>
                  <a:latin typeface="Arial" pitchFamily="34" charset="0"/>
                  <a:ea typeface="ＭＳ Ｐゴシック" pitchFamily="-109" charset="-128"/>
                  <a:cs typeface="Arial" pitchFamily="34" charset="0"/>
                </a:defRPr>
              </a:lvl1pPr>
              <a:lvl2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2pPr>
              <a:lvl3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3pPr>
              <a:lvl4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4pPr>
              <a:lvl5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5pPr>
              <a:lvl6pPr marL="422041" algn="l" rtl="0" eaLnBrk="1" fontAlgn="base" hangingPunct="1">
                <a:lnSpc>
                  <a:spcPts val="1939"/>
                </a:lnSpc>
                <a:spcBef>
                  <a:spcPct val="0"/>
                </a:spcBef>
                <a:spcAft>
                  <a:spcPct val="0"/>
                </a:spcAft>
                <a:defRPr sz="1846">
                  <a:solidFill>
                    <a:schemeClr val="tx1"/>
                  </a:solidFill>
                  <a:latin typeface="Verdana" pitchFamily="34" charset="0"/>
                </a:defRPr>
              </a:lvl6pPr>
              <a:lvl7pPr marL="844083" algn="l" rtl="0" eaLnBrk="1" fontAlgn="base" hangingPunct="1">
                <a:lnSpc>
                  <a:spcPts val="1939"/>
                </a:lnSpc>
                <a:spcBef>
                  <a:spcPct val="0"/>
                </a:spcBef>
                <a:spcAft>
                  <a:spcPct val="0"/>
                </a:spcAft>
                <a:defRPr sz="1846">
                  <a:solidFill>
                    <a:schemeClr val="tx1"/>
                  </a:solidFill>
                  <a:latin typeface="Verdana" pitchFamily="34" charset="0"/>
                </a:defRPr>
              </a:lvl7pPr>
              <a:lvl8pPr marL="1266124" algn="l" rtl="0" eaLnBrk="1" fontAlgn="base" hangingPunct="1">
                <a:lnSpc>
                  <a:spcPts val="1939"/>
                </a:lnSpc>
                <a:spcBef>
                  <a:spcPct val="0"/>
                </a:spcBef>
                <a:spcAft>
                  <a:spcPct val="0"/>
                </a:spcAft>
                <a:defRPr sz="1846">
                  <a:solidFill>
                    <a:schemeClr val="tx1"/>
                  </a:solidFill>
                  <a:latin typeface="Verdana" pitchFamily="34" charset="0"/>
                </a:defRPr>
              </a:lvl8pPr>
              <a:lvl9pPr marL="1688165" algn="l" rtl="0" eaLnBrk="1" fontAlgn="base" hangingPunct="1">
                <a:lnSpc>
                  <a:spcPts val="1939"/>
                </a:lnSpc>
                <a:spcBef>
                  <a:spcPct val="0"/>
                </a:spcBef>
                <a:spcAft>
                  <a:spcPct val="0"/>
                </a:spcAft>
                <a:defRPr sz="1846">
                  <a:solidFill>
                    <a:schemeClr val="tx1"/>
                  </a:solidFill>
                  <a:latin typeface="Verdana" pitchFamily="34" charset="0"/>
                </a:defRPr>
              </a:lvl9pPr>
            </a:lstStyle>
            <a:p>
              <a:pPr algn="ctr"/>
              <a:r>
                <a:rPr lang="en-IN" sz="1800" b="1" dirty="0" smtClean="0">
                  <a:solidFill>
                    <a:srgbClr val="D26308"/>
                  </a:solidFill>
                  <a:latin typeface="Book Antiqua" pitchFamily="18" charset="0"/>
                  <a:ea typeface="+mj-ea"/>
                  <a:cs typeface="+mj-cs"/>
                </a:rPr>
                <a:t>JUST IN TIME</a:t>
              </a:r>
            </a:p>
            <a:p>
              <a:pPr algn="ctr"/>
              <a:r>
                <a:rPr lang="en-IN" sz="1800" b="1" kern="0" dirty="0" smtClean="0">
                  <a:solidFill>
                    <a:srgbClr val="D26308"/>
                  </a:solidFill>
                  <a:latin typeface="Book Antiqua" pitchFamily="18" charset="0"/>
                  <a:ea typeface="+mj-ea"/>
                  <a:cs typeface="+mj-cs"/>
                </a:rPr>
                <a:t>DELIVERY</a:t>
              </a:r>
              <a:endParaRPr lang="en-IN" sz="1400" kern="0" dirty="0">
                <a:solidFill>
                  <a:srgbClr val="D26308"/>
                </a:solidFill>
              </a:endParaRPr>
            </a:p>
          </p:txBody>
        </p:sp>
        <p:pic>
          <p:nvPicPr>
            <p:cNvPr id="29" name="Picture 2" descr="C:\Users\Nick\Desktop\WIP\DSC_12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1396" y="3302180"/>
              <a:ext cx="1410339" cy="1173914"/>
            </a:xfrm>
            <a:prstGeom prst="ellipse">
              <a:avLst/>
            </a:prstGeom>
            <a:ln w="9525">
              <a:noFill/>
              <a:miter lim="800000"/>
              <a:headEnd/>
              <a:tailEnd/>
            </a:ln>
            <a:effectLst>
              <a:outerShdw blurRad="57785" dist="33020" dir="3180000" algn="ctr">
                <a:srgbClr val="000000">
                  <a:alpha val="30000"/>
                </a:srgbClr>
              </a:outerShdw>
              <a:softEdge rad="112500"/>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26" name="Picture 25"/>
            <p:cNvPicPr/>
            <p:nvPr/>
          </p:nvPicPr>
          <p:blipFill rotWithShape="1">
            <a:blip r:embed="rId8" cstate="print"/>
            <a:srcRect l="7350" t="13045" r="60617" b="14689"/>
            <a:stretch/>
          </p:blipFill>
          <p:spPr bwMode="auto">
            <a:xfrm>
              <a:off x="4345392" y="1353247"/>
              <a:ext cx="1434598" cy="1159267"/>
            </a:xfrm>
            <a:prstGeom prst="ellipse">
              <a:avLst/>
            </a:prstGeom>
            <a:ln w="19050" cap="rnd">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pic>
          <p:nvPicPr>
            <p:cNvPr id="27" name="Picture 26" descr="architecture.jpg"/>
            <p:cNvPicPr>
              <a:picLocks noChangeAspect="1"/>
            </p:cNvPicPr>
            <p:nvPr/>
          </p:nvPicPr>
          <p:blipFill>
            <a:blip r:embed="rId9" cstate="print"/>
            <a:srcRect l="8002"/>
            <a:stretch>
              <a:fillRect/>
            </a:stretch>
          </p:blipFill>
          <p:spPr>
            <a:xfrm>
              <a:off x="2851005" y="1542068"/>
              <a:ext cx="1482639" cy="117714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IMG-20160107-WA0000.jpg"/>
            <p:cNvPicPr>
              <a:picLocks noChangeAspect="1"/>
            </p:cNvPicPr>
            <p:nvPr/>
          </p:nvPicPr>
          <p:blipFill>
            <a:blip r:embed="rId10" cstate="print"/>
            <a:stretch>
              <a:fillRect/>
            </a:stretch>
          </p:blipFill>
          <p:spPr>
            <a:xfrm>
              <a:off x="2438501" y="2689823"/>
              <a:ext cx="1434283" cy="117391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urved Down Arrow 1"/>
            <p:cNvSpPr/>
            <p:nvPr/>
          </p:nvSpPr>
          <p:spPr bwMode="auto">
            <a:xfrm>
              <a:off x="4163712" y="2608498"/>
              <a:ext cx="1104900" cy="357686"/>
            </a:xfrm>
            <a:prstGeom prst="curvedDownArrow">
              <a:avLst/>
            </a:prstGeom>
            <a:noFill/>
            <a:ln w="6350" cap="flat" cmpd="sng" algn="ctr">
              <a:solidFill>
                <a:srgbClr val="D26308"/>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smtClean="0">
                <a:ln>
                  <a:noFill/>
                </a:ln>
                <a:solidFill>
                  <a:schemeClr val="tx1"/>
                </a:solidFill>
                <a:effectLst/>
                <a:latin typeface="Verdana" pitchFamily="34" charset="0"/>
              </a:endParaRPr>
            </a:p>
          </p:txBody>
        </p:sp>
        <p:sp>
          <p:nvSpPr>
            <p:cNvPr id="32" name="Curved Down Arrow 31"/>
            <p:cNvSpPr/>
            <p:nvPr/>
          </p:nvSpPr>
          <p:spPr bwMode="auto">
            <a:xfrm flipH="1" flipV="1">
              <a:off x="4189112" y="3667845"/>
              <a:ext cx="1033533" cy="290183"/>
            </a:xfrm>
            <a:prstGeom prst="curvedDownArrow">
              <a:avLst/>
            </a:prstGeom>
            <a:noFill/>
            <a:ln w="6350" cap="flat" cmpd="sng" algn="ctr">
              <a:solidFill>
                <a:srgbClr val="D26308"/>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055062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14</a:t>
            </a:fld>
            <a:endParaRPr lang="en-US" dirty="0"/>
          </a:p>
        </p:txBody>
      </p:sp>
      <p:sp>
        <p:nvSpPr>
          <p:cNvPr id="6" name="Text Placeholder 5"/>
          <p:cNvSpPr>
            <a:spLocks noGrp="1"/>
          </p:cNvSpPr>
          <p:nvPr>
            <p:ph type="body" sz="quarter" idx="14"/>
          </p:nvPr>
        </p:nvSpPr>
        <p:spPr/>
        <p:txBody>
          <a:bodyPr/>
          <a:lstStyle/>
          <a:p>
            <a:endParaRPr lang="en-IN"/>
          </a:p>
        </p:txBody>
      </p:sp>
      <p:sp>
        <p:nvSpPr>
          <p:cNvPr id="7" name="Text Placeholder 6"/>
          <p:cNvSpPr>
            <a:spLocks noGrp="1"/>
          </p:cNvSpPr>
          <p:nvPr>
            <p:ph type="body" sz="quarter" idx="15"/>
          </p:nvPr>
        </p:nvSpPr>
        <p:spPr/>
        <p:txBody>
          <a:bodyPr/>
          <a:lstStyle/>
          <a:p>
            <a:endParaRPr lang="en-IN"/>
          </a:p>
        </p:txBody>
      </p:sp>
      <p:sp>
        <p:nvSpPr>
          <p:cNvPr id="8" name="Text Placeholder 7"/>
          <p:cNvSpPr>
            <a:spLocks noGrp="1"/>
          </p:cNvSpPr>
          <p:nvPr>
            <p:ph type="body" sz="quarter" idx="16"/>
          </p:nvPr>
        </p:nvSpPr>
        <p:spPr/>
        <p:txBody>
          <a:bodyPr/>
          <a:lstStyle/>
          <a:p>
            <a:endParaRPr lang="en-IN"/>
          </a:p>
        </p:txBody>
      </p:sp>
      <p:sp>
        <p:nvSpPr>
          <p:cNvPr id="10" name="Rectangle 9"/>
          <p:cNvSpPr/>
          <p:nvPr/>
        </p:nvSpPr>
        <p:spPr bwMode="auto">
          <a:xfrm>
            <a:off x="4800600" y="3124200"/>
            <a:ext cx="4343400" cy="76200"/>
          </a:xfrm>
          <a:prstGeom prst="rect">
            <a:avLst/>
          </a:prstGeom>
          <a:solidFill>
            <a:srgbClr val="92D050"/>
          </a:solidFill>
          <a:ln w="6350" cap="flat" cmpd="sng" algn="ctr">
            <a:solidFill>
              <a:srgbClr val="92D05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ndParaRPr>
          </a:p>
        </p:txBody>
      </p:sp>
      <p:sp>
        <p:nvSpPr>
          <p:cNvPr id="9" name="Rectangle 8"/>
          <p:cNvSpPr/>
          <p:nvPr/>
        </p:nvSpPr>
        <p:spPr bwMode="auto">
          <a:xfrm>
            <a:off x="0" y="3124200"/>
            <a:ext cx="4343400" cy="76200"/>
          </a:xfrm>
          <a:prstGeom prst="rect">
            <a:avLst/>
          </a:prstGeom>
          <a:solidFill>
            <a:srgbClr val="FFA401"/>
          </a:solidFill>
          <a:ln w="6350" cap="flat" cmpd="sng" algn="ctr">
            <a:solidFill>
              <a:srgbClr val="FFA401"/>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1905000" y="2819400"/>
            <a:ext cx="5627077" cy="956288"/>
          </a:xfrm>
          <a:prstGeom prst="rect">
            <a:avLst/>
          </a:prstGeom>
          <a:solidFill>
            <a:srgbClr val="FFFFFF"/>
          </a:solidFill>
        </p:spPr>
        <p:txBody>
          <a:bodyPr wrap="square" lIns="90000" tIns="46800" rIns="90000" bIns="46800" rtlCol="0">
            <a:spAutoFit/>
          </a:bodyPr>
          <a:lstStyle/>
          <a:p>
            <a:pPr algn="ctr"/>
            <a:r>
              <a:rPr lang="en-US" sz="2800" b="1" i="1" dirty="0" smtClean="0">
                <a:solidFill>
                  <a:schemeClr val="tx1">
                    <a:lumMod val="60000"/>
                    <a:lumOff val="40000"/>
                  </a:schemeClr>
                </a:solidFill>
                <a:latin typeface="Arial" pitchFamily="34" charset="0"/>
                <a:cs typeface="Arial" pitchFamily="34" charset="0"/>
              </a:rPr>
              <a:t>JSPL</a:t>
            </a:r>
            <a:endParaRPr lang="en-US" sz="2800" b="1" i="1" dirty="0" smtClean="0">
              <a:latin typeface="Arial" pitchFamily="34" charset="0"/>
              <a:cs typeface="Arial" pitchFamily="34" charset="0"/>
            </a:endParaRPr>
          </a:p>
          <a:p>
            <a:pPr algn="ctr"/>
            <a:r>
              <a:rPr lang="en-US" sz="2800" b="1" i="1" dirty="0" smtClean="0">
                <a:latin typeface="Arial" pitchFamily="34" charset="0"/>
                <a:cs typeface="Arial" pitchFamily="34" charset="0"/>
              </a:rPr>
              <a:t>Speed Floor</a:t>
            </a:r>
          </a:p>
        </p:txBody>
      </p:sp>
    </p:spTree>
    <p:extLst>
      <p:ext uri="{BB962C8B-B14F-4D97-AF65-F5344CB8AC3E}">
        <p14:creationId xmlns:p14="http://schemas.microsoft.com/office/powerpoint/2010/main" val="3508581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B9279283-78B9-496C-903A-121AFAE41FBA}" type="slidenum">
              <a:rPr lang="en-US" smtClean="0"/>
              <a:pPr>
                <a:defRPr/>
              </a:pPr>
              <a:t>15</a:t>
            </a:fld>
            <a:endParaRPr lang="en-US"/>
          </a:p>
        </p:txBody>
      </p:sp>
      <p:pic>
        <p:nvPicPr>
          <p:cNvPr id="2050" name="Picture 2" descr="C:\Users\varun.thareja\Desktop\speed floor presentation\presentation-on-speedfloor-system-2-102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670951335"/>
      </p:ext>
    </p:extLst>
  </p:cSld>
  <p:clrMapOvr>
    <a:masterClrMapping/>
  </p:clrMapOvr>
  <p:transition spd="med" advClick="0" advTm="5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ChangeArrowheads="1"/>
          </p:cNvSpPr>
          <p:nvPr/>
        </p:nvSpPr>
        <p:spPr bwMode="auto">
          <a:xfrm>
            <a:off x="251520" y="1196752"/>
            <a:ext cx="4857784" cy="5280248"/>
          </a:xfrm>
          <a:prstGeom prst="rect">
            <a:avLst/>
          </a:prstGeom>
          <a:noFill/>
          <a:ln w="9525">
            <a:noFill/>
            <a:miter lim="800000"/>
            <a:headEnd/>
            <a:tailEnd/>
          </a:ln>
        </p:spPr>
        <p:txBody>
          <a:bodyPr/>
          <a:lstStyle/>
          <a:p>
            <a:pPr algn="just">
              <a:spcBef>
                <a:spcPts val="1200"/>
              </a:spcBef>
              <a:spcAft>
                <a:spcPts val="1200"/>
              </a:spcAft>
            </a:pPr>
            <a:r>
              <a:rPr lang="en-US" dirty="0" smtClean="0">
                <a:latin typeface="Arial" pitchFamily="34" charset="0"/>
                <a:cs typeface="Arial" pitchFamily="34" charset="0"/>
              </a:rPr>
              <a:t>Speed floor is a suspended </a:t>
            </a:r>
            <a:r>
              <a:rPr lang="en-US" dirty="0">
                <a:latin typeface="Arial" pitchFamily="34" charset="0"/>
                <a:cs typeface="Arial" pitchFamily="34" charset="0"/>
              </a:rPr>
              <a:t>concrete flooring </a:t>
            </a:r>
            <a:r>
              <a:rPr lang="en-US" dirty="0" smtClean="0">
                <a:latin typeface="Arial" pitchFamily="34" charset="0"/>
                <a:cs typeface="Arial" pitchFamily="34" charset="0"/>
              </a:rPr>
              <a:t>system. </a:t>
            </a:r>
          </a:p>
          <a:p>
            <a:pPr marL="442913" indent="-442913" algn="just">
              <a:spcBef>
                <a:spcPts val="1200"/>
              </a:spcBef>
              <a:spcAft>
                <a:spcPts val="1200"/>
              </a:spcAft>
              <a:buFont typeface="Wingdings" pitchFamily="2" charset="2"/>
              <a:buChar char="q"/>
            </a:pPr>
            <a:r>
              <a:rPr lang="en-US" dirty="0" smtClean="0">
                <a:latin typeface="Arial" pitchFamily="34" charset="0"/>
                <a:cs typeface="Arial" pitchFamily="34" charset="0"/>
              </a:rPr>
              <a:t>It uses a roll-formed steel joist with concrete topping for permanent structural support. </a:t>
            </a:r>
          </a:p>
          <a:p>
            <a:pPr marL="442913" indent="-442913" algn="just">
              <a:spcBef>
                <a:spcPts val="1200"/>
              </a:spcBef>
              <a:spcAft>
                <a:spcPts val="1200"/>
              </a:spcAft>
              <a:buFont typeface="Wingdings" pitchFamily="2" charset="2"/>
              <a:buChar char="q"/>
            </a:pPr>
            <a:r>
              <a:rPr lang="en-US" dirty="0" smtClean="0">
                <a:latin typeface="Arial" pitchFamily="34" charset="0"/>
                <a:cs typeface="Arial" pitchFamily="34" charset="0"/>
              </a:rPr>
              <a:t>It is time and </a:t>
            </a:r>
            <a:r>
              <a:rPr lang="en-US" dirty="0">
                <a:latin typeface="Arial" pitchFamily="34" charset="0"/>
                <a:cs typeface="Arial" pitchFamily="34" charset="0"/>
              </a:rPr>
              <a:t>cost effective concrete </a:t>
            </a:r>
            <a:r>
              <a:rPr lang="en-US" dirty="0" smtClean="0">
                <a:latin typeface="Arial" pitchFamily="34" charset="0"/>
                <a:cs typeface="Arial" pitchFamily="34" charset="0"/>
              </a:rPr>
              <a:t>flooring.</a:t>
            </a:r>
          </a:p>
          <a:p>
            <a:pPr marL="442913" indent="-442913" algn="just">
              <a:spcBef>
                <a:spcPts val="1200"/>
              </a:spcBef>
              <a:spcAft>
                <a:spcPts val="1200"/>
              </a:spcAft>
              <a:buFont typeface="Wingdings" pitchFamily="2" charset="2"/>
              <a:buChar char="q"/>
            </a:pPr>
            <a:r>
              <a:rPr lang="en-US" dirty="0" smtClean="0">
                <a:latin typeface="Arial" pitchFamily="34" charset="0"/>
                <a:cs typeface="Arial" pitchFamily="34" charset="0"/>
              </a:rPr>
              <a:t>The joist is manufactured in a single integrated operation, it is roll-formed, punched, pressed, pre-cambered and cut to length at a fast production rate.</a:t>
            </a:r>
          </a:p>
          <a:p>
            <a:pPr marL="442913" indent="-442913" algn="just">
              <a:spcBef>
                <a:spcPts val="1200"/>
              </a:spcBef>
              <a:spcAft>
                <a:spcPts val="1200"/>
              </a:spcAft>
              <a:buFont typeface="Wingdings" pitchFamily="2" charset="2"/>
              <a:buChar char="q"/>
            </a:pPr>
            <a:r>
              <a:rPr lang="en-US" dirty="0" smtClean="0">
                <a:latin typeface="Arial" pitchFamily="34" charset="0"/>
                <a:cs typeface="Arial" pitchFamily="34" charset="0"/>
              </a:rPr>
              <a:t>Machine Capacity = 8000MT/Year (approx 85 Lakhs </a:t>
            </a:r>
            <a:r>
              <a:rPr lang="en-US" dirty="0" err="1" smtClean="0">
                <a:latin typeface="Arial" pitchFamily="34" charset="0"/>
                <a:cs typeface="Arial" pitchFamily="34" charset="0"/>
              </a:rPr>
              <a:t>Sqft</a:t>
            </a:r>
            <a:r>
              <a:rPr lang="en-US" dirty="0" smtClean="0">
                <a:latin typeface="Arial" pitchFamily="34" charset="0"/>
                <a:cs typeface="Arial" pitchFamily="34" charset="0"/>
              </a:rPr>
              <a:t> / Year)</a:t>
            </a:r>
            <a:endParaRPr lang="en-US" baseline="30000" dirty="0">
              <a:latin typeface="Arial" pitchFamily="34" charset="0"/>
              <a:cs typeface="Arial" pitchFamily="34" charset="0"/>
            </a:endParaRPr>
          </a:p>
        </p:txBody>
      </p:sp>
      <p:sp>
        <p:nvSpPr>
          <p:cNvPr id="5124" name="Rectangle 5"/>
          <p:cNvSpPr>
            <a:spLocks noChangeArrowheads="1"/>
          </p:cNvSpPr>
          <p:nvPr/>
        </p:nvSpPr>
        <p:spPr bwMode="auto">
          <a:xfrm>
            <a:off x="1676399" y="381000"/>
            <a:ext cx="5633517" cy="569640"/>
          </a:xfrm>
          <a:prstGeom prst="rect">
            <a:avLst/>
          </a:prstGeom>
          <a:solidFill>
            <a:schemeClr val="accent4">
              <a:lumMod val="50000"/>
              <a:lumOff val="50000"/>
            </a:schemeClr>
          </a:solidFill>
          <a:ln w="9525">
            <a:noFill/>
            <a:miter lim="800000"/>
            <a:headEnd/>
            <a:tailEnd/>
          </a:ln>
        </p:spPr>
        <p:txBody>
          <a:bodyPr anchor="ctr"/>
          <a:lstStyle/>
          <a:p>
            <a:pPr algn="l">
              <a:lnSpc>
                <a:spcPct val="100000"/>
              </a:lnSpc>
              <a:buFontTx/>
              <a:buNone/>
            </a:pPr>
            <a:r>
              <a:rPr lang="en-US" sz="2500" b="1" dirty="0" smtClean="0">
                <a:solidFill>
                  <a:srgbClr val="FFFFFF"/>
                </a:solidFill>
                <a:latin typeface="Arial" pitchFamily="34" charset="0"/>
                <a:cs typeface="Arial" pitchFamily="34" charset="0"/>
              </a:rPr>
              <a:t>   About – Speed floor System</a:t>
            </a:r>
            <a:endParaRPr lang="en-US" sz="2500" b="1" dirty="0">
              <a:solidFill>
                <a:srgbClr val="FFFFFF"/>
              </a:solidFill>
              <a:latin typeface="Arial" pitchFamily="34" charset="0"/>
              <a:cs typeface="Arial" pitchFamily="34" charset="0"/>
            </a:endParaRPr>
          </a:p>
        </p:txBody>
      </p:sp>
      <p:pic>
        <p:nvPicPr>
          <p:cNvPr id="5126" name="Picture 7" descr="Hero Pic 200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0112" y="1214422"/>
            <a:ext cx="3349606" cy="2502609"/>
          </a:xfrm>
          <a:prstGeom prst="rect">
            <a:avLst/>
          </a:prstGeom>
          <a:noFill/>
          <a:ln w="9525">
            <a:noFill/>
            <a:miter lim="800000"/>
            <a:headEnd/>
            <a:tailEnd/>
          </a:ln>
        </p:spPr>
      </p:pic>
      <p:cxnSp>
        <p:nvCxnSpPr>
          <p:cNvPr id="13" name="Straight Connector 12"/>
          <p:cNvCxnSpPr/>
          <p:nvPr/>
        </p:nvCxnSpPr>
        <p:spPr>
          <a:xfrm>
            <a:off x="0" y="1069958"/>
            <a:ext cx="9144000" cy="158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7" name="Rectangle 5"/>
          <p:cNvSpPr>
            <a:spLocks noChangeArrowheads="1"/>
          </p:cNvSpPr>
          <p:nvPr/>
        </p:nvSpPr>
        <p:spPr bwMode="auto">
          <a:xfrm>
            <a:off x="6156176" y="3657600"/>
            <a:ext cx="2376264" cy="432048"/>
          </a:xfrm>
          <a:prstGeom prst="rect">
            <a:avLst/>
          </a:prstGeom>
          <a:noFill/>
          <a:ln w="9525">
            <a:noFill/>
            <a:miter lim="800000"/>
            <a:headEnd/>
            <a:tailEnd/>
          </a:ln>
        </p:spPr>
        <p:txBody>
          <a:bodyPr anchor="ctr"/>
          <a:lstStyle/>
          <a:p>
            <a:pPr algn="l">
              <a:lnSpc>
                <a:spcPct val="100000"/>
              </a:lnSpc>
              <a:buFontTx/>
              <a:buNone/>
            </a:pPr>
            <a:r>
              <a:rPr lang="en-US" sz="2000" b="1" dirty="0" smtClean="0">
                <a:latin typeface="Arial" pitchFamily="34" charset="0"/>
                <a:cs typeface="Arial" pitchFamily="34" charset="0"/>
              </a:rPr>
              <a:t>Speed floor joist</a:t>
            </a:r>
            <a:endParaRPr lang="en-US" sz="2000" b="1" dirty="0">
              <a:latin typeface="Arial" pitchFamily="34" charset="0"/>
              <a:cs typeface="Arial" pitchFamily="34" charset="0"/>
            </a:endParaRPr>
          </a:p>
        </p:txBody>
      </p:sp>
      <p:pic>
        <p:nvPicPr>
          <p:cNvPr id="8" name="Picture 2" descr="D:\Photographs\Photographs (08-09-12)\DSC_0865.JPG">
            <a:hlinkClick r:id="rId4" action="ppaction://hlinkfile"/>
          </p:cNvPr>
          <p:cNvPicPr>
            <a:picLocks noChangeAspect="1" noChangeArrowheads="1"/>
          </p:cNvPicPr>
          <p:nvPr/>
        </p:nvPicPr>
        <p:blipFill>
          <a:blip r:embed="rId5" cstate="email">
            <a:extLst>
              <a:ext uri="{28A0092B-C50C-407E-A947-70E740481C1C}">
                <a14:useLocalDpi xmlns:a14="http://schemas.microsoft.com/office/drawing/2010/main"/>
              </a:ext>
            </a:extLst>
          </a:blip>
          <a:srcRect l="3030"/>
          <a:stretch>
            <a:fillRect/>
          </a:stretch>
        </p:blipFill>
        <p:spPr bwMode="auto">
          <a:xfrm>
            <a:off x="5724128" y="4191000"/>
            <a:ext cx="3096344" cy="1944216"/>
          </a:xfrm>
          <a:prstGeom prst="rect">
            <a:avLst/>
          </a:prstGeom>
          <a:noFill/>
        </p:spPr>
      </p:pic>
      <p:sp>
        <p:nvSpPr>
          <p:cNvPr id="9" name="Rectangle 11"/>
          <p:cNvSpPr>
            <a:spLocks noChangeArrowheads="1"/>
          </p:cNvSpPr>
          <p:nvPr/>
        </p:nvSpPr>
        <p:spPr bwMode="auto">
          <a:xfrm>
            <a:off x="5868144" y="6248400"/>
            <a:ext cx="2883546" cy="357190"/>
          </a:xfrm>
          <a:prstGeom prst="rect">
            <a:avLst/>
          </a:prstGeom>
          <a:noFill/>
          <a:ln w="9525">
            <a:noFill/>
            <a:miter lim="800000"/>
            <a:headEnd/>
            <a:tailEnd/>
          </a:ln>
        </p:spPr>
        <p:txBody>
          <a:bodyPr anchor="ctr"/>
          <a:lstStyle/>
          <a:p>
            <a:pPr>
              <a:lnSpc>
                <a:spcPct val="100000"/>
              </a:lnSpc>
              <a:buFontTx/>
              <a:buNone/>
            </a:pPr>
            <a:r>
              <a:rPr lang="en-US" sz="1800" b="1" dirty="0" smtClean="0">
                <a:latin typeface="Arial" pitchFamily="34" charset="0"/>
                <a:cs typeface="Arial" pitchFamily="34" charset="0"/>
              </a:rPr>
              <a:t>Joist Roll Forming Line</a:t>
            </a:r>
            <a:endParaRPr lang="en-US" sz="36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97148046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7"/>
          <p:cNvSpPr>
            <a:spLocks noChangeArrowheads="1"/>
          </p:cNvSpPr>
          <p:nvPr/>
        </p:nvSpPr>
        <p:spPr bwMode="auto">
          <a:xfrm>
            <a:off x="1981200" y="381000"/>
            <a:ext cx="5334000" cy="569640"/>
          </a:xfrm>
          <a:prstGeom prst="rect">
            <a:avLst/>
          </a:prstGeom>
          <a:solidFill>
            <a:schemeClr val="accent4">
              <a:lumMod val="50000"/>
              <a:lumOff val="50000"/>
            </a:schemeClr>
          </a:solidFill>
          <a:ln w="9525">
            <a:noFill/>
            <a:miter lim="800000"/>
            <a:headEnd/>
            <a:tailEnd/>
          </a:ln>
        </p:spPr>
        <p:txBody>
          <a:bodyPr anchor="ctr"/>
          <a:lstStyle/>
          <a:p>
            <a:pPr algn="l">
              <a:lnSpc>
                <a:spcPct val="100000"/>
              </a:lnSpc>
              <a:buFontTx/>
              <a:buNone/>
            </a:pPr>
            <a:r>
              <a:rPr lang="en-US" sz="2400" b="1" dirty="0" smtClean="0">
                <a:solidFill>
                  <a:srgbClr val="FFFFFF"/>
                </a:solidFill>
                <a:latin typeface="Arial" pitchFamily="34" charset="0"/>
                <a:cs typeface="Arial" pitchFamily="34" charset="0"/>
              </a:rPr>
              <a:t>Specification of Speed floor Joist</a:t>
            </a:r>
            <a:endParaRPr lang="en-US" sz="2400" b="1" dirty="0">
              <a:solidFill>
                <a:srgbClr val="FFFFFF"/>
              </a:solidFill>
              <a:latin typeface="Arial" pitchFamily="34" charset="0"/>
              <a:cs typeface="Arial" pitchFamily="34" charset="0"/>
            </a:endParaRPr>
          </a:p>
        </p:txBody>
      </p:sp>
      <p:sp>
        <p:nvSpPr>
          <p:cNvPr id="15364" name="Rectangle 8"/>
          <p:cNvSpPr>
            <a:spLocks noChangeArrowheads="1"/>
          </p:cNvSpPr>
          <p:nvPr/>
        </p:nvSpPr>
        <p:spPr bwMode="auto">
          <a:xfrm>
            <a:off x="6248400" y="6324600"/>
            <a:ext cx="2590800" cy="228600"/>
          </a:xfrm>
          <a:prstGeom prst="rect">
            <a:avLst/>
          </a:prstGeom>
          <a:noFill/>
          <a:ln w="9525">
            <a:noFill/>
            <a:miter lim="800000"/>
            <a:headEnd/>
            <a:tailEnd/>
          </a:ln>
        </p:spPr>
        <p:txBody>
          <a:bodyPr/>
          <a:lstStyle/>
          <a:p>
            <a:pPr>
              <a:buFontTx/>
              <a:buNone/>
            </a:pPr>
            <a:endParaRPr lang="en-US" sz="4400" baseline="30000" dirty="0">
              <a:solidFill>
                <a:srgbClr val="9D9FA2"/>
              </a:solidFill>
              <a:latin typeface="Arial" pitchFamily="34" charset="0"/>
              <a:cs typeface="Arial" pitchFamily="34" charset="0"/>
            </a:endParaRPr>
          </a:p>
        </p:txBody>
      </p:sp>
      <p:cxnSp>
        <p:nvCxnSpPr>
          <p:cNvPr id="15" name="Straight Connector 14"/>
          <p:cNvCxnSpPr/>
          <p:nvPr/>
        </p:nvCxnSpPr>
        <p:spPr>
          <a:xfrm>
            <a:off x="0" y="1069958"/>
            <a:ext cx="9144000" cy="158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32040" y="1340768"/>
            <a:ext cx="421196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1520" y="1124744"/>
            <a:ext cx="4896544" cy="5355312"/>
          </a:xfrm>
          <a:prstGeom prst="rect">
            <a:avLst/>
          </a:prstGeom>
          <a:noFill/>
        </p:spPr>
        <p:txBody>
          <a:bodyPr wrap="square" rtlCol="0">
            <a:spAutoFit/>
          </a:bodyPr>
          <a:lstStyle/>
          <a:p>
            <a:pPr>
              <a:buFont typeface="Wingdings" pitchFamily="2" charset="2"/>
              <a:buChar char="q"/>
            </a:pPr>
            <a:endParaRPr lang="en-IN" dirty="0" smtClean="0">
              <a:latin typeface="Arial" pitchFamily="34" charset="0"/>
              <a:cs typeface="Arial" pitchFamily="34" charset="0"/>
            </a:endParaRPr>
          </a:p>
          <a:p>
            <a:pPr>
              <a:buFont typeface="Wingdings" pitchFamily="2" charset="2"/>
              <a:buChar char="q"/>
            </a:pPr>
            <a:r>
              <a:rPr lang="en-IN" dirty="0" smtClean="0">
                <a:latin typeface="Arial" pitchFamily="34" charset="0"/>
                <a:cs typeface="Arial" pitchFamily="34" charset="0"/>
              </a:rPr>
              <a:t> Steel joist: f’y = 350 </a:t>
            </a:r>
            <a:r>
              <a:rPr lang="en-IN" dirty="0" err="1" smtClean="0">
                <a:latin typeface="Arial" pitchFamily="34" charset="0"/>
                <a:cs typeface="Arial" pitchFamily="34" charset="0"/>
              </a:rPr>
              <a:t>Mpa</a:t>
            </a:r>
            <a:endParaRPr lang="en-IN" dirty="0" smtClean="0">
              <a:latin typeface="Arial" pitchFamily="34" charset="0"/>
              <a:cs typeface="Arial" pitchFamily="34" charset="0"/>
            </a:endParaRPr>
          </a:p>
          <a:p>
            <a:r>
              <a:rPr lang="en-IN" dirty="0" smtClean="0">
                <a:latin typeface="Arial" pitchFamily="34" charset="0"/>
                <a:cs typeface="Arial" pitchFamily="34" charset="0"/>
              </a:rPr>
              <a:t> </a:t>
            </a:r>
          </a:p>
          <a:p>
            <a:pPr>
              <a:buFont typeface="Wingdings" pitchFamily="2" charset="2"/>
              <a:buChar char="q"/>
            </a:pPr>
            <a:r>
              <a:rPr lang="en-IN" dirty="0" smtClean="0">
                <a:latin typeface="Arial" pitchFamily="34" charset="0"/>
                <a:cs typeface="Arial" pitchFamily="34" charset="0"/>
              </a:rPr>
              <a:t> Steel thickness: 3 mm</a:t>
            </a:r>
          </a:p>
          <a:p>
            <a:endParaRPr lang="en-IN" dirty="0" smtClean="0">
              <a:latin typeface="Arial" pitchFamily="34" charset="0"/>
              <a:cs typeface="Arial" pitchFamily="34" charset="0"/>
            </a:endParaRPr>
          </a:p>
          <a:p>
            <a:pPr>
              <a:buFont typeface="Wingdings" pitchFamily="2" charset="2"/>
              <a:buChar char="q"/>
            </a:pPr>
            <a:r>
              <a:rPr lang="en-IN" dirty="0" smtClean="0">
                <a:latin typeface="Arial" pitchFamily="34" charset="0"/>
                <a:cs typeface="Arial" pitchFamily="34" charset="0"/>
              </a:rPr>
              <a:t> Concrete strength: 25 </a:t>
            </a:r>
            <a:r>
              <a:rPr lang="en-IN" dirty="0" err="1" smtClean="0">
                <a:latin typeface="Arial" pitchFamily="34" charset="0"/>
                <a:cs typeface="Arial" pitchFamily="34" charset="0"/>
              </a:rPr>
              <a:t>MPa</a:t>
            </a:r>
            <a:r>
              <a:rPr lang="en-IN" dirty="0" smtClean="0">
                <a:latin typeface="Arial" pitchFamily="34" charset="0"/>
                <a:cs typeface="Arial" pitchFamily="34" charset="0"/>
              </a:rPr>
              <a:t> (30 </a:t>
            </a:r>
            <a:r>
              <a:rPr lang="en-IN" dirty="0" err="1" smtClean="0">
                <a:latin typeface="Arial" pitchFamily="34" charset="0"/>
                <a:cs typeface="Arial" pitchFamily="34" charset="0"/>
              </a:rPr>
              <a:t>Mpa</a:t>
            </a:r>
            <a:r>
              <a:rPr lang="en-IN" dirty="0" smtClean="0">
                <a:latin typeface="Arial" pitchFamily="34" charset="0"/>
                <a:cs typeface="Arial" pitchFamily="34" charset="0"/>
              </a:rPr>
              <a:t> for </a:t>
            </a:r>
            <a:r>
              <a:rPr lang="en-IN" dirty="0" err="1" smtClean="0">
                <a:latin typeface="Arial" pitchFamily="34" charset="0"/>
                <a:cs typeface="Arial" pitchFamily="34" charset="0"/>
              </a:rPr>
              <a:t>Carparks</a:t>
            </a:r>
            <a:r>
              <a:rPr lang="en-IN" dirty="0" smtClean="0">
                <a:latin typeface="Arial" pitchFamily="34" charset="0"/>
                <a:cs typeface="Arial" pitchFamily="34" charset="0"/>
              </a:rPr>
              <a:t>)</a:t>
            </a:r>
          </a:p>
          <a:p>
            <a:endParaRPr lang="en-IN" dirty="0" smtClean="0">
              <a:latin typeface="Arial" pitchFamily="34" charset="0"/>
              <a:cs typeface="Arial" pitchFamily="34" charset="0"/>
            </a:endParaRPr>
          </a:p>
          <a:p>
            <a:pPr>
              <a:buFont typeface="Wingdings" pitchFamily="2" charset="2"/>
              <a:buChar char="q"/>
            </a:pPr>
            <a:r>
              <a:rPr lang="en-IN" dirty="0" smtClean="0">
                <a:latin typeface="Arial" pitchFamily="34" charset="0"/>
                <a:cs typeface="Arial" pitchFamily="34" charset="0"/>
              </a:rPr>
              <a:t> Joist spacing: 1230mm, 930mm and   6 630mm.</a:t>
            </a:r>
          </a:p>
          <a:p>
            <a:endParaRPr lang="en-IN" dirty="0" smtClean="0">
              <a:latin typeface="Arial" pitchFamily="34" charset="0"/>
              <a:cs typeface="Arial" pitchFamily="34" charset="0"/>
            </a:endParaRPr>
          </a:p>
          <a:p>
            <a:pPr>
              <a:buFont typeface="Wingdings" pitchFamily="2" charset="2"/>
              <a:buChar char="q"/>
            </a:pPr>
            <a:r>
              <a:rPr lang="en-IN" dirty="0" smtClean="0">
                <a:latin typeface="Arial" pitchFamily="34" charset="0"/>
                <a:cs typeface="Arial" pitchFamily="34" charset="0"/>
              </a:rPr>
              <a:t> All joists are pre-cambered of 1-1.25mm/m</a:t>
            </a:r>
          </a:p>
          <a:p>
            <a:endParaRPr lang="en-IN" dirty="0" smtClean="0">
              <a:latin typeface="Arial" pitchFamily="34" charset="0"/>
              <a:cs typeface="Arial" pitchFamily="34" charset="0"/>
            </a:endParaRPr>
          </a:p>
          <a:p>
            <a:pPr>
              <a:buFont typeface="Wingdings" pitchFamily="2" charset="2"/>
              <a:buChar char="q"/>
            </a:pPr>
            <a:r>
              <a:rPr lang="en-IN" dirty="0" smtClean="0">
                <a:latin typeface="Arial" pitchFamily="34" charset="0"/>
                <a:cs typeface="Arial" pitchFamily="34" charset="0"/>
              </a:rPr>
              <a:t> 200mm series joist has no service holes, </a:t>
            </a:r>
          </a:p>
          <a:p>
            <a:r>
              <a:rPr lang="en-IN" dirty="0" smtClean="0">
                <a:latin typeface="Arial" pitchFamily="34" charset="0"/>
                <a:cs typeface="Arial" pitchFamily="34" charset="0"/>
              </a:rPr>
              <a:t>250 - 350mm series joists holes are 130mm diameter, 400mm series joist holes are 250mm diameter.</a:t>
            </a:r>
          </a:p>
          <a:p>
            <a:r>
              <a:rPr lang="en-IN" dirty="0" smtClean="0">
                <a:latin typeface="Arial" pitchFamily="34" charset="0"/>
                <a:cs typeface="Arial" pitchFamily="34" charset="0"/>
              </a:rPr>
              <a:t>.</a:t>
            </a:r>
          </a:p>
          <a:p>
            <a:endParaRPr lang="en-IN" dirty="0">
              <a:latin typeface="Arial" pitchFamily="34" charset="0"/>
              <a:cs typeface="Arial" pitchFamily="34" charset="0"/>
            </a:endParaRPr>
          </a:p>
        </p:txBody>
      </p:sp>
    </p:spTree>
    <p:extLst>
      <p:ext uri="{BB962C8B-B14F-4D97-AF65-F5344CB8AC3E}">
        <p14:creationId xmlns:p14="http://schemas.microsoft.com/office/powerpoint/2010/main" val="166812792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txBox="1">
            <a:spLocks noGrp="1"/>
          </p:cNvSpPr>
          <p:nvPr>
            <p:ph type="title"/>
          </p:nvPr>
        </p:nvSpPr>
        <p:spPr bwMode="auto">
          <a:xfrm>
            <a:off x="2514600" y="152400"/>
            <a:ext cx="3951302" cy="595164"/>
          </a:xfrm>
          <a:prstGeom prst="rect">
            <a:avLst/>
          </a:prstGeom>
          <a:solidFill>
            <a:schemeClr val="accent4">
              <a:lumMod val="50000"/>
              <a:lumOff val="50000"/>
            </a:schemeClr>
          </a:solidFill>
          <a:ln w="9525">
            <a:noFill/>
            <a:miter lim="800000"/>
            <a:headEnd/>
            <a:tailEnd/>
          </a:ln>
          <a:extLst/>
        </p:spPr>
        <p:txBody>
          <a:bodyPr vert="horz" wrap="square" lIns="93600" tIns="46800" rIns="93600" bIns="46800" numCol="1" anchor="ctr" anchorCtr="0" compatLnSpc="1">
            <a:prstTxWarp prst="textNoShape">
              <a:avLst/>
            </a:prstTxWarp>
            <a:noAutofit/>
          </a:bodyPr>
          <a:lstStyle/>
          <a:p>
            <a:pPr marL="0" marR="0" lvl="0" indent="0" algn="ctr" defTabSz="914400" rtl="0" eaLnBrk="1" fontAlgn="base" latinLnBrk="0" hangingPunct="1">
              <a:lnSpc>
                <a:spcPts val="1939"/>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FFFF"/>
                </a:solidFill>
                <a:effectLst/>
                <a:uLnTx/>
                <a:uFillTx/>
                <a:latin typeface="Arial" panose="020B0604020202020204" pitchFamily="34" charset="0"/>
                <a:ea typeface="ＭＳ Ｐゴシック" pitchFamily="-109" charset="-128"/>
                <a:cs typeface="Arial" pitchFamily="34" charset="0"/>
              </a:rPr>
              <a:t>INSTALLATION</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9" charset="-128"/>
              <a:cs typeface="Arial" pitchFamily="34" charset="0"/>
            </a:endParaRPr>
          </a:p>
        </p:txBody>
      </p:sp>
      <p:sp>
        <p:nvSpPr>
          <p:cNvPr id="18" name="TextBox 17"/>
          <p:cNvSpPr txBox="1"/>
          <p:nvPr/>
        </p:nvSpPr>
        <p:spPr>
          <a:xfrm>
            <a:off x="214282" y="1681451"/>
            <a:ext cx="2000264"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l"/>
            <a:r>
              <a:rPr lang="en-IN" sz="1600" b="1" dirty="0" smtClean="0">
                <a:solidFill>
                  <a:srgbClr val="080808"/>
                </a:solidFill>
              </a:rPr>
              <a:t>1. </a:t>
            </a:r>
            <a:r>
              <a:rPr lang="en-IN" sz="1600" b="1" dirty="0" err="1" smtClean="0">
                <a:solidFill>
                  <a:srgbClr val="080808"/>
                </a:solidFill>
              </a:rPr>
              <a:t>Speedfloor</a:t>
            </a:r>
            <a:r>
              <a:rPr lang="en-IN" sz="1600" b="1" dirty="0" smtClean="0">
                <a:solidFill>
                  <a:srgbClr val="080808"/>
                </a:solidFill>
              </a:rPr>
              <a:t> joists placed on beams</a:t>
            </a:r>
            <a:endParaRPr lang="en-IN" sz="1600" b="1" dirty="0">
              <a:solidFill>
                <a:srgbClr val="080808"/>
              </a:solidFill>
            </a:endParaRPr>
          </a:p>
        </p:txBody>
      </p:sp>
      <p:sp>
        <p:nvSpPr>
          <p:cNvPr id="19" name="TextBox 18"/>
          <p:cNvSpPr txBox="1"/>
          <p:nvPr/>
        </p:nvSpPr>
        <p:spPr>
          <a:xfrm>
            <a:off x="4716016" y="1700808"/>
            <a:ext cx="1928826" cy="1077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l"/>
            <a:r>
              <a:rPr lang="en-IN" sz="1600" b="1" dirty="0" smtClean="0">
                <a:solidFill>
                  <a:srgbClr val="080808"/>
                </a:solidFill>
              </a:rPr>
              <a:t>2. </a:t>
            </a:r>
            <a:r>
              <a:rPr lang="en-IN" sz="1600" b="1" dirty="0" err="1" smtClean="0">
                <a:solidFill>
                  <a:srgbClr val="080808"/>
                </a:solidFill>
              </a:rPr>
              <a:t>Lockbars</a:t>
            </a:r>
            <a:r>
              <a:rPr lang="en-IN" sz="1600" b="1" dirty="0" smtClean="0">
                <a:solidFill>
                  <a:srgbClr val="080808"/>
                </a:solidFill>
              </a:rPr>
              <a:t> placed into </a:t>
            </a:r>
            <a:r>
              <a:rPr lang="en-IN" sz="1600" b="1" dirty="0" err="1" smtClean="0">
                <a:solidFill>
                  <a:srgbClr val="080808"/>
                </a:solidFill>
              </a:rPr>
              <a:t>prepunched</a:t>
            </a:r>
            <a:r>
              <a:rPr lang="en-IN" sz="1600" b="1" dirty="0" smtClean="0">
                <a:solidFill>
                  <a:srgbClr val="080808"/>
                </a:solidFill>
              </a:rPr>
              <a:t> slots </a:t>
            </a:r>
            <a:endParaRPr lang="en-IN" sz="1600" b="1" dirty="0">
              <a:solidFill>
                <a:srgbClr val="080808"/>
              </a:solidFill>
            </a:endParaRPr>
          </a:p>
        </p:txBody>
      </p:sp>
      <p:sp>
        <p:nvSpPr>
          <p:cNvPr id="20" name="TextBox 19"/>
          <p:cNvSpPr txBox="1"/>
          <p:nvPr/>
        </p:nvSpPr>
        <p:spPr>
          <a:xfrm>
            <a:off x="152400" y="3573016"/>
            <a:ext cx="1857388"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l"/>
            <a:r>
              <a:rPr lang="en-IN" sz="1600" b="1" dirty="0" smtClean="0">
                <a:solidFill>
                  <a:srgbClr val="080808"/>
                </a:solidFill>
              </a:rPr>
              <a:t>3. Plywood placed from top</a:t>
            </a:r>
            <a:endParaRPr lang="en-IN" sz="1600" b="1" dirty="0">
              <a:solidFill>
                <a:srgbClr val="080808"/>
              </a:solidFill>
            </a:endParaRPr>
          </a:p>
        </p:txBody>
      </p:sp>
      <p:sp>
        <p:nvSpPr>
          <p:cNvPr id="21" name="TextBox 20"/>
          <p:cNvSpPr txBox="1"/>
          <p:nvPr/>
        </p:nvSpPr>
        <p:spPr>
          <a:xfrm>
            <a:off x="4648200" y="3573016"/>
            <a:ext cx="1928826"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l"/>
            <a:r>
              <a:rPr lang="en-IN" sz="1600" b="1" dirty="0" smtClean="0">
                <a:solidFill>
                  <a:srgbClr val="080808"/>
                </a:solidFill>
              </a:rPr>
              <a:t>4. Mesh laid and Concrete Poured</a:t>
            </a:r>
            <a:endParaRPr lang="en-IN" sz="1600" b="1" dirty="0">
              <a:solidFill>
                <a:srgbClr val="080808"/>
              </a:solidFill>
            </a:endParaRPr>
          </a:p>
        </p:txBody>
      </p:sp>
      <p:sp>
        <p:nvSpPr>
          <p:cNvPr id="23" name="TextBox 22"/>
          <p:cNvSpPr txBox="1"/>
          <p:nvPr/>
        </p:nvSpPr>
        <p:spPr>
          <a:xfrm>
            <a:off x="2051720" y="5334000"/>
            <a:ext cx="2290006" cy="1077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l"/>
            <a:r>
              <a:rPr lang="en-IN" sz="1600" b="1" dirty="0" smtClean="0">
                <a:solidFill>
                  <a:srgbClr val="080808"/>
                </a:solidFill>
              </a:rPr>
              <a:t>5. Remove </a:t>
            </a:r>
            <a:r>
              <a:rPr lang="en-IN" sz="1600" b="1" dirty="0" err="1" smtClean="0">
                <a:solidFill>
                  <a:srgbClr val="080808"/>
                </a:solidFill>
              </a:rPr>
              <a:t>lockbars</a:t>
            </a:r>
            <a:r>
              <a:rPr lang="en-IN" sz="1600" b="1" dirty="0" smtClean="0">
                <a:solidFill>
                  <a:srgbClr val="080808"/>
                </a:solidFill>
              </a:rPr>
              <a:t> and plywood from bottom</a:t>
            </a:r>
            <a:endParaRPr lang="en-IN" sz="1600" b="1" dirty="0">
              <a:solidFill>
                <a:srgbClr val="080808"/>
              </a:solidFill>
            </a:endParaRPr>
          </a:p>
        </p:txBody>
      </p:sp>
      <p:pic>
        <p:nvPicPr>
          <p:cNvPr id="2054" name="Picture 6" descr="C:\Users\Ajay Raminenei\Desktop\krasa_sfs1.jpg"/>
          <p:cNvPicPr>
            <a:picLocks noChangeAspect="1" noChangeArrowheads="1"/>
          </p:cNvPicPr>
          <p:nvPr/>
        </p:nvPicPr>
        <p:blipFill>
          <a:blip r:embed="rId3" cstate="print"/>
          <a:srcRect b="26457"/>
          <a:stretch>
            <a:fillRect/>
          </a:stretch>
        </p:blipFill>
        <p:spPr bwMode="auto">
          <a:xfrm>
            <a:off x="2214546" y="1214422"/>
            <a:ext cx="1928826" cy="1892976"/>
          </a:xfrm>
          <a:prstGeom prst="rect">
            <a:avLst/>
          </a:prstGeom>
          <a:noFill/>
          <a:ln w="19050">
            <a:solidFill>
              <a:srgbClr val="080808"/>
            </a:solidFill>
          </a:ln>
        </p:spPr>
      </p:pic>
      <p:pic>
        <p:nvPicPr>
          <p:cNvPr id="2055" name="Picture 7" descr="C:\Users\Ajay Raminenei\Desktop\krasa_sfs6.jpg"/>
          <p:cNvPicPr>
            <a:picLocks noChangeAspect="1" noChangeArrowheads="1"/>
          </p:cNvPicPr>
          <p:nvPr/>
        </p:nvPicPr>
        <p:blipFill>
          <a:blip r:embed="rId4" cstate="print"/>
          <a:srcRect b="34016"/>
          <a:stretch>
            <a:fillRect/>
          </a:stretch>
        </p:blipFill>
        <p:spPr bwMode="auto">
          <a:xfrm>
            <a:off x="4495800" y="4953000"/>
            <a:ext cx="1947129" cy="1498488"/>
          </a:xfrm>
          <a:prstGeom prst="rect">
            <a:avLst/>
          </a:prstGeom>
          <a:noFill/>
          <a:ln w="19050">
            <a:solidFill>
              <a:srgbClr val="080808"/>
            </a:solidFill>
          </a:ln>
        </p:spPr>
      </p:pic>
      <p:pic>
        <p:nvPicPr>
          <p:cNvPr id="2058" name="Picture 10" descr="C:\Users\Ajay Raminenei\Desktop\krasa_sfs4.jpg"/>
          <p:cNvPicPr>
            <a:picLocks noChangeAspect="1" noChangeArrowheads="1"/>
          </p:cNvPicPr>
          <p:nvPr/>
        </p:nvPicPr>
        <p:blipFill>
          <a:blip r:embed="rId5" cstate="print"/>
          <a:srcRect b="34016"/>
          <a:stretch>
            <a:fillRect/>
          </a:stretch>
        </p:blipFill>
        <p:spPr bwMode="auto">
          <a:xfrm>
            <a:off x="2195736" y="3356992"/>
            <a:ext cx="1947129" cy="1714512"/>
          </a:xfrm>
          <a:prstGeom prst="rect">
            <a:avLst/>
          </a:prstGeom>
          <a:noFill/>
          <a:ln w="19050">
            <a:solidFill>
              <a:srgbClr val="080808"/>
            </a:solidFill>
          </a:ln>
        </p:spPr>
      </p:pic>
      <p:pic>
        <p:nvPicPr>
          <p:cNvPr id="2060" name="Picture 12" descr="C:\Users\Ajay Raminenei\Desktop\krasa_sfs2.jpg"/>
          <p:cNvPicPr>
            <a:picLocks noChangeAspect="1" noChangeArrowheads="1"/>
          </p:cNvPicPr>
          <p:nvPr/>
        </p:nvPicPr>
        <p:blipFill>
          <a:blip r:embed="rId6" cstate="print"/>
          <a:srcRect b="35528"/>
          <a:stretch>
            <a:fillRect/>
          </a:stretch>
        </p:blipFill>
        <p:spPr bwMode="auto">
          <a:xfrm>
            <a:off x="6618303" y="1142984"/>
            <a:ext cx="1928825" cy="1785950"/>
          </a:xfrm>
          <a:prstGeom prst="rect">
            <a:avLst/>
          </a:prstGeom>
          <a:noFill/>
          <a:ln w="19050">
            <a:solidFill>
              <a:srgbClr val="080808"/>
            </a:solidFill>
          </a:ln>
        </p:spPr>
      </p:pic>
      <p:pic>
        <p:nvPicPr>
          <p:cNvPr id="2061" name="Picture 13" descr="C:\Users\Ajay Raminenei\Desktop\krasa_sfs4.jpg"/>
          <p:cNvPicPr>
            <a:picLocks noChangeAspect="1" noChangeArrowheads="1"/>
          </p:cNvPicPr>
          <p:nvPr/>
        </p:nvPicPr>
        <p:blipFill>
          <a:blip r:embed="rId7" cstate="print"/>
          <a:srcRect b="12850"/>
          <a:stretch>
            <a:fillRect/>
          </a:stretch>
        </p:blipFill>
        <p:spPr bwMode="auto">
          <a:xfrm>
            <a:off x="6660232" y="3284984"/>
            <a:ext cx="1928826" cy="1797350"/>
          </a:xfrm>
          <a:prstGeom prst="rect">
            <a:avLst/>
          </a:prstGeom>
          <a:noFill/>
          <a:ln w="19050">
            <a:solidFill>
              <a:srgbClr val="080808"/>
            </a:solidFill>
          </a:ln>
        </p:spPr>
      </p:pic>
      <p:cxnSp>
        <p:nvCxnSpPr>
          <p:cNvPr id="26" name="Straight Connector 25"/>
          <p:cNvCxnSpPr/>
          <p:nvPr/>
        </p:nvCxnSpPr>
        <p:spPr>
          <a:xfrm>
            <a:off x="0" y="857250"/>
            <a:ext cx="9144000" cy="158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9804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Grp="1" noChangeArrowheads="1"/>
          </p:cNvSpPr>
          <p:nvPr>
            <p:ph type="title"/>
          </p:nvPr>
        </p:nvSpPr>
        <p:spPr>
          <a:xfrm>
            <a:off x="2971800" y="533400"/>
            <a:ext cx="2971800" cy="539036"/>
          </a:xfrm>
          <a:solidFill>
            <a:schemeClr val="accent4">
              <a:lumMod val="50000"/>
              <a:lumOff val="50000"/>
            </a:schemeClr>
          </a:solidFill>
        </p:spPr>
        <p:txBody>
          <a:bodyPr anchor="ctr">
            <a:noAutofit/>
          </a:bodyPr>
          <a:lstStyle/>
          <a:p>
            <a:pPr algn="ctr"/>
            <a:r>
              <a:rPr lang="en-US" sz="2600" b="1" dirty="0">
                <a:solidFill>
                  <a:srgbClr val="FFFFFF"/>
                </a:solidFill>
              </a:rPr>
              <a:t>The Result </a:t>
            </a:r>
          </a:p>
        </p:txBody>
      </p:sp>
      <p:cxnSp>
        <p:nvCxnSpPr>
          <p:cNvPr id="10" name="Straight Connector 9"/>
          <p:cNvCxnSpPr/>
          <p:nvPr/>
        </p:nvCxnSpPr>
        <p:spPr>
          <a:xfrm>
            <a:off x="0" y="1069958"/>
            <a:ext cx="9144000" cy="158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3074" name="Picture 2" descr="D:\Photographs\Photographs (08-09-12)\DSC_094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96752"/>
            <a:ext cx="9144000" cy="5661248"/>
          </a:xfrm>
          <a:prstGeom prst="rect">
            <a:avLst/>
          </a:prstGeom>
          <a:noFill/>
        </p:spPr>
      </p:pic>
      <p:sp>
        <p:nvSpPr>
          <p:cNvPr id="15" name="Rectangle 14"/>
          <p:cNvSpPr/>
          <p:nvPr/>
        </p:nvSpPr>
        <p:spPr>
          <a:xfrm>
            <a:off x="4191000" y="1981200"/>
            <a:ext cx="4572000" cy="2228302"/>
          </a:xfrm>
          <a:prstGeom prst="rect">
            <a:avLst/>
          </a:prstGeom>
        </p:spPr>
        <p:txBody>
          <a:bodyPr>
            <a:spAutoFit/>
          </a:bodyPr>
          <a:lstStyle/>
          <a:p>
            <a:pPr marL="398463" indent="-398463" algn="just">
              <a:lnSpc>
                <a:spcPct val="110000"/>
              </a:lnSpc>
              <a:spcBef>
                <a:spcPts val="600"/>
              </a:spcBef>
              <a:spcAft>
                <a:spcPts val="600"/>
              </a:spcAft>
              <a:buFont typeface="Wingdings" pitchFamily="2" charset="2"/>
              <a:buChar char="q"/>
              <a:tabLst>
                <a:tab pos="396875" algn="l"/>
              </a:tabLst>
            </a:pPr>
            <a:r>
              <a:rPr lang="en-US" sz="1800" b="1" dirty="0" smtClean="0">
                <a:solidFill>
                  <a:schemeClr val="bg1">
                    <a:lumMod val="20000"/>
                    <a:lumOff val="80000"/>
                  </a:schemeClr>
                </a:solidFill>
                <a:latin typeface="Arial" pitchFamily="34" charset="0"/>
                <a:cs typeface="Arial" pitchFamily="34" charset="0"/>
              </a:rPr>
              <a:t>3 days after the concrete is poured the shutter system is removed.</a:t>
            </a:r>
          </a:p>
          <a:p>
            <a:pPr marL="398463" indent="-398463" algn="just">
              <a:lnSpc>
                <a:spcPct val="110000"/>
              </a:lnSpc>
              <a:spcBef>
                <a:spcPts val="600"/>
              </a:spcBef>
              <a:spcAft>
                <a:spcPts val="600"/>
              </a:spcAft>
              <a:buFont typeface="Wingdings" pitchFamily="2" charset="2"/>
              <a:buChar char="q"/>
              <a:tabLst>
                <a:tab pos="396875" algn="l"/>
              </a:tabLst>
            </a:pPr>
            <a:r>
              <a:rPr lang="en-US" sz="1800" b="1" dirty="0" smtClean="0">
                <a:solidFill>
                  <a:schemeClr val="bg1">
                    <a:lumMod val="20000"/>
                    <a:lumOff val="80000"/>
                  </a:schemeClr>
                </a:solidFill>
                <a:latin typeface="Arial" pitchFamily="34" charset="0"/>
                <a:cs typeface="Arial" pitchFamily="34" charset="0"/>
              </a:rPr>
              <a:t>Services can pass through the pre-punched holes.</a:t>
            </a:r>
          </a:p>
          <a:p>
            <a:pPr marL="398463" indent="-398463" algn="just">
              <a:lnSpc>
                <a:spcPct val="110000"/>
              </a:lnSpc>
              <a:spcBef>
                <a:spcPts val="600"/>
              </a:spcBef>
              <a:spcAft>
                <a:spcPts val="600"/>
              </a:spcAft>
              <a:buFont typeface="Wingdings" pitchFamily="2" charset="2"/>
              <a:buChar char="q"/>
              <a:tabLst>
                <a:tab pos="396875" algn="l"/>
              </a:tabLst>
            </a:pPr>
            <a:r>
              <a:rPr lang="en-US" sz="1800" b="1" dirty="0" smtClean="0">
                <a:solidFill>
                  <a:schemeClr val="bg1">
                    <a:lumMod val="20000"/>
                    <a:lumOff val="80000"/>
                  </a:schemeClr>
                </a:solidFill>
                <a:latin typeface="Arial" pitchFamily="34" charset="0"/>
                <a:cs typeface="Arial" pitchFamily="34" charset="0"/>
              </a:rPr>
              <a:t>False ceiling if needed may also be fixed to the bottom of the joist</a:t>
            </a:r>
            <a:endParaRPr lang="en-IN" sz="1800" b="1" dirty="0">
              <a:solidFill>
                <a:schemeClr val="bg1">
                  <a:lumMod val="20000"/>
                  <a:lumOff val="80000"/>
                </a:schemeClr>
              </a:solidFill>
            </a:endParaRPr>
          </a:p>
        </p:txBody>
      </p:sp>
    </p:spTree>
    <p:extLst>
      <p:ext uri="{BB962C8B-B14F-4D97-AF65-F5344CB8AC3E}">
        <p14:creationId xmlns:p14="http://schemas.microsoft.com/office/powerpoint/2010/main" val="1606602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DSC_6996.TIF"/>
          <p:cNvPicPr>
            <a:picLocks noChangeAspect="1"/>
          </p:cNvPicPr>
          <p:nvPr/>
        </p:nvPicPr>
        <p:blipFill>
          <a:blip r:embed="rId2" cstate="print"/>
          <a:srcRect t="27576" b="14339"/>
          <a:stretch>
            <a:fillRect/>
          </a:stretch>
        </p:blipFill>
        <p:spPr bwMode="auto">
          <a:xfrm>
            <a:off x="1295400" y="3581401"/>
            <a:ext cx="6781800" cy="2897868"/>
          </a:xfrm>
          <a:prstGeom prst="rect">
            <a:avLst/>
          </a:prstGeom>
          <a:noFill/>
          <a:ln w="9525">
            <a:noFill/>
            <a:miter lim="800000"/>
            <a:headEnd/>
            <a:tailEnd/>
          </a:ln>
        </p:spPr>
      </p:pic>
      <p:sp>
        <p:nvSpPr>
          <p:cNvPr id="9" name="Rectangle 15"/>
          <p:cNvSpPr>
            <a:spLocks noChangeArrowheads="1"/>
          </p:cNvSpPr>
          <p:nvPr/>
        </p:nvSpPr>
        <p:spPr bwMode="auto">
          <a:xfrm>
            <a:off x="2971800" y="1512887"/>
            <a:ext cx="3048000" cy="523220"/>
          </a:xfrm>
          <a:prstGeom prst="rect">
            <a:avLst/>
          </a:prstGeom>
          <a:ln>
            <a:noFill/>
          </a:ln>
        </p:spPr>
        <p:style>
          <a:lnRef idx="1">
            <a:schemeClr val="accent6"/>
          </a:lnRef>
          <a:fillRef idx="3">
            <a:schemeClr val="accent6"/>
          </a:fillRef>
          <a:effectRef idx="2">
            <a:schemeClr val="accent6"/>
          </a:effectRef>
          <a:fontRef idx="minor">
            <a:schemeClr val="lt1"/>
          </a:fontRef>
        </p:style>
        <p:txBody>
          <a:bodyPr wrap="square" anchor="ctr">
            <a:spAutoFit/>
          </a:bodyPr>
          <a:lstStyle/>
          <a:p>
            <a:pPr algn="ctr">
              <a:defRPr/>
            </a:pPr>
            <a:r>
              <a:rPr lang="en-US" sz="1400" b="1" dirty="0">
                <a:solidFill>
                  <a:srgbClr val="FBFFFE"/>
                </a:solidFill>
                <a:latin typeface="+mj-lt"/>
              </a:rPr>
              <a:t>O P Jindal Group</a:t>
            </a:r>
          </a:p>
          <a:p>
            <a:pPr algn="ctr">
              <a:defRPr/>
            </a:pPr>
            <a:r>
              <a:rPr lang="en-US" sz="1400" b="1" dirty="0">
                <a:solidFill>
                  <a:srgbClr val="FBFFFE"/>
                </a:solidFill>
                <a:latin typeface="+mj-lt"/>
              </a:rPr>
              <a:t>(20 Billion US $ Group)</a:t>
            </a:r>
          </a:p>
        </p:txBody>
      </p:sp>
      <p:sp>
        <p:nvSpPr>
          <p:cNvPr id="11" name="Rectangle 15"/>
          <p:cNvSpPr>
            <a:spLocks noChangeArrowheads="1"/>
          </p:cNvSpPr>
          <p:nvPr/>
        </p:nvSpPr>
        <p:spPr bwMode="auto">
          <a:xfrm>
            <a:off x="76200" y="2651422"/>
            <a:ext cx="1752600" cy="461665"/>
          </a:xfrm>
          <a:prstGeom prst="rect">
            <a:avLst/>
          </a:prstGeom>
          <a:ln>
            <a:noFill/>
          </a:ln>
        </p:spPr>
        <p:style>
          <a:lnRef idx="1">
            <a:schemeClr val="accent6"/>
          </a:lnRef>
          <a:fillRef idx="3">
            <a:schemeClr val="accent6"/>
          </a:fillRef>
          <a:effectRef idx="2">
            <a:schemeClr val="accent6"/>
          </a:effectRef>
          <a:fontRef idx="minor">
            <a:schemeClr val="lt1"/>
          </a:fontRef>
        </p:style>
        <p:txBody>
          <a:bodyPr wrap="square" anchor="ctr">
            <a:spAutoFit/>
          </a:bodyPr>
          <a:lstStyle/>
          <a:p>
            <a:pPr algn="ctr">
              <a:defRPr/>
            </a:pPr>
            <a:r>
              <a:rPr lang="en-US" sz="1200" b="1" dirty="0">
                <a:solidFill>
                  <a:srgbClr val="FBFFFE"/>
                </a:solidFill>
                <a:latin typeface="+mj-lt"/>
              </a:rPr>
              <a:t>Jindal Saw</a:t>
            </a:r>
          </a:p>
          <a:p>
            <a:pPr algn="ctr">
              <a:defRPr/>
            </a:pPr>
            <a:r>
              <a:rPr lang="en-US" sz="1200" b="1" i="1" dirty="0">
                <a:solidFill>
                  <a:srgbClr val="FBFFFE"/>
                </a:solidFill>
                <a:latin typeface="+mj-lt"/>
              </a:rPr>
              <a:t>Shri. P.R. Jindal</a:t>
            </a:r>
          </a:p>
        </p:txBody>
      </p:sp>
      <p:sp>
        <p:nvSpPr>
          <p:cNvPr id="12" name="Rectangle 15"/>
          <p:cNvSpPr>
            <a:spLocks noChangeArrowheads="1"/>
          </p:cNvSpPr>
          <p:nvPr/>
        </p:nvSpPr>
        <p:spPr bwMode="auto">
          <a:xfrm>
            <a:off x="1905000" y="2655887"/>
            <a:ext cx="1905000" cy="430887"/>
          </a:xfrm>
          <a:prstGeom prst="rect">
            <a:avLst/>
          </a:prstGeom>
          <a:ln>
            <a:noFill/>
          </a:ln>
        </p:spPr>
        <p:style>
          <a:lnRef idx="1">
            <a:schemeClr val="accent6"/>
          </a:lnRef>
          <a:fillRef idx="3">
            <a:schemeClr val="accent6"/>
          </a:fillRef>
          <a:effectRef idx="2">
            <a:schemeClr val="accent6"/>
          </a:effectRef>
          <a:fontRef idx="minor">
            <a:schemeClr val="lt1"/>
          </a:fontRef>
        </p:style>
        <p:txBody>
          <a:bodyPr wrap="square" anchor="ctr">
            <a:spAutoFit/>
          </a:bodyPr>
          <a:lstStyle/>
          <a:p>
            <a:pPr algn="ctr">
              <a:defRPr/>
            </a:pPr>
            <a:r>
              <a:rPr lang="en-US" sz="1100" b="1" dirty="0">
                <a:solidFill>
                  <a:srgbClr val="FBFFFE"/>
                </a:solidFill>
                <a:latin typeface="+mj-lt"/>
              </a:rPr>
              <a:t>JSL Limited</a:t>
            </a:r>
          </a:p>
          <a:p>
            <a:pPr algn="ctr">
              <a:defRPr/>
            </a:pPr>
            <a:r>
              <a:rPr lang="en-US" sz="1100" b="1" i="1" dirty="0">
                <a:solidFill>
                  <a:srgbClr val="FBFFFE"/>
                </a:solidFill>
                <a:latin typeface="+mj-lt"/>
              </a:rPr>
              <a:t>Shri. Ratan Jindal</a:t>
            </a:r>
          </a:p>
        </p:txBody>
      </p:sp>
      <p:sp>
        <p:nvSpPr>
          <p:cNvPr id="13" name="Rectangle 15"/>
          <p:cNvSpPr>
            <a:spLocks noChangeArrowheads="1"/>
          </p:cNvSpPr>
          <p:nvPr/>
        </p:nvSpPr>
        <p:spPr bwMode="auto">
          <a:xfrm>
            <a:off x="3935413" y="2614612"/>
            <a:ext cx="2286000" cy="461665"/>
          </a:xfrm>
          <a:prstGeom prst="rect">
            <a:avLst/>
          </a:prstGeom>
          <a:ln>
            <a:noFill/>
          </a:ln>
        </p:spPr>
        <p:style>
          <a:lnRef idx="1">
            <a:schemeClr val="accent6"/>
          </a:lnRef>
          <a:fillRef idx="3">
            <a:schemeClr val="accent6"/>
          </a:fillRef>
          <a:effectRef idx="2">
            <a:schemeClr val="accent6"/>
          </a:effectRef>
          <a:fontRef idx="minor">
            <a:schemeClr val="lt1"/>
          </a:fontRef>
        </p:style>
        <p:txBody>
          <a:bodyPr anchor="ctr">
            <a:spAutoFit/>
          </a:bodyPr>
          <a:lstStyle/>
          <a:p>
            <a:pPr algn="ctr">
              <a:defRPr/>
            </a:pPr>
            <a:r>
              <a:rPr lang="en-US" sz="1200" b="1" dirty="0">
                <a:solidFill>
                  <a:srgbClr val="FBFFFE"/>
                </a:solidFill>
                <a:latin typeface="+mj-lt"/>
              </a:rPr>
              <a:t>JSW Steel/JSW Energy</a:t>
            </a:r>
          </a:p>
          <a:p>
            <a:pPr algn="ctr">
              <a:defRPr/>
            </a:pPr>
            <a:r>
              <a:rPr lang="en-US" sz="1200" b="1" i="1" dirty="0">
                <a:solidFill>
                  <a:srgbClr val="FBFFFE"/>
                </a:solidFill>
                <a:latin typeface="+mj-lt"/>
              </a:rPr>
              <a:t>Shri. Sajjan Jindal</a:t>
            </a:r>
          </a:p>
        </p:txBody>
      </p:sp>
      <p:sp>
        <p:nvSpPr>
          <p:cNvPr id="14" name="Rectangle 15"/>
          <p:cNvSpPr>
            <a:spLocks noChangeArrowheads="1"/>
          </p:cNvSpPr>
          <p:nvPr/>
        </p:nvSpPr>
        <p:spPr bwMode="auto">
          <a:xfrm>
            <a:off x="6316662" y="2619375"/>
            <a:ext cx="2674937" cy="646331"/>
          </a:xfrm>
          <a:prstGeom prst="rect">
            <a:avLst/>
          </a:prstGeom>
          <a:solidFill>
            <a:srgbClr val="58AB3D"/>
          </a:solidFill>
          <a:ln>
            <a:noFill/>
          </a:ln>
        </p:spPr>
        <p:style>
          <a:lnRef idx="1">
            <a:schemeClr val="accent6"/>
          </a:lnRef>
          <a:fillRef idx="3">
            <a:schemeClr val="accent6"/>
          </a:fillRef>
          <a:effectRef idx="2">
            <a:schemeClr val="accent6"/>
          </a:effectRef>
          <a:fontRef idx="minor">
            <a:schemeClr val="lt1"/>
          </a:fontRef>
        </p:style>
        <p:txBody>
          <a:bodyPr wrap="square" anchor="ctr">
            <a:spAutoFit/>
          </a:bodyPr>
          <a:lstStyle/>
          <a:p>
            <a:pPr algn="ctr">
              <a:defRPr/>
            </a:pPr>
            <a:r>
              <a:rPr lang="en-US" sz="1200" b="1" dirty="0">
                <a:solidFill>
                  <a:srgbClr val="FBFFFE"/>
                </a:solidFill>
                <a:latin typeface="+mj-lt"/>
              </a:rPr>
              <a:t>Jindal Steel &amp; </a:t>
            </a:r>
            <a:r>
              <a:rPr lang="en-US" sz="1200" b="1" dirty="0" smtClean="0">
                <a:solidFill>
                  <a:srgbClr val="FBFFFE"/>
                </a:solidFill>
                <a:latin typeface="+mj-lt"/>
              </a:rPr>
              <a:t>Power Ltd </a:t>
            </a:r>
            <a:r>
              <a:rPr lang="en-US" sz="1200" b="1" dirty="0">
                <a:solidFill>
                  <a:srgbClr val="FBFFFE"/>
                </a:solidFill>
                <a:latin typeface="+mj-lt"/>
              </a:rPr>
              <a:t>(JSPL)</a:t>
            </a:r>
          </a:p>
          <a:p>
            <a:pPr algn="ctr">
              <a:defRPr/>
            </a:pPr>
            <a:r>
              <a:rPr lang="en-US" sz="1200" b="1" i="1" dirty="0">
                <a:solidFill>
                  <a:srgbClr val="FBFFFE"/>
                </a:solidFill>
                <a:latin typeface="+mj-lt"/>
              </a:rPr>
              <a:t>Shri. Naveen Jindal</a:t>
            </a:r>
          </a:p>
        </p:txBody>
      </p:sp>
      <p:cxnSp>
        <p:nvCxnSpPr>
          <p:cNvPr id="15" name="Elbow Connector 14"/>
          <p:cNvCxnSpPr/>
          <p:nvPr/>
        </p:nvCxnSpPr>
        <p:spPr>
          <a:xfrm rot="5400000">
            <a:off x="2487612" y="685800"/>
            <a:ext cx="473075" cy="3162300"/>
          </a:xfrm>
          <a:prstGeom prst="bentConnector3">
            <a:avLst>
              <a:gd name="adj1" fmla="val 50000"/>
            </a:avLst>
          </a:prstGeom>
          <a:ln>
            <a:solidFill>
              <a:srgbClr val="74563F"/>
            </a:solidFill>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rot="5400000">
            <a:off x="3416300" y="1614487"/>
            <a:ext cx="473075" cy="1304925"/>
          </a:xfrm>
          <a:prstGeom prst="bentConnector3">
            <a:avLst>
              <a:gd name="adj1" fmla="val 50000"/>
            </a:avLst>
          </a:prstGeom>
          <a:ln>
            <a:solidFill>
              <a:srgbClr val="74563F"/>
            </a:solidFill>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16200000" flipH="1">
            <a:off x="5630862" y="704850"/>
            <a:ext cx="473075" cy="3124200"/>
          </a:xfrm>
          <a:prstGeom prst="bentConnector3">
            <a:avLst>
              <a:gd name="adj1" fmla="val 50000"/>
            </a:avLst>
          </a:prstGeom>
          <a:ln>
            <a:solidFill>
              <a:srgbClr val="74563F"/>
            </a:solidFill>
            <a:tailEnd type="arrow"/>
          </a:ln>
        </p:spPr>
        <p:style>
          <a:lnRef idx="1">
            <a:schemeClr val="accent1"/>
          </a:lnRef>
          <a:fillRef idx="0">
            <a:schemeClr val="accent1"/>
          </a:fillRef>
          <a:effectRef idx="0">
            <a:schemeClr val="accent1"/>
          </a:effectRef>
          <a:fontRef idx="minor">
            <a:schemeClr val="tx1"/>
          </a:fontRef>
        </p:style>
      </p:cxnSp>
      <p:cxnSp>
        <p:nvCxnSpPr>
          <p:cNvPr id="18" name="Shape 22"/>
          <p:cNvCxnSpPr/>
          <p:nvPr/>
        </p:nvCxnSpPr>
        <p:spPr>
          <a:xfrm rot="16200000" flipH="1">
            <a:off x="4478337" y="1857375"/>
            <a:ext cx="473075" cy="819150"/>
          </a:xfrm>
          <a:prstGeom prst="bentConnector3">
            <a:avLst>
              <a:gd name="adj1" fmla="val 50000"/>
            </a:avLst>
          </a:prstGeom>
          <a:ln>
            <a:solidFill>
              <a:srgbClr val="74563F"/>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278563" y="2503487"/>
            <a:ext cx="2560637" cy="990600"/>
          </a:xfrm>
          <a:prstGeom prst="rect">
            <a:avLst/>
          </a:prstGeom>
          <a:noFill/>
          <a:ln w="158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p>
        </p:txBody>
      </p:sp>
      <p:sp>
        <p:nvSpPr>
          <p:cNvPr id="36" name="Slide Number Placeholder 47"/>
          <p:cNvSpPr txBox="1">
            <a:spLocks/>
          </p:cNvSpPr>
          <p:nvPr/>
        </p:nvSpPr>
        <p:spPr>
          <a:xfrm>
            <a:off x="6164263" y="6475413"/>
            <a:ext cx="2522537" cy="365125"/>
          </a:xfrm>
          <a:prstGeom prst="rect">
            <a:avLst/>
          </a:prstGeom>
        </p:spPr>
        <p:txBody>
          <a:bodyPr anchor="ctr"/>
          <a:lstStyle>
            <a:lvl1pPr algn="ctr">
              <a:defRPr>
                <a:solidFill>
                  <a:schemeClr val="bg1"/>
                </a:solidFill>
              </a:defRPr>
            </a:lvl1pPr>
          </a:lstStyle>
          <a:p>
            <a:pPr algn="r" fontAlgn="auto">
              <a:spcBef>
                <a:spcPts val="0"/>
              </a:spcBef>
              <a:spcAft>
                <a:spcPts val="0"/>
              </a:spcAft>
              <a:defRPr/>
            </a:pPr>
            <a:r>
              <a:rPr lang="en-US" sz="800" dirty="0" smtClean="0">
                <a:solidFill>
                  <a:schemeClr val="tx1">
                    <a:lumMod val="65000"/>
                    <a:lumOff val="35000"/>
                  </a:schemeClr>
                </a:solidFill>
                <a:latin typeface="Arial"/>
                <a:cs typeface="Arial"/>
              </a:rPr>
              <a:t>Copyright @ 2015 Jindal Steel &amp; Power Limited</a:t>
            </a:r>
            <a:endParaRPr lang="en-US" sz="800" dirty="0">
              <a:solidFill>
                <a:schemeClr val="tx1">
                  <a:lumMod val="65000"/>
                  <a:lumOff val="35000"/>
                </a:schemeClr>
              </a:solidFill>
              <a:latin typeface="Arial"/>
              <a:cs typeface="Arial"/>
            </a:endParaRPr>
          </a:p>
        </p:txBody>
      </p:sp>
      <p:sp>
        <p:nvSpPr>
          <p:cNvPr id="37" name="Slide Number Placeholder 47"/>
          <p:cNvSpPr txBox="1">
            <a:spLocks/>
          </p:cNvSpPr>
          <p:nvPr/>
        </p:nvSpPr>
        <p:spPr>
          <a:xfrm>
            <a:off x="8458200" y="6475413"/>
            <a:ext cx="547688" cy="365125"/>
          </a:xfrm>
          <a:prstGeom prst="rect">
            <a:avLst/>
          </a:prstGeom>
        </p:spPr>
        <p:txBody>
          <a:bodyPr anchor="ctr"/>
          <a:lstStyle>
            <a:lvl1pPr algn="ctr">
              <a:defRPr>
                <a:solidFill>
                  <a:schemeClr val="bg1"/>
                </a:solidFill>
              </a:defRPr>
            </a:lvl1pPr>
          </a:lstStyle>
          <a:p>
            <a:pPr fontAlgn="auto">
              <a:spcBef>
                <a:spcPts val="0"/>
              </a:spcBef>
              <a:spcAft>
                <a:spcPts val="0"/>
              </a:spcAft>
              <a:defRPr/>
            </a:pPr>
            <a:fld id="{B6AEED4D-A326-49E7-9A7B-BBCB3AB43D3A}" type="slidenum">
              <a:rPr lang="en-US" sz="800" smtClean="0">
                <a:solidFill>
                  <a:schemeClr val="tx1">
                    <a:lumMod val="65000"/>
                    <a:lumOff val="35000"/>
                  </a:schemeClr>
                </a:solidFill>
                <a:latin typeface="Arial"/>
                <a:cs typeface="Arial"/>
              </a:rPr>
              <a:pPr fontAlgn="auto">
                <a:spcBef>
                  <a:spcPts val="0"/>
                </a:spcBef>
                <a:spcAft>
                  <a:spcPts val="0"/>
                </a:spcAft>
                <a:defRPr/>
              </a:pPr>
              <a:t>2</a:t>
            </a:fld>
            <a:endParaRPr lang="en-US" sz="800" dirty="0">
              <a:solidFill>
                <a:schemeClr val="tx1">
                  <a:lumMod val="65000"/>
                  <a:lumOff val="35000"/>
                </a:schemeClr>
              </a:solidFill>
              <a:latin typeface="Arial"/>
              <a:cs typeface="Arial"/>
            </a:endParaRPr>
          </a:p>
        </p:txBody>
      </p:sp>
      <p:sp>
        <p:nvSpPr>
          <p:cNvPr id="31759" name="Rectangle 3"/>
          <p:cNvSpPr>
            <a:spLocks noChangeArrowheads="1"/>
          </p:cNvSpPr>
          <p:nvPr/>
        </p:nvSpPr>
        <p:spPr bwMode="auto">
          <a:xfrm>
            <a:off x="914400" y="742890"/>
            <a:ext cx="7086600" cy="400110"/>
          </a:xfrm>
          <a:prstGeom prst="rect">
            <a:avLst/>
          </a:prstGeom>
          <a:solidFill>
            <a:srgbClr val="0070C0"/>
          </a:solidFill>
          <a:ln w="9525">
            <a:solidFill>
              <a:schemeClr val="bg2">
                <a:lumMod val="75000"/>
              </a:schemeClr>
            </a:solidFill>
            <a:miter lim="800000"/>
            <a:headEnd/>
            <a:tailEnd/>
          </a:ln>
        </p:spPr>
        <p:txBody>
          <a:bodyPr wrap="square">
            <a:spAutoFit/>
          </a:bodyPr>
          <a:lstStyle/>
          <a:p>
            <a:pPr algn="ctr"/>
            <a:r>
              <a:rPr lang="en-US" altLang="en-US" sz="2000" b="1" dirty="0">
                <a:solidFill>
                  <a:schemeClr val="bg1">
                    <a:lumMod val="20000"/>
                    <a:lumOff val="80000"/>
                  </a:schemeClr>
                </a:solidFill>
                <a:latin typeface="+mj-lt"/>
                <a:cs typeface="Times New Roman" pitchFamily="18" charset="0"/>
              </a:rPr>
              <a:t>OWNERSHIP STRUCTURE </a:t>
            </a:r>
            <a:r>
              <a:rPr lang="en-US" altLang="en-US" sz="2000" b="1" dirty="0" smtClean="0">
                <a:solidFill>
                  <a:schemeClr val="bg1">
                    <a:lumMod val="20000"/>
                    <a:lumOff val="80000"/>
                  </a:schemeClr>
                </a:solidFill>
                <a:latin typeface="+mj-lt"/>
                <a:cs typeface="Times New Roman" pitchFamily="18" charset="0"/>
              </a:rPr>
              <a:t>– O </a:t>
            </a:r>
            <a:r>
              <a:rPr lang="en-US" altLang="en-US" sz="2000" b="1" dirty="0">
                <a:solidFill>
                  <a:schemeClr val="bg1">
                    <a:lumMod val="20000"/>
                    <a:lumOff val="80000"/>
                  </a:schemeClr>
                </a:solidFill>
                <a:latin typeface="+mj-lt"/>
                <a:cs typeface="Times New Roman" pitchFamily="18" charset="0"/>
              </a:rPr>
              <a:t>P JINDAL GROUP</a:t>
            </a:r>
            <a:endParaRPr lang="en-US" sz="2000" b="1" dirty="0">
              <a:solidFill>
                <a:schemeClr val="bg1">
                  <a:lumMod val="20000"/>
                  <a:lumOff val="80000"/>
                </a:schemeClr>
              </a:solidFill>
              <a:latin typeface="+mj-lt"/>
              <a:cs typeface="Times New Roman" pitchFamily="18" charset="0"/>
            </a:endParaRPr>
          </a:p>
        </p:txBody>
      </p:sp>
    </p:spTree>
    <p:extLst>
      <p:ext uri="{BB962C8B-B14F-4D97-AF65-F5344CB8AC3E}">
        <p14:creationId xmlns:p14="http://schemas.microsoft.com/office/powerpoint/2010/main" val="867767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6" name="Rectangle 8"/>
          <p:cNvSpPr>
            <a:spLocks noChangeArrowheads="1"/>
          </p:cNvSpPr>
          <p:nvPr/>
        </p:nvSpPr>
        <p:spPr bwMode="auto">
          <a:xfrm>
            <a:off x="500034" y="1571612"/>
            <a:ext cx="4148166" cy="4737708"/>
          </a:xfrm>
          <a:prstGeom prst="rect">
            <a:avLst/>
          </a:prstGeom>
          <a:noFill/>
          <a:ln w="9525">
            <a:noFill/>
            <a:miter lim="800000"/>
            <a:headEnd/>
            <a:tailEnd/>
          </a:ln>
        </p:spPr>
        <p:txBody>
          <a:bodyPr/>
          <a:lstStyle/>
          <a:p>
            <a:pPr marL="398463" indent="-398463" algn="just">
              <a:tabLst>
                <a:tab pos="396875" algn="l"/>
              </a:tabLst>
            </a:pPr>
            <a:r>
              <a:rPr lang="en-GB" sz="2000" dirty="0">
                <a:latin typeface="Arial" pitchFamily="34" charset="0"/>
                <a:cs typeface="Arial" pitchFamily="34" charset="0"/>
              </a:rPr>
              <a:t/>
            </a:r>
            <a:br>
              <a:rPr lang="en-GB" sz="2000" dirty="0">
                <a:latin typeface="Arial" pitchFamily="34" charset="0"/>
                <a:cs typeface="Arial" pitchFamily="34" charset="0"/>
              </a:rPr>
            </a:br>
            <a:endParaRPr lang="en-US" sz="4400" baseline="30000" dirty="0">
              <a:latin typeface="Arial" pitchFamily="34" charset="0"/>
              <a:cs typeface="Arial" pitchFamily="34" charset="0"/>
            </a:endParaRPr>
          </a:p>
        </p:txBody>
      </p:sp>
      <p:sp>
        <p:nvSpPr>
          <p:cNvPr id="9222" name="Rectangle 9"/>
          <p:cNvSpPr>
            <a:spLocks noChangeArrowheads="1"/>
          </p:cNvSpPr>
          <p:nvPr/>
        </p:nvSpPr>
        <p:spPr bwMode="auto">
          <a:xfrm>
            <a:off x="1981200" y="188640"/>
            <a:ext cx="5334000" cy="762000"/>
          </a:xfrm>
          <a:prstGeom prst="rect">
            <a:avLst/>
          </a:prstGeom>
          <a:solidFill>
            <a:schemeClr val="accent4">
              <a:lumMod val="50000"/>
              <a:lumOff val="50000"/>
            </a:schemeClr>
          </a:solidFill>
          <a:ln w="9525">
            <a:noFill/>
            <a:miter lim="800000"/>
            <a:headEnd/>
            <a:tailEnd/>
          </a:ln>
        </p:spPr>
        <p:txBody>
          <a:bodyPr anchor="ctr"/>
          <a:lstStyle/>
          <a:p>
            <a:pPr algn="l">
              <a:lnSpc>
                <a:spcPct val="100000"/>
              </a:lnSpc>
              <a:buFontTx/>
              <a:buNone/>
            </a:pPr>
            <a:r>
              <a:rPr lang="en-US" sz="2400" b="1" dirty="0" smtClean="0">
                <a:solidFill>
                  <a:srgbClr val="FFFFFF"/>
                </a:solidFill>
                <a:latin typeface="Arial" pitchFamily="34" charset="0"/>
                <a:cs typeface="Arial" pitchFamily="34" charset="0"/>
              </a:rPr>
              <a:t>Advantages of Speed floor system</a:t>
            </a:r>
            <a:endParaRPr lang="en-US" sz="4400" b="1" dirty="0">
              <a:solidFill>
                <a:srgbClr val="FFFFFF"/>
              </a:solidFill>
              <a:latin typeface="Arial" pitchFamily="34" charset="0"/>
              <a:cs typeface="Arial" pitchFamily="34" charset="0"/>
            </a:endParaRPr>
          </a:p>
        </p:txBody>
      </p:sp>
      <p:cxnSp>
        <p:nvCxnSpPr>
          <p:cNvPr id="14" name="Straight Connector 13"/>
          <p:cNvCxnSpPr/>
          <p:nvPr/>
        </p:nvCxnSpPr>
        <p:spPr>
          <a:xfrm>
            <a:off x="0" y="1069958"/>
            <a:ext cx="9144000" cy="158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3" cstate="print"/>
          <a:srcRect/>
          <a:stretch>
            <a:fillRect/>
          </a:stretch>
        </p:blipFill>
        <p:spPr bwMode="auto">
          <a:xfrm>
            <a:off x="180975" y="1196752"/>
            <a:ext cx="8783513" cy="828675"/>
          </a:xfrm>
          <a:prstGeom prst="rect">
            <a:avLst/>
          </a:prstGeom>
          <a:noFill/>
          <a:ln w="9525">
            <a:noFill/>
            <a:miter lim="800000"/>
            <a:headEnd/>
            <a:tailEnd/>
          </a:ln>
          <a:effectLst/>
        </p:spPr>
      </p:pic>
      <p:sp>
        <p:nvSpPr>
          <p:cNvPr id="8" name="TextBox 7"/>
          <p:cNvSpPr txBox="1"/>
          <p:nvPr/>
        </p:nvSpPr>
        <p:spPr>
          <a:xfrm>
            <a:off x="179512" y="2276872"/>
            <a:ext cx="8208912" cy="3785652"/>
          </a:xfrm>
          <a:prstGeom prst="rect">
            <a:avLst/>
          </a:prstGeom>
          <a:noFill/>
        </p:spPr>
        <p:txBody>
          <a:bodyPr wrap="square" rtlCol="0">
            <a:spAutoFit/>
          </a:bodyPr>
          <a:lstStyle/>
          <a:p>
            <a:pPr>
              <a:lnSpc>
                <a:spcPct val="150000"/>
              </a:lnSpc>
              <a:buFont typeface="Wingdings" pitchFamily="2" charset="2"/>
              <a:buChar char="q"/>
            </a:pPr>
            <a:r>
              <a:rPr lang="en-IN" sz="2000" dirty="0" smtClean="0">
                <a:latin typeface="Arial" pitchFamily="34" charset="0"/>
                <a:cs typeface="Arial" pitchFamily="34" charset="0"/>
              </a:rPr>
              <a:t> No Propping</a:t>
            </a:r>
          </a:p>
          <a:p>
            <a:pPr>
              <a:lnSpc>
                <a:spcPct val="150000"/>
              </a:lnSpc>
              <a:buFont typeface="Wingdings" pitchFamily="2" charset="2"/>
              <a:buChar char="q"/>
            </a:pPr>
            <a:r>
              <a:rPr lang="en-IN" sz="2000" dirty="0" smtClean="0">
                <a:latin typeface="Arial" pitchFamily="34" charset="0"/>
                <a:cs typeface="Arial" pitchFamily="34" charset="0"/>
              </a:rPr>
              <a:t> Less Erection time</a:t>
            </a:r>
          </a:p>
          <a:p>
            <a:pPr>
              <a:lnSpc>
                <a:spcPct val="150000"/>
              </a:lnSpc>
              <a:buFont typeface="Wingdings" pitchFamily="2" charset="2"/>
              <a:buChar char="q"/>
            </a:pPr>
            <a:r>
              <a:rPr lang="en-IN" sz="2000" dirty="0" smtClean="0">
                <a:latin typeface="Arial" pitchFamily="34" charset="0"/>
                <a:cs typeface="Arial" pitchFamily="34" charset="0"/>
              </a:rPr>
              <a:t> Weight saving throughout structural components</a:t>
            </a:r>
          </a:p>
          <a:p>
            <a:pPr>
              <a:lnSpc>
                <a:spcPct val="150000"/>
              </a:lnSpc>
              <a:buFont typeface="Wingdings" pitchFamily="2" charset="2"/>
              <a:buChar char="q"/>
            </a:pPr>
            <a:r>
              <a:rPr lang="en-IN" sz="2000" dirty="0" smtClean="0">
                <a:latin typeface="Arial" pitchFamily="34" charset="0"/>
                <a:cs typeface="Arial" pitchFamily="34" charset="0"/>
              </a:rPr>
              <a:t> Requiring less </a:t>
            </a:r>
            <a:r>
              <a:rPr lang="en-IN" sz="2000" dirty="0" err="1" smtClean="0">
                <a:latin typeface="Arial" pitchFamily="34" charset="0"/>
                <a:cs typeface="Arial" pitchFamily="34" charset="0"/>
              </a:rPr>
              <a:t>cranage</a:t>
            </a:r>
            <a:r>
              <a:rPr lang="en-IN" sz="2000" dirty="0" smtClean="0">
                <a:latin typeface="Arial" pitchFamily="34" charset="0"/>
                <a:cs typeface="Arial" pitchFamily="34" charset="0"/>
              </a:rPr>
              <a:t> than other systems</a:t>
            </a:r>
          </a:p>
          <a:p>
            <a:pPr>
              <a:lnSpc>
                <a:spcPct val="150000"/>
              </a:lnSpc>
              <a:buFont typeface="Wingdings" pitchFamily="2" charset="2"/>
              <a:buChar char="q"/>
            </a:pPr>
            <a:r>
              <a:rPr lang="en-IN" sz="2000" dirty="0" smtClean="0">
                <a:latin typeface="Arial" pitchFamily="34" charset="0"/>
                <a:cs typeface="Arial" pitchFamily="34" charset="0"/>
              </a:rPr>
              <a:t> Easily </a:t>
            </a:r>
            <a:r>
              <a:rPr lang="en-IN" sz="2000" dirty="0" err="1" smtClean="0">
                <a:latin typeface="Arial" pitchFamily="34" charset="0"/>
                <a:cs typeface="Arial" pitchFamily="34" charset="0"/>
              </a:rPr>
              <a:t>accomodates</a:t>
            </a:r>
            <a:r>
              <a:rPr lang="en-IN" sz="2000" dirty="0" smtClean="0">
                <a:latin typeface="Arial" pitchFamily="34" charset="0"/>
                <a:cs typeface="Arial" pitchFamily="34" charset="0"/>
              </a:rPr>
              <a:t> services</a:t>
            </a:r>
          </a:p>
          <a:p>
            <a:pPr>
              <a:lnSpc>
                <a:spcPct val="150000"/>
              </a:lnSpc>
              <a:buFont typeface="Wingdings" pitchFamily="2" charset="2"/>
              <a:buChar char="q"/>
            </a:pPr>
            <a:r>
              <a:rPr lang="en-IN" sz="2000" dirty="0" smtClean="0">
                <a:latin typeface="Arial" pitchFamily="34" charset="0"/>
                <a:cs typeface="Arial" pitchFamily="34" charset="0"/>
              </a:rPr>
              <a:t> Meets fire rating requirements</a:t>
            </a:r>
          </a:p>
          <a:p>
            <a:pPr>
              <a:lnSpc>
                <a:spcPct val="150000"/>
              </a:lnSpc>
              <a:buFont typeface="Wingdings" pitchFamily="2" charset="2"/>
              <a:buChar char="q"/>
            </a:pPr>
            <a:r>
              <a:rPr lang="en-IN" sz="2000" dirty="0" smtClean="0">
                <a:latin typeface="Arial" pitchFamily="34" charset="0"/>
                <a:cs typeface="Arial" pitchFamily="34" charset="0"/>
              </a:rPr>
              <a:t> Reduce foundation size</a:t>
            </a:r>
          </a:p>
          <a:p>
            <a:pPr>
              <a:lnSpc>
                <a:spcPct val="150000"/>
              </a:lnSpc>
              <a:buFont typeface="Wingdings" pitchFamily="2" charset="2"/>
              <a:buChar char="q"/>
            </a:pPr>
            <a:r>
              <a:rPr lang="en-IN" sz="2000" dirty="0" smtClean="0">
                <a:latin typeface="Arial" pitchFamily="34" charset="0"/>
                <a:cs typeface="Arial" pitchFamily="34" charset="0"/>
              </a:rPr>
              <a:t> Can work </a:t>
            </a:r>
            <a:r>
              <a:rPr lang="en-IN" sz="2000" dirty="0" err="1" smtClean="0">
                <a:latin typeface="Arial" pitchFamily="34" charset="0"/>
                <a:cs typeface="Arial" pitchFamily="34" charset="0"/>
              </a:rPr>
              <a:t>paralleley</a:t>
            </a:r>
            <a:r>
              <a:rPr lang="en-IN" sz="2000" dirty="0" smtClean="0">
                <a:latin typeface="Arial" pitchFamily="34" charset="0"/>
                <a:cs typeface="Arial" pitchFamily="34" charset="0"/>
              </a:rPr>
              <a:t> in more than one floor at a time</a:t>
            </a:r>
            <a:endParaRPr lang="en-IN" sz="2000" dirty="0">
              <a:latin typeface="Arial" pitchFamily="34" charset="0"/>
              <a:cs typeface="Arial" pitchFamily="34" charset="0"/>
            </a:endParaRPr>
          </a:p>
        </p:txBody>
      </p:sp>
    </p:spTree>
    <p:extLst>
      <p:ext uri="{BB962C8B-B14F-4D97-AF65-F5344CB8AC3E}">
        <p14:creationId xmlns:p14="http://schemas.microsoft.com/office/powerpoint/2010/main" val="26074615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990600"/>
            <a:ext cx="5763923" cy="396600"/>
          </a:xfrm>
          <a:solidFill>
            <a:schemeClr val="accent4">
              <a:lumMod val="50000"/>
              <a:lumOff val="50000"/>
            </a:schemeClr>
          </a:solidFill>
        </p:spPr>
        <p:txBody>
          <a:bodyPr anchor="ctr">
            <a:normAutofit/>
          </a:bodyPr>
          <a:lstStyle/>
          <a:p>
            <a:r>
              <a:rPr lang="en-IN" sz="2000" b="1" dirty="0" smtClean="0">
                <a:solidFill>
                  <a:srgbClr val="FFFFFF"/>
                </a:solidFill>
              </a:rPr>
              <a:t>FABRICATED STRUCTURAL STEEL</a:t>
            </a:r>
            <a:endParaRPr lang="en-IN" sz="2000" b="1" dirty="0">
              <a:solidFill>
                <a:srgbClr val="FFFFFF"/>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9590"/>
            <a:ext cx="1362557" cy="64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1305346" y="6324600"/>
            <a:ext cx="5986408"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41500" y="1469537"/>
            <a:ext cx="5321454" cy="1832464"/>
          </a:xfrm>
          <a:prstGeom prst="rect">
            <a:avLst/>
          </a:prstGeom>
          <a:noFill/>
          <a:ln>
            <a:solidFill>
              <a:srgbClr val="D26308"/>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285750" indent="-285750">
              <a:buFont typeface="Arial" panose="020B0604020202020204" pitchFamily="34" charset="0"/>
              <a:buChar char="•"/>
            </a:pPr>
            <a:r>
              <a:rPr lang="en-IN" sz="1400" dirty="0" smtClean="0"/>
              <a:t>Heavy &amp; complex structures – columns, beams, bracings</a:t>
            </a:r>
          </a:p>
          <a:p>
            <a:pPr marL="285750" indent="-285750">
              <a:buFont typeface="Arial" panose="020B0604020202020204" pitchFamily="34" charset="0"/>
              <a:buChar char="•"/>
            </a:pPr>
            <a:r>
              <a:rPr lang="en-IN" sz="1400" dirty="0" smtClean="0"/>
              <a:t>Use </a:t>
            </a:r>
            <a:r>
              <a:rPr lang="en-IN" sz="1400" dirty="0"/>
              <a:t>of E 550 Grade Plates and E 550 Universal Rolled Sections</a:t>
            </a:r>
          </a:p>
          <a:p>
            <a:pPr marL="285750" indent="-285750">
              <a:buFont typeface="Arial" panose="020B0604020202020204" pitchFamily="34" charset="0"/>
              <a:buChar char="•"/>
            </a:pPr>
            <a:r>
              <a:rPr lang="en-IN" sz="1400" dirty="0" smtClean="0"/>
              <a:t>Reduction in quantity of steel due to usage of higher grade </a:t>
            </a:r>
          </a:p>
          <a:p>
            <a:pPr marL="285750" indent="-285750">
              <a:buFont typeface="Arial" panose="020B0604020202020204" pitchFamily="34" charset="0"/>
              <a:buChar char="•"/>
            </a:pPr>
            <a:r>
              <a:rPr lang="en-IN" sz="1400" dirty="0" smtClean="0"/>
              <a:t>Offsite Fabrication – only bolted connections, no welding at site</a:t>
            </a:r>
          </a:p>
        </p:txBody>
      </p:sp>
      <p:sp>
        <p:nvSpPr>
          <p:cNvPr id="2" name="TextBox 1"/>
          <p:cNvSpPr txBox="1"/>
          <p:nvPr/>
        </p:nvSpPr>
        <p:spPr>
          <a:xfrm>
            <a:off x="6865675" y="1029781"/>
            <a:ext cx="1192125" cy="648512"/>
          </a:xfrm>
          <a:prstGeom prst="rect">
            <a:avLst/>
          </a:prstGeom>
          <a:noFill/>
        </p:spPr>
        <p:txBody>
          <a:bodyPr wrap="square" lIns="90000" tIns="46800" rIns="90000" bIns="46800" rtlCol="0">
            <a:spAutoFit/>
          </a:bodyPr>
          <a:lstStyle/>
          <a:p>
            <a:pPr algn="ctr"/>
            <a:r>
              <a:rPr lang="en-IN" b="1" dirty="0" smtClean="0">
                <a:latin typeface="Arial" pitchFamily="34" charset="0"/>
                <a:cs typeface="Arial" pitchFamily="34" charset="0"/>
                <a:hlinkClick r:id="rId3" action="ppaction://hlinkfile"/>
              </a:rPr>
              <a:t>Buildings</a:t>
            </a:r>
            <a:endParaRPr lang="en-IN" b="1" dirty="0" smtClean="0">
              <a:latin typeface="Arial" pitchFamily="34" charset="0"/>
              <a:cs typeface="Arial" pitchFamily="34" charset="0"/>
            </a:endParaRPr>
          </a:p>
        </p:txBody>
      </p:sp>
      <p:sp>
        <p:nvSpPr>
          <p:cNvPr id="20" name="TextBox 19"/>
          <p:cNvSpPr txBox="1"/>
          <p:nvPr/>
        </p:nvSpPr>
        <p:spPr>
          <a:xfrm>
            <a:off x="6981292" y="3372319"/>
            <a:ext cx="1040967" cy="371513"/>
          </a:xfrm>
          <a:prstGeom prst="rect">
            <a:avLst/>
          </a:prstGeom>
          <a:noFill/>
        </p:spPr>
        <p:txBody>
          <a:bodyPr wrap="none" lIns="90000" tIns="46800" rIns="90000" bIns="46800" rtlCol="0">
            <a:spAutoFit/>
          </a:bodyPr>
          <a:lstStyle/>
          <a:p>
            <a:r>
              <a:rPr lang="en-IN" b="1" dirty="0" smtClean="0">
                <a:solidFill>
                  <a:srgbClr val="D26308"/>
                </a:solidFill>
                <a:latin typeface="Arial" pitchFamily="34" charset="0"/>
                <a:cs typeface="Arial" pitchFamily="34" charset="0"/>
                <a:hlinkClick r:id="rId4" action="ppaction://hlinkfile"/>
              </a:rPr>
              <a:t>Bridges</a:t>
            </a:r>
            <a:endParaRPr lang="en-IN" b="1" dirty="0" smtClean="0">
              <a:solidFill>
                <a:srgbClr val="D26308"/>
              </a:solidFill>
              <a:latin typeface="Arial" pitchFamily="34" charset="0"/>
              <a:cs typeface="Arial" pitchFamily="34" charset="0"/>
            </a:endParaRPr>
          </a:p>
        </p:txBody>
      </p:sp>
      <p:sp>
        <p:nvSpPr>
          <p:cNvPr id="24" name="TextBox 23"/>
          <p:cNvSpPr txBox="1"/>
          <p:nvPr/>
        </p:nvSpPr>
        <p:spPr>
          <a:xfrm>
            <a:off x="3933061" y="3392338"/>
            <a:ext cx="1092263" cy="371513"/>
          </a:xfrm>
          <a:prstGeom prst="rect">
            <a:avLst/>
          </a:prstGeom>
          <a:noFill/>
        </p:spPr>
        <p:txBody>
          <a:bodyPr wrap="none" lIns="90000" tIns="46800" rIns="90000" bIns="46800" rtlCol="0">
            <a:spAutoFit/>
          </a:bodyPr>
          <a:lstStyle/>
          <a:p>
            <a:r>
              <a:rPr lang="en-IN" b="1" dirty="0" smtClean="0">
                <a:solidFill>
                  <a:srgbClr val="D26308"/>
                </a:solidFill>
                <a:latin typeface="Arial" pitchFamily="34" charset="0"/>
                <a:cs typeface="Arial" pitchFamily="34" charset="0"/>
                <a:hlinkClick r:id="rId5" action="ppaction://hlinkfile"/>
              </a:rPr>
              <a:t>Stadium</a:t>
            </a:r>
            <a:endParaRPr lang="en-IN" b="1" dirty="0" smtClean="0">
              <a:solidFill>
                <a:srgbClr val="D26308"/>
              </a:solidFill>
              <a:latin typeface="Arial" pitchFamily="34" charset="0"/>
              <a:cs typeface="Arial" pitchFamily="34" charset="0"/>
            </a:endParaRPr>
          </a:p>
        </p:txBody>
      </p:sp>
      <p:sp>
        <p:nvSpPr>
          <p:cNvPr id="25" name="TextBox 24"/>
          <p:cNvSpPr txBox="1"/>
          <p:nvPr/>
        </p:nvSpPr>
        <p:spPr>
          <a:xfrm>
            <a:off x="970693" y="3385520"/>
            <a:ext cx="951199" cy="371513"/>
          </a:xfrm>
          <a:prstGeom prst="rect">
            <a:avLst/>
          </a:prstGeom>
          <a:noFill/>
        </p:spPr>
        <p:txBody>
          <a:bodyPr wrap="none" lIns="90000" tIns="46800" rIns="90000" bIns="46800" rtlCol="0">
            <a:spAutoFit/>
          </a:bodyPr>
          <a:lstStyle/>
          <a:p>
            <a:r>
              <a:rPr lang="en-IN" b="1" dirty="0" smtClean="0">
                <a:solidFill>
                  <a:srgbClr val="D26308"/>
                </a:solidFill>
                <a:latin typeface="Arial" pitchFamily="34" charset="0"/>
                <a:cs typeface="Arial" pitchFamily="34" charset="0"/>
                <a:hlinkClick r:id="rId6" action="ppaction://hlinkfile"/>
              </a:rPr>
              <a:t>Airport</a:t>
            </a:r>
            <a:endParaRPr lang="en-IN" b="1" dirty="0" smtClean="0">
              <a:solidFill>
                <a:srgbClr val="D26308"/>
              </a:solidFill>
              <a:latin typeface="Arial" pitchFamily="34" charset="0"/>
              <a:cs typeface="Arial" pitchFamily="34" charset="0"/>
            </a:endParaRPr>
          </a:p>
        </p:txBody>
      </p:sp>
      <p:sp>
        <p:nvSpPr>
          <p:cNvPr id="26" name="Slide Number Placeholder 3"/>
          <p:cNvSpPr>
            <a:spLocks noGrp="1"/>
          </p:cNvSpPr>
          <p:nvPr>
            <p:ph type="sldNum" sz="quarter" idx="4294967295"/>
          </p:nvPr>
        </p:nvSpPr>
        <p:spPr>
          <a:xfrm>
            <a:off x="8374155" y="6573600"/>
            <a:ext cx="498462" cy="183600"/>
          </a:xfrm>
          <a:prstGeom prst="rect">
            <a:avLst/>
          </a:prstGeom>
        </p:spPr>
        <p:txBody>
          <a:bodyPr/>
          <a:lstStyle/>
          <a:p>
            <a:pPr algn="r"/>
            <a:fld id="{1B101894-CD26-4755-B2AE-6750C1357069}" type="slidenum">
              <a:rPr lang="en-US" sz="1108">
                <a:solidFill>
                  <a:schemeClr val="tx1">
                    <a:tint val="75000"/>
                  </a:schemeClr>
                </a:solidFill>
              </a:rPr>
              <a:pPr algn="r"/>
              <a:t>21</a:t>
            </a:fld>
            <a:endParaRPr lang="en-US" sz="1108" dirty="0">
              <a:solidFill>
                <a:schemeClr val="tx1">
                  <a:tint val="75000"/>
                </a:schemeClr>
              </a:solidFill>
            </a:endParaRPr>
          </a:p>
        </p:txBody>
      </p:sp>
      <p:pic>
        <p:nvPicPr>
          <p:cNvPr id="1026" name="Picture 2" descr="C:\Users\Biswas Das\Desktop\image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106" r="6835"/>
          <a:stretch/>
        </p:blipFill>
        <p:spPr bwMode="auto">
          <a:xfrm>
            <a:off x="5965601" y="3757032"/>
            <a:ext cx="3014276" cy="22025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Biswas Das\Desktop\IMG-20160401-WA00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5344"/>
          <a:stretch/>
        </p:blipFill>
        <p:spPr bwMode="auto">
          <a:xfrm>
            <a:off x="3103666" y="3743832"/>
            <a:ext cx="2667031" cy="21892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Biswas Das\Desktop\airport1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708"/>
          <a:stretch/>
        </p:blipFill>
        <p:spPr bwMode="auto">
          <a:xfrm>
            <a:off x="175847" y="3743832"/>
            <a:ext cx="2731476" cy="22157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iswas Das\Desktop\Construction Solutions\WP_20160208_08_03_50_Pro.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874" t="527" r="9602" b="-527"/>
          <a:stretch/>
        </p:blipFill>
        <p:spPr bwMode="auto">
          <a:xfrm>
            <a:off x="5967046" y="1458156"/>
            <a:ext cx="2963386" cy="191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876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609600"/>
            <a:ext cx="8616738" cy="381000"/>
          </a:xfrm>
          <a:prstGeom prst="rect">
            <a:avLst/>
          </a:prstGeom>
          <a:solidFill>
            <a:schemeClr val="accent4">
              <a:lumMod val="50000"/>
              <a:lumOff val="50000"/>
            </a:schemeClr>
          </a:solidFill>
        </p:spPr>
        <p:txBody>
          <a:bodyPr anchor="ctr"/>
          <a:lstStyle>
            <a:lvl1pPr marL="0" indent="0" algn="l" rtl="0" eaLnBrk="1" fontAlgn="base" hangingPunct="1">
              <a:lnSpc>
                <a:spcPts val="1939"/>
              </a:lnSpc>
              <a:spcBef>
                <a:spcPct val="0"/>
              </a:spcBef>
              <a:spcAft>
                <a:spcPct val="0"/>
              </a:spcAft>
              <a:defRPr kumimoji="0" sz="1600">
                <a:solidFill>
                  <a:srgbClr val="FF3300"/>
                </a:solidFill>
                <a:latin typeface="Arial" pitchFamily="34" charset="0"/>
                <a:ea typeface="ＭＳ Ｐゴシック" pitchFamily="-109" charset="-128"/>
                <a:cs typeface="Arial" pitchFamily="34" charset="0"/>
              </a:defRPr>
            </a:lvl1pPr>
            <a:lvl2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2pPr>
            <a:lvl3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3pPr>
            <a:lvl4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4pPr>
            <a:lvl5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5pPr>
            <a:lvl6pPr marL="422041" algn="l" rtl="0" eaLnBrk="1" fontAlgn="base" hangingPunct="1">
              <a:lnSpc>
                <a:spcPts val="1939"/>
              </a:lnSpc>
              <a:spcBef>
                <a:spcPct val="0"/>
              </a:spcBef>
              <a:spcAft>
                <a:spcPct val="0"/>
              </a:spcAft>
              <a:defRPr sz="1846">
                <a:solidFill>
                  <a:schemeClr val="tx1"/>
                </a:solidFill>
                <a:latin typeface="Verdana" pitchFamily="34" charset="0"/>
              </a:defRPr>
            </a:lvl6pPr>
            <a:lvl7pPr marL="844083" algn="l" rtl="0" eaLnBrk="1" fontAlgn="base" hangingPunct="1">
              <a:lnSpc>
                <a:spcPts val="1939"/>
              </a:lnSpc>
              <a:spcBef>
                <a:spcPct val="0"/>
              </a:spcBef>
              <a:spcAft>
                <a:spcPct val="0"/>
              </a:spcAft>
              <a:defRPr sz="1846">
                <a:solidFill>
                  <a:schemeClr val="tx1"/>
                </a:solidFill>
                <a:latin typeface="Verdana" pitchFamily="34" charset="0"/>
              </a:defRPr>
            </a:lvl7pPr>
            <a:lvl8pPr marL="1266124" algn="l" rtl="0" eaLnBrk="1" fontAlgn="base" hangingPunct="1">
              <a:lnSpc>
                <a:spcPts val="1939"/>
              </a:lnSpc>
              <a:spcBef>
                <a:spcPct val="0"/>
              </a:spcBef>
              <a:spcAft>
                <a:spcPct val="0"/>
              </a:spcAft>
              <a:defRPr sz="1846">
                <a:solidFill>
                  <a:schemeClr val="tx1"/>
                </a:solidFill>
                <a:latin typeface="Verdana" pitchFamily="34" charset="0"/>
              </a:defRPr>
            </a:lvl8pPr>
            <a:lvl9pPr marL="1688165" algn="l" rtl="0" eaLnBrk="1" fontAlgn="base" hangingPunct="1">
              <a:lnSpc>
                <a:spcPts val="1939"/>
              </a:lnSpc>
              <a:spcBef>
                <a:spcPct val="0"/>
              </a:spcBef>
              <a:spcAft>
                <a:spcPct val="0"/>
              </a:spcAft>
              <a:defRPr sz="1846">
                <a:solidFill>
                  <a:schemeClr val="tx1"/>
                </a:solidFill>
                <a:latin typeface="Verdana" pitchFamily="34" charset="0"/>
              </a:defRPr>
            </a:lvl9pPr>
          </a:lstStyle>
          <a:p>
            <a:r>
              <a:rPr lang="en-IN" sz="2000" b="1" dirty="0" smtClean="0">
                <a:solidFill>
                  <a:srgbClr val="FFFFFF"/>
                </a:solidFill>
                <a:latin typeface="Book Antiqua" pitchFamily="18" charset="0"/>
                <a:ea typeface="+mj-ea"/>
                <a:cs typeface="+mj-cs"/>
              </a:rPr>
              <a:t>CONSTRUCTION MANAGEMENT SERVICE: </a:t>
            </a:r>
            <a:endParaRPr lang="en-IN" sz="1400" dirty="0">
              <a:solidFill>
                <a:srgbClr val="FFFFFF"/>
              </a:solidFill>
              <a:latin typeface="Book Antiqua" pitchFamily="18" charset="0"/>
              <a:ea typeface="+mj-ea"/>
              <a:cs typeface="+mj-cs"/>
            </a:endParaRPr>
          </a:p>
        </p:txBody>
      </p:sp>
      <p:sp>
        <p:nvSpPr>
          <p:cNvPr id="19" name="Slide Number Placeholder 3"/>
          <p:cNvSpPr>
            <a:spLocks noGrp="1"/>
          </p:cNvSpPr>
          <p:nvPr>
            <p:ph type="sldNum" sz="quarter" idx="4294967295"/>
          </p:nvPr>
        </p:nvSpPr>
        <p:spPr>
          <a:xfrm>
            <a:off x="8374155" y="6573600"/>
            <a:ext cx="498462" cy="183600"/>
          </a:xfrm>
          <a:prstGeom prst="rect">
            <a:avLst/>
          </a:prstGeom>
        </p:spPr>
        <p:txBody>
          <a:bodyPr/>
          <a:lstStyle/>
          <a:p>
            <a:pPr algn="r"/>
            <a:fld id="{1B101894-CD26-4755-B2AE-6750C1357069}" type="slidenum">
              <a:rPr lang="en-US" sz="1108">
                <a:solidFill>
                  <a:schemeClr val="tx1">
                    <a:tint val="75000"/>
                  </a:schemeClr>
                </a:solidFill>
              </a:rPr>
              <a:pPr algn="r"/>
              <a:t>22</a:t>
            </a:fld>
            <a:endParaRPr lang="en-US" sz="1108" dirty="0">
              <a:solidFill>
                <a:schemeClr val="tx1">
                  <a:tint val="75000"/>
                </a:schemeClr>
              </a:solidFill>
            </a:endParaRPr>
          </a:p>
        </p:txBody>
      </p:sp>
      <p:sp>
        <p:nvSpPr>
          <p:cNvPr id="2" name="Rounded Rectangle 1"/>
          <p:cNvSpPr/>
          <p:nvPr/>
        </p:nvSpPr>
        <p:spPr bwMode="auto">
          <a:xfrm>
            <a:off x="1301262" y="6038850"/>
            <a:ext cx="6471138" cy="336550"/>
          </a:xfrm>
          <a:prstGeom prst="roundRect">
            <a:avLst/>
          </a:prstGeom>
          <a:solidFill>
            <a:schemeClr val="accent4">
              <a:lumMod val="50000"/>
              <a:lumOff val="50000"/>
            </a:scheme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IN" sz="1400" b="1" i="0" u="none" strike="noStrike" cap="none" normalizeH="0" baseline="0" dirty="0" smtClean="0">
                <a:ln>
                  <a:noFill/>
                </a:ln>
                <a:solidFill>
                  <a:srgbClr val="FFFFFF"/>
                </a:solidFill>
                <a:effectLst/>
                <a:latin typeface="Verdana" pitchFamily="34" charset="0"/>
              </a:rPr>
              <a:t>ERECTION TO BE DONE BY NOMINATED </a:t>
            </a:r>
            <a:r>
              <a:rPr kumimoji="0" lang="en-IN" sz="1400" b="1" i="0" u="none" strike="noStrike" cap="none" normalizeH="0" dirty="0" smtClean="0">
                <a:ln>
                  <a:noFill/>
                </a:ln>
                <a:solidFill>
                  <a:srgbClr val="FFFFFF"/>
                </a:solidFill>
                <a:effectLst/>
                <a:latin typeface="Verdana" pitchFamily="34" charset="0"/>
              </a:rPr>
              <a:t>ERECTION CONTRACTOR</a:t>
            </a:r>
            <a:endParaRPr kumimoji="0" lang="en-IN" sz="1400" b="1" i="0" u="none" strike="noStrike" cap="none" normalizeH="0" baseline="0" dirty="0" smtClean="0">
              <a:ln>
                <a:noFill/>
              </a:ln>
              <a:solidFill>
                <a:srgbClr val="FFFFFF"/>
              </a:solidFill>
              <a:effectLst/>
              <a:latin typeface="Verdana" pitchFamily="34" charset="0"/>
            </a:endParaRPr>
          </a:p>
        </p:txBody>
      </p:sp>
      <p:sp>
        <p:nvSpPr>
          <p:cNvPr id="6" name="Rectangle 5"/>
          <p:cNvSpPr/>
          <p:nvPr/>
        </p:nvSpPr>
        <p:spPr>
          <a:xfrm>
            <a:off x="226298" y="1066800"/>
            <a:ext cx="4533272" cy="2380949"/>
          </a:xfrm>
          <a:prstGeom prst="rect">
            <a:avLst/>
          </a:prstGeom>
          <a:noFill/>
          <a:ln>
            <a:solidFill>
              <a:srgbClr val="D26308"/>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228600" indent="-228600" fontAlgn="base">
              <a:spcBef>
                <a:spcPct val="0"/>
              </a:spcBef>
              <a:spcAft>
                <a:spcPct val="0"/>
              </a:spcAft>
              <a:buFontTx/>
              <a:buAutoNum type="arabicPeriod"/>
            </a:pPr>
            <a:r>
              <a:rPr lang="en-IN" sz="1600" dirty="0" smtClean="0">
                <a:latin typeface="Verdana" pitchFamily="34" charset="0"/>
              </a:rPr>
              <a:t>Supervision and Guidance on Erection of Structural Steel</a:t>
            </a:r>
          </a:p>
          <a:p>
            <a:pPr marL="228600" indent="-228600" fontAlgn="base">
              <a:spcBef>
                <a:spcPct val="0"/>
              </a:spcBef>
              <a:spcAft>
                <a:spcPct val="0"/>
              </a:spcAft>
              <a:buFontTx/>
              <a:buAutoNum type="arabicPeriod"/>
            </a:pPr>
            <a:r>
              <a:rPr lang="en-IN" sz="1600" dirty="0" smtClean="0">
                <a:latin typeface="Verdana" pitchFamily="34" charset="0"/>
              </a:rPr>
              <a:t>Training contractors on Erection of Speed Floor System</a:t>
            </a:r>
          </a:p>
          <a:p>
            <a:pPr marL="228600" indent="-228600" fontAlgn="base">
              <a:spcBef>
                <a:spcPct val="0"/>
              </a:spcBef>
              <a:spcAft>
                <a:spcPct val="0"/>
              </a:spcAft>
              <a:buFontTx/>
              <a:buAutoNum type="arabicPeriod"/>
            </a:pPr>
            <a:r>
              <a:rPr lang="en-IN" sz="1600" dirty="0" smtClean="0">
                <a:latin typeface="Verdana" pitchFamily="34" charset="0"/>
              </a:rPr>
              <a:t>Project Management and Project Scheduling for Just </a:t>
            </a:r>
            <a:r>
              <a:rPr lang="en-IN" sz="1600" dirty="0">
                <a:latin typeface="Verdana" pitchFamily="34" charset="0"/>
              </a:rPr>
              <a:t>In Time (JIT) delivery</a:t>
            </a:r>
          </a:p>
          <a:p>
            <a:pPr marL="228600" indent="-228600" fontAlgn="base">
              <a:spcBef>
                <a:spcPct val="0"/>
              </a:spcBef>
              <a:spcAft>
                <a:spcPct val="0"/>
              </a:spcAft>
              <a:buFontTx/>
              <a:buAutoNum type="arabicPeriod"/>
            </a:pPr>
            <a:r>
              <a:rPr lang="en-IN" sz="1600" dirty="0" smtClean="0">
                <a:latin typeface="Verdana" pitchFamily="34" charset="0"/>
              </a:rPr>
              <a:t>Ensuring proper Safety </a:t>
            </a:r>
            <a:r>
              <a:rPr lang="en-IN" sz="1600" dirty="0">
                <a:latin typeface="Verdana" pitchFamily="34" charset="0"/>
              </a:rPr>
              <a:t>Norms </a:t>
            </a:r>
            <a:r>
              <a:rPr lang="en-IN" sz="1600" dirty="0" smtClean="0">
                <a:latin typeface="Verdana" pitchFamily="34" charset="0"/>
              </a:rPr>
              <a:t>are followed</a:t>
            </a:r>
            <a:endParaRPr lang="en-IN" sz="1600" dirty="0">
              <a:latin typeface="Verdana" pitchFamily="34" charset="0"/>
            </a:endParaRPr>
          </a:p>
        </p:txBody>
      </p:sp>
      <p:pic>
        <p:nvPicPr>
          <p:cNvPr id="3074" name="Picture 2" descr="C:\Users\Biswas Das\Desktop\images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661" y="3757044"/>
            <a:ext cx="2716195" cy="195813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Biswas Das\Desktop\images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5" r="7613"/>
          <a:stretch/>
        </p:blipFill>
        <p:spPr bwMode="auto">
          <a:xfrm>
            <a:off x="3195157" y="3757044"/>
            <a:ext cx="2497015" cy="19581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Biswas Das\Desktop\images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6854" y="3757045"/>
            <a:ext cx="2722685" cy="19581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G_20151130_115738191_HDR.jpg"/>
          <p:cNvPicPr>
            <a:picLocks noChangeAspect="1"/>
          </p:cNvPicPr>
          <p:nvPr/>
        </p:nvPicPr>
        <p:blipFill>
          <a:blip r:embed="rId5" cstate="print"/>
          <a:stretch>
            <a:fillRect/>
          </a:stretch>
        </p:blipFill>
        <p:spPr>
          <a:xfrm>
            <a:off x="5289308" y="1481845"/>
            <a:ext cx="3260231" cy="1864320"/>
          </a:xfrm>
          <a:prstGeom prst="rect">
            <a:avLst/>
          </a:prstGeom>
        </p:spPr>
      </p:pic>
    </p:spTree>
    <p:extLst>
      <p:ext uri="{BB962C8B-B14F-4D97-AF65-F5344CB8AC3E}">
        <p14:creationId xmlns:p14="http://schemas.microsoft.com/office/powerpoint/2010/main" val="829121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23</a:t>
            </a:fld>
            <a:endParaRPr lang="en-US" dirty="0"/>
          </a:p>
        </p:txBody>
      </p:sp>
      <p:sp>
        <p:nvSpPr>
          <p:cNvPr id="6" name="Text Placeholder 5"/>
          <p:cNvSpPr>
            <a:spLocks noGrp="1"/>
          </p:cNvSpPr>
          <p:nvPr>
            <p:ph type="body" sz="quarter" idx="14"/>
          </p:nvPr>
        </p:nvSpPr>
        <p:spPr/>
        <p:txBody>
          <a:bodyPr/>
          <a:lstStyle/>
          <a:p>
            <a:endParaRPr lang="en-IN"/>
          </a:p>
        </p:txBody>
      </p:sp>
      <p:sp>
        <p:nvSpPr>
          <p:cNvPr id="7" name="Text Placeholder 6"/>
          <p:cNvSpPr>
            <a:spLocks noGrp="1"/>
          </p:cNvSpPr>
          <p:nvPr>
            <p:ph type="body" sz="quarter" idx="15"/>
          </p:nvPr>
        </p:nvSpPr>
        <p:spPr/>
        <p:txBody>
          <a:bodyPr/>
          <a:lstStyle/>
          <a:p>
            <a:endParaRPr lang="en-IN"/>
          </a:p>
        </p:txBody>
      </p:sp>
      <p:sp>
        <p:nvSpPr>
          <p:cNvPr id="8" name="Text Placeholder 7"/>
          <p:cNvSpPr>
            <a:spLocks noGrp="1"/>
          </p:cNvSpPr>
          <p:nvPr>
            <p:ph type="body" sz="quarter" idx="16"/>
          </p:nvPr>
        </p:nvSpPr>
        <p:spPr/>
        <p:txBody>
          <a:bodyPr/>
          <a:lstStyle/>
          <a:p>
            <a:endParaRPr lang="en-IN"/>
          </a:p>
        </p:txBody>
      </p:sp>
      <p:sp>
        <p:nvSpPr>
          <p:cNvPr id="10" name="Rectangle 9"/>
          <p:cNvSpPr/>
          <p:nvPr/>
        </p:nvSpPr>
        <p:spPr bwMode="auto">
          <a:xfrm>
            <a:off x="4800600" y="3124200"/>
            <a:ext cx="4343400" cy="76200"/>
          </a:xfrm>
          <a:prstGeom prst="rect">
            <a:avLst/>
          </a:prstGeom>
          <a:solidFill>
            <a:srgbClr val="92D050"/>
          </a:solidFill>
          <a:ln w="6350" cap="flat" cmpd="sng" algn="ctr">
            <a:solidFill>
              <a:srgbClr val="92D05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ndParaRPr>
          </a:p>
        </p:txBody>
      </p:sp>
      <p:sp>
        <p:nvSpPr>
          <p:cNvPr id="9" name="Rectangle 8"/>
          <p:cNvSpPr/>
          <p:nvPr/>
        </p:nvSpPr>
        <p:spPr bwMode="auto">
          <a:xfrm>
            <a:off x="0" y="3124200"/>
            <a:ext cx="4343400" cy="76200"/>
          </a:xfrm>
          <a:prstGeom prst="rect">
            <a:avLst/>
          </a:prstGeom>
          <a:solidFill>
            <a:srgbClr val="FFA401"/>
          </a:solidFill>
          <a:ln w="6350" cap="flat" cmpd="sng" algn="ctr">
            <a:solidFill>
              <a:srgbClr val="FFA401"/>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1905000" y="2819400"/>
            <a:ext cx="5627077" cy="956288"/>
          </a:xfrm>
          <a:prstGeom prst="rect">
            <a:avLst/>
          </a:prstGeom>
          <a:solidFill>
            <a:srgbClr val="FFFFFF"/>
          </a:solidFill>
        </p:spPr>
        <p:txBody>
          <a:bodyPr wrap="square" lIns="90000" tIns="46800" rIns="90000" bIns="46800" rtlCol="0">
            <a:spAutoFit/>
          </a:bodyPr>
          <a:lstStyle/>
          <a:p>
            <a:pPr algn="ctr"/>
            <a:r>
              <a:rPr lang="en-US" sz="2800" b="1" i="1" dirty="0" smtClean="0">
                <a:solidFill>
                  <a:schemeClr val="tx1">
                    <a:lumMod val="60000"/>
                    <a:lumOff val="40000"/>
                  </a:schemeClr>
                </a:solidFill>
                <a:latin typeface="Arial" pitchFamily="34" charset="0"/>
                <a:cs typeface="Arial" pitchFamily="34" charset="0"/>
              </a:rPr>
              <a:t>JSPL</a:t>
            </a:r>
            <a:r>
              <a:rPr lang="en-US" sz="2800" b="1" i="1" dirty="0" smtClean="0">
                <a:latin typeface="Arial" pitchFamily="34" charset="0"/>
                <a:cs typeface="Arial" pitchFamily="34" charset="0"/>
              </a:rPr>
              <a:t/>
            </a:r>
            <a:br>
              <a:rPr lang="en-US" sz="2800" b="1" i="1" dirty="0" smtClean="0">
                <a:latin typeface="Arial" pitchFamily="34" charset="0"/>
                <a:cs typeface="Arial" pitchFamily="34" charset="0"/>
              </a:rPr>
            </a:br>
            <a:r>
              <a:rPr lang="en-US" sz="2800" b="1" i="1" dirty="0" smtClean="0">
                <a:latin typeface="Arial" pitchFamily="34" charset="0"/>
                <a:cs typeface="Arial" pitchFamily="34" charset="0"/>
              </a:rPr>
              <a:t>COMPOSITE COLUMNS</a:t>
            </a:r>
          </a:p>
        </p:txBody>
      </p:sp>
    </p:spTree>
    <p:extLst>
      <p:ext uri="{BB962C8B-B14F-4D97-AF65-F5344CB8AC3E}">
        <p14:creationId xmlns:p14="http://schemas.microsoft.com/office/powerpoint/2010/main" val="35085817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19200" y="990600"/>
            <a:ext cx="6400800" cy="584775"/>
          </a:xfrm>
          <a:prstGeom prst="rect">
            <a:avLst/>
          </a:prstGeom>
          <a:solidFill>
            <a:schemeClr val="accent4">
              <a:lumMod val="50000"/>
              <a:lumOff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10541" cmpd="sng">
                  <a:solidFill>
                    <a:srgbClr val="4F81BD">
                      <a:shade val="88000"/>
                      <a:satMod val="110000"/>
                    </a:srgbClr>
                  </a:solidFill>
                  <a:prstDash val="solid"/>
                </a:ln>
                <a:solidFill>
                  <a:srgbClr val="FFFFFF"/>
                </a:solidFill>
                <a:latin typeface="Calibri"/>
              </a:rPr>
              <a:t>COMPOSITE COLUMNS</a:t>
            </a:r>
            <a:endParaRPr kumimoji="0" lang="en-US" sz="3200" b="1" i="0" u="none" strike="noStrike" kern="1200" cap="none" spc="0" normalizeH="0" baseline="0" noProof="0" dirty="0">
              <a:ln w="10541" cmpd="sng">
                <a:solidFill>
                  <a:srgbClr val="4F81BD">
                    <a:shade val="88000"/>
                    <a:satMod val="110000"/>
                  </a:srgbClr>
                </a:solidFill>
                <a:prstDash val="solid"/>
              </a:ln>
              <a:solidFill>
                <a:srgbClr val="FFFFFF"/>
              </a:solidFill>
              <a:effectLst/>
              <a:uLnTx/>
              <a:uFillTx/>
              <a:latin typeface="Calibri"/>
              <a:ea typeface="+mn-ea"/>
              <a:cs typeface="+mn-cs"/>
            </a:endParaRPr>
          </a:p>
        </p:txBody>
      </p:sp>
      <p:sp>
        <p:nvSpPr>
          <p:cNvPr id="2" name="Rectangle 1"/>
          <p:cNvSpPr/>
          <p:nvPr/>
        </p:nvSpPr>
        <p:spPr>
          <a:xfrm>
            <a:off x="1524000" y="1447800"/>
            <a:ext cx="4953000" cy="738664"/>
          </a:xfrm>
          <a:prstGeom prst="rect">
            <a:avLst/>
          </a:prstGeom>
        </p:spPr>
        <p:txBody>
          <a:bodyPr wrap="square" anchor="ctr">
            <a:spAutoFit/>
          </a:bodyPr>
          <a:lstStyle/>
          <a:p>
            <a:pPr algn="just">
              <a:lnSpc>
                <a:spcPct val="150000"/>
              </a:lnSpc>
            </a:pPr>
            <a:r>
              <a:rPr lang="en-US" sz="2800" dirty="0" smtClean="0">
                <a:latin typeface="Calibri" panose="020F0502020204030204" pitchFamily="34" charset="0"/>
                <a:ea typeface="Times New Roman" panose="02020603050405020304" pitchFamily="18" charset="0"/>
                <a:cs typeface="Calibri" panose="020F0502020204030204" pitchFamily="34" charset="0"/>
              </a:rPr>
              <a:t>Concrete </a:t>
            </a:r>
            <a:r>
              <a:rPr lang="en-US" sz="2800" dirty="0">
                <a:latin typeface="Calibri" panose="020F0502020204030204" pitchFamily="34" charset="0"/>
                <a:ea typeface="Times New Roman" panose="02020603050405020304" pitchFamily="18" charset="0"/>
                <a:cs typeface="Calibri" panose="020F0502020204030204" pitchFamily="34" charset="0"/>
              </a:rPr>
              <a:t>encased steel I </a:t>
            </a:r>
            <a:r>
              <a:rPr lang="en-US" sz="2800" dirty="0" smtClean="0">
                <a:latin typeface="Calibri" panose="020F0502020204030204" pitchFamily="34" charset="0"/>
                <a:ea typeface="Times New Roman" panose="02020603050405020304" pitchFamily="18" charset="0"/>
                <a:cs typeface="Calibri" panose="020F0502020204030204" pitchFamily="34" charset="0"/>
              </a:rPr>
              <a:t>sections</a:t>
            </a:r>
            <a:endParaRPr lang="en-US" sz="28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Picture 2">
            <a:extLst>
              <a:ext uri="{FF2B5EF4-FFF2-40B4-BE49-F238E27FC236}">
                <a16:creationId xmlns="" xmlns:a16="http://schemas.microsoft.com/office/drawing/2014/main" id="{8385D2D2-6FF4-4FD2-8360-82460CECE289}"/>
              </a:ext>
            </a:extLst>
          </p:cNvPr>
          <p:cNvPicPr>
            <a:picLocks noChangeAspect="1"/>
          </p:cNvPicPr>
          <p:nvPr/>
        </p:nvPicPr>
        <p:blipFill rotWithShape="1">
          <a:blip r:embed="rId3" cstate="print"/>
          <a:srcRect l="26435" t="297" r="45661" b="784"/>
          <a:stretch/>
        </p:blipFill>
        <p:spPr>
          <a:xfrm>
            <a:off x="2935536" y="2101867"/>
            <a:ext cx="2293048" cy="3003534"/>
          </a:xfrm>
          <a:prstGeom prst="rect">
            <a:avLst/>
          </a:prstGeom>
        </p:spPr>
      </p:pic>
      <p:sp>
        <p:nvSpPr>
          <p:cNvPr id="7" name="Rectangle 6"/>
          <p:cNvSpPr/>
          <p:nvPr/>
        </p:nvSpPr>
        <p:spPr>
          <a:xfrm>
            <a:off x="151175" y="5065487"/>
            <a:ext cx="8742966" cy="1380443"/>
          </a:xfrm>
          <a:prstGeom prst="rect">
            <a:avLst/>
          </a:prstGeom>
        </p:spPr>
        <p:txBody>
          <a:bodyPr wrap="square">
            <a:spAutoFit/>
          </a:bodyPr>
          <a:lstStyle/>
          <a:p>
            <a:pPr marL="342900" indent="-342900" algn="just">
              <a:lnSpc>
                <a:spcPct val="107000"/>
              </a:lnSpc>
              <a:spcAft>
                <a:spcPts val="800"/>
              </a:spcAft>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It is a high grade steel I section embedded in concrete.</a:t>
            </a:r>
          </a:p>
          <a:p>
            <a:pPr marL="342900" indent="-342900" algn="just">
              <a:lnSpc>
                <a:spcPct val="107000"/>
              </a:lnSpc>
              <a:spcAft>
                <a:spcPts val="800"/>
              </a:spcAft>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The steel, ties and reinforcement bars are placed and then concreting is carried out.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21443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228600"/>
            <a:ext cx="5181600" cy="383900"/>
          </a:xfrm>
          <a:solidFill>
            <a:schemeClr val="accent4">
              <a:lumMod val="50000"/>
              <a:lumOff val="50000"/>
            </a:schemeClr>
          </a:solidFill>
        </p:spPr>
        <p:txBody>
          <a:bodyPr anchor="ctr"/>
          <a:lstStyle/>
          <a:p>
            <a:pPr algn="ctr"/>
            <a:r>
              <a:rPr lang="en-IN" sz="2000" b="1" dirty="0" smtClean="0">
                <a:solidFill>
                  <a:srgbClr val="FFFFFF"/>
                </a:solidFill>
              </a:rPr>
              <a:t>Why STEEL/COMPOSITE Buildings ?</a:t>
            </a:r>
            <a:endParaRPr lang="en-IN" sz="2000" b="1" dirty="0">
              <a:solidFill>
                <a:srgbClr val="FFFFFF"/>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9590"/>
            <a:ext cx="1362557" cy="64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1305346" y="6324600"/>
            <a:ext cx="5986408" cy="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Slide Number Placeholder 3"/>
          <p:cNvSpPr>
            <a:spLocks noGrp="1"/>
          </p:cNvSpPr>
          <p:nvPr>
            <p:ph type="sldNum" sz="quarter" idx="4294967295"/>
          </p:nvPr>
        </p:nvSpPr>
        <p:spPr>
          <a:xfrm>
            <a:off x="8374155" y="6573600"/>
            <a:ext cx="498462" cy="183600"/>
          </a:xfrm>
          <a:prstGeom prst="rect">
            <a:avLst/>
          </a:prstGeom>
        </p:spPr>
        <p:txBody>
          <a:bodyPr/>
          <a:lstStyle/>
          <a:p>
            <a:pPr algn="r"/>
            <a:fld id="{1B101894-CD26-4755-B2AE-6750C1357069}" type="slidenum">
              <a:rPr lang="en-US" sz="1108">
                <a:solidFill>
                  <a:schemeClr val="tx1">
                    <a:tint val="75000"/>
                  </a:schemeClr>
                </a:solidFill>
              </a:rPr>
              <a:pPr algn="r"/>
              <a:t>25</a:t>
            </a:fld>
            <a:endParaRPr lang="en-US" sz="1108" dirty="0">
              <a:solidFill>
                <a:schemeClr val="tx1">
                  <a:tint val="75000"/>
                </a:schemeClr>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550072549"/>
              </p:ext>
            </p:extLst>
          </p:nvPr>
        </p:nvGraphicFramePr>
        <p:xfrm>
          <a:off x="528877" y="914400"/>
          <a:ext cx="8109277" cy="5279725"/>
        </p:xfrm>
        <a:graphic>
          <a:graphicData uri="http://schemas.openxmlformats.org/drawingml/2006/table">
            <a:tbl>
              <a:tblPr firstRow="1" bandRow="1">
                <a:tableStyleId>{9DCAF9ED-07DC-4A11-8D7F-57B35C25682E}</a:tableStyleId>
              </a:tblPr>
              <a:tblGrid>
                <a:gridCol w="1993359"/>
                <a:gridCol w="3412826"/>
                <a:gridCol w="2703092"/>
              </a:tblGrid>
              <a:tr h="375816">
                <a:tc>
                  <a:txBody>
                    <a:bodyPr/>
                    <a:lstStyle/>
                    <a:p>
                      <a:pPr algn="ctr"/>
                      <a:r>
                        <a:rPr lang="en-IN" sz="1400" dirty="0" smtClean="0">
                          <a:solidFill>
                            <a:srgbClr val="FFFFFF"/>
                          </a:solidFill>
                        </a:rPr>
                        <a:t>Description</a:t>
                      </a:r>
                      <a:endParaRPr lang="en-IN" sz="1400" b="1" dirty="0">
                        <a:solidFill>
                          <a:srgbClr val="FFFFFF"/>
                        </a:solidFill>
                      </a:endParaRPr>
                    </a:p>
                  </a:txBody>
                  <a:tcPr marL="84406" marR="84406">
                    <a:solidFill>
                      <a:srgbClr val="D26308"/>
                    </a:solidFill>
                  </a:tcPr>
                </a:tc>
                <a:tc>
                  <a:txBody>
                    <a:bodyPr/>
                    <a:lstStyle/>
                    <a:p>
                      <a:pPr algn="ctr"/>
                      <a:r>
                        <a:rPr lang="en-IN" sz="1400" dirty="0" smtClean="0">
                          <a:solidFill>
                            <a:srgbClr val="FFFFFF"/>
                          </a:solidFill>
                        </a:rPr>
                        <a:t>RCC Structure</a:t>
                      </a:r>
                      <a:endParaRPr lang="en-IN" sz="1400" b="1" dirty="0">
                        <a:solidFill>
                          <a:srgbClr val="FFFFFF"/>
                        </a:solidFill>
                      </a:endParaRPr>
                    </a:p>
                  </a:txBody>
                  <a:tcPr marL="84406" marR="84406">
                    <a:solidFill>
                      <a:srgbClr val="D26308"/>
                    </a:solidFill>
                  </a:tcPr>
                </a:tc>
                <a:tc>
                  <a:txBody>
                    <a:bodyPr/>
                    <a:lstStyle/>
                    <a:p>
                      <a:pPr algn="ctr"/>
                      <a:r>
                        <a:rPr lang="en-IN" sz="1400" dirty="0" smtClean="0">
                          <a:solidFill>
                            <a:srgbClr val="FFFFFF"/>
                          </a:solidFill>
                        </a:rPr>
                        <a:t>Steel/</a:t>
                      </a:r>
                      <a:r>
                        <a:rPr lang="en-IN" sz="1400" baseline="0" dirty="0" smtClean="0">
                          <a:solidFill>
                            <a:srgbClr val="FFFFFF"/>
                          </a:solidFill>
                        </a:rPr>
                        <a:t> </a:t>
                      </a:r>
                      <a:r>
                        <a:rPr lang="en-IN" sz="1400" dirty="0" smtClean="0">
                          <a:solidFill>
                            <a:srgbClr val="FFFFFF"/>
                          </a:solidFill>
                        </a:rPr>
                        <a:t>Composite Building</a:t>
                      </a:r>
                      <a:endParaRPr lang="en-IN" sz="1400" b="1" dirty="0">
                        <a:solidFill>
                          <a:srgbClr val="FFFFFF"/>
                        </a:solidFill>
                      </a:endParaRPr>
                    </a:p>
                  </a:txBody>
                  <a:tcPr marL="84406" marR="84406">
                    <a:solidFill>
                      <a:srgbClr val="D26308"/>
                    </a:solidFill>
                  </a:tcPr>
                </a:tc>
              </a:tr>
              <a:tr h="495113">
                <a:tc>
                  <a:txBody>
                    <a:bodyPr/>
                    <a:lstStyle/>
                    <a:p>
                      <a:pPr algn="ctr"/>
                      <a:r>
                        <a:rPr lang="en-IN" sz="1200" b="1" dirty="0" smtClean="0"/>
                        <a:t>Completion Time</a:t>
                      </a:r>
                      <a:endParaRPr lang="en-IN" sz="1200" b="1" dirty="0"/>
                    </a:p>
                  </a:txBody>
                  <a:tcPr marL="84406" marR="84406">
                    <a:solidFill>
                      <a:srgbClr val="F3CF74"/>
                    </a:solidFill>
                  </a:tcPr>
                </a:tc>
                <a:tc>
                  <a:txBody>
                    <a:bodyPr/>
                    <a:lstStyle/>
                    <a:p>
                      <a:pPr algn="ctr"/>
                      <a:r>
                        <a:rPr lang="en-IN" sz="1200" baseline="0" dirty="0" smtClean="0"/>
                        <a:t>Years of time spent on construction</a:t>
                      </a:r>
                      <a:endParaRPr lang="en-IN" sz="1200" b="1" dirty="0"/>
                    </a:p>
                  </a:txBody>
                  <a:tcPr marL="84406" marR="84406">
                    <a:solidFill>
                      <a:srgbClr val="F3CF74"/>
                    </a:solidFill>
                  </a:tcPr>
                </a:tc>
                <a:tc>
                  <a:txBody>
                    <a:bodyPr/>
                    <a:lstStyle/>
                    <a:p>
                      <a:pPr algn="ctr"/>
                      <a:r>
                        <a:rPr lang="en-IN" sz="1200" dirty="0" smtClean="0"/>
                        <a:t>Within a few months</a:t>
                      </a:r>
                      <a:endParaRPr lang="en-IN" sz="1200" b="1" dirty="0"/>
                    </a:p>
                  </a:txBody>
                  <a:tcPr marL="84406" marR="84406">
                    <a:solidFill>
                      <a:srgbClr val="F3CF74"/>
                    </a:solidFill>
                  </a:tcPr>
                </a:tc>
              </a:tr>
              <a:tr h="495113">
                <a:tc>
                  <a:txBody>
                    <a:bodyPr/>
                    <a:lstStyle/>
                    <a:p>
                      <a:pPr algn="ctr"/>
                      <a:r>
                        <a:rPr lang="en-IN" sz="1200" b="1" dirty="0" smtClean="0"/>
                        <a:t>Earth Quake</a:t>
                      </a:r>
                      <a:r>
                        <a:rPr lang="en-IN" sz="1200" b="1" baseline="0" dirty="0" smtClean="0"/>
                        <a:t> Resistant</a:t>
                      </a:r>
                      <a:endParaRPr lang="en-IN" sz="1200" b="1" dirty="0"/>
                    </a:p>
                  </a:txBody>
                  <a:tcPr marL="84406" marR="84406"/>
                </a:tc>
                <a:tc>
                  <a:txBody>
                    <a:bodyPr/>
                    <a:lstStyle/>
                    <a:p>
                      <a:pPr algn="ctr"/>
                      <a:r>
                        <a:rPr lang="en-IN" sz="1200" dirty="0" smtClean="0"/>
                        <a:t>Difficult to design</a:t>
                      </a:r>
                      <a:endParaRPr lang="en-IN" sz="1200" b="1" dirty="0"/>
                    </a:p>
                  </a:txBody>
                  <a:tcPr marL="84406" marR="84406"/>
                </a:tc>
                <a:tc>
                  <a:txBody>
                    <a:bodyPr/>
                    <a:lstStyle/>
                    <a:p>
                      <a:pPr algn="ctr"/>
                      <a:r>
                        <a:rPr lang="en-IN" sz="1200" dirty="0" smtClean="0"/>
                        <a:t>Suitable and easy to</a:t>
                      </a:r>
                      <a:r>
                        <a:rPr lang="en-IN" sz="1200" baseline="0" dirty="0" smtClean="0"/>
                        <a:t> design</a:t>
                      </a:r>
                      <a:endParaRPr lang="en-IN" sz="1200" b="1" dirty="0"/>
                    </a:p>
                  </a:txBody>
                  <a:tcPr marL="84406" marR="84406"/>
                </a:tc>
              </a:tr>
              <a:tr h="495113">
                <a:tc>
                  <a:txBody>
                    <a:bodyPr/>
                    <a:lstStyle/>
                    <a:p>
                      <a:pPr algn="ctr"/>
                      <a:r>
                        <a:rPr lang="en-IN" sz="1200" b="1" dirty="0" smtClean="0"/>
                        <a:t>Flexibility and Accuracy</a:t>
                      </a:r>
                      <a:endParaRPr lang="en-IN" sz="1200" b="1" dirty="0"/>
                    </a:p>
                  </a:txBody>
                  <a:tcPr marL="84406" marR="84406">
                    <a:solidFill>
                      <a:srgbClr val="F3CF74"/>
                    </a:solidFill>
                  </a:tcPr>
                </a:tc>
                <a:tc>
                  <a:txBody>
                    <a:bodyPr/>
                    <a:lstStyle/>
                    <a:p>
                      <a:pPr algn="ctr"/>
                      <a:r>
                        <a:rPr lang="en-IN" sz="1200" dirty="0" smtClean="0"/>
                        <a:t>Difficult to get large span and complex structures</a:t>
                      </a:r>
                      <a:endParaRPr lang="en-IN" sz="1200" b="1" dirty="0"/>
                    </a:p>
                  </a:txBody>
                  <a:tcPr marL="84406" marR="84406">
                    <a:solidFill>
                      <a:srgbClr val="F3CF74"/>
                    </a:solidFill>
                  </a:tcPr>
                </a:tc>
                <a:tc>
                  <a:txBody>
                    <a:bodyPr/>
                    <a:lstStyle/>
                    <a:p>
                      <a:pPr algn="ctr"/>
                      <a:r>
                        <a:rPr lang="en-IN" sz="1200" dirty="0" smtClean="0"/>
                        <a:t>Easy to design, fabricate and erect</a:t>
                      </a:r>
                      <a:endParaRPr lang="en-IN" sz="1200" b="1" dirty="0"/>
                    </a:p>
                  </a:txBody>
                  <a:tcPr marL="84406" marR="84406">
                    <a:solidFill>
                      <a:srgbClr val="F3CF74"/>
                    </a:solidFill>
                  </a:tcPr>
                </a:tc>
              </a:tr>
              <a:tr h="495113">
                <a:tc>
                  <a:txBody>
                    <a:bodyPr/>
                    <a:lstStyle/>
                    <a:p>
                      <a:pPr algn="ctr"/>
                      <a:r>
                        <a:rPr lang="en-IN" sz="1200" b="1" dirty="0" smtClean="0"/>
                        <a:t>Floor Carpet Area</a:t>
                      </a:r>
                      <a:endParaRPr lang="en-IN" sz="1200" b="1" dirty="0"/>
                    </a:p>
                  </a:txBody>
                  <a:tcPr marL="84406" marR="84406"/>
                </a:tc>
                <a:tc>
                  <a:txBody>
                    <a:bodyPr/>
                    <a:lstStyle/>
                    <a:p>
                      <a:pPr algn="ctr"/>
                      <a:r>
                        <a:rPr lang="en-IN" sz="1200" dirty="0" smtClean="0"/>
                        <a:t>Wastage due to huge columns</a:t>
                      </a:r>
                      <a:endParaRPr lang="en-IN" sz="1200" b="1" dirty="0"/>
                    </a:p>
                  </a:txBody>
                  <a:tcPr marL="84406" marR="84406"/>
                </a:tc>
                <a:tc>
                  <a:txBody>
                    <a:bodyPr/>
                    <a:lstStyle/>
                    <a:p>
                      <a:pPr algn="ctr"/>
                      <a:r>
                        <a:rPr lang="en-IN" sz="1200" dirty="0" smtClean="0"/>
                        <a:t>Savings due to slender columns</a:t>
                      </a:r>
                      <a:endParaRPr lang="en-IN" sz="1200" b="1" dirty="0"/>
                    </a:p>
                  </a:txBody>
                  <a:tcPr marL="84406" marR="84406"/>
                </a:tc>
              </a:tr>
              <a:tr h="495113">
                <a:tc>
                  <a:txBody>
                    <a:bodyPr/>
                    <a:lstStyle/>
                    <a:p>
                      <a:pPr algn="ctr"/>
                      <a:r>
                        <a:rPr lang="en-IN" sz="1200" b="1" dirty="0" smtClean="0"/>
                        <a:t>Dead Weight</a:t>
                      </a:r>
                      <a:endParaRPr lang="en-IN" sz="1200" b="1" dirty="0"/>
                    </a:p>
                  </a:txBody>
                  <a:tcPr marL="84406" marR="84406">
                    <a:solidFill>
                      <a:srgbClr val="F3CF74"/>
                    </a:solidFill>
                  </a:tcPr>
                </a:tc>
                <a:tc>
                  <a:txBody>
                    <a:bodyPr/>
                    <a:lstStyle/>
                    <a:p>
                      <a:pPr algn="ctr"/>
                      <a:r>
                        <a:rPr lang="en-IN" sz="1200" dirty="0" smtClean="0"/>
                        <a:t>Huge</a:t>
                      </a:r>
                      <a:r>
                        <a:rPr lang="en-IN" sz="1200" baseline="0" dirty="0" smtClean="0"/>
                        <a:t> weight coming on to the foundations</a:t>
                      </a:r>
                      <a:endParaRPr lang="en-IN" sz="1200" b="1" dirty="0"/>
                    </a:p>
                  </a:txBody>
                  <a:tcPr marL="84406" marR="84406">
                    <a:solidFill>
                      <a:srgbClr val="F3CF74"/>
                    </a:solidFill>
                  </a:tcPr>
                </a:tc>
                <a:tc>
                  <a:txBody>
                    <a:bodyPr/>
                    <a:lstStyle/>
                    <a:p>
                      <a:pPr algn="ctr"/>
                      <a:r>
                        <a:rPr lang="en-IN" sz="1200" dirty="0" smtClean="0"/>
                        <a:t>Reduced weight, savings</a:t>
                      </a:r>
                      <a:r>
                        <a:rPr lang="en-IN" sz="1200" baseline="0" dirty="0" smtClean="0"/>
                        <a:t> in foundations</a:t>
                      </a:r>
                      <a:endParaRPr lang="en-IN" sz="1200" b="1" dirty="0"/>
                    </a:p>
                  </a:txBody>
                  <a:tcPr marL="84406" marR="84406">
                    <a:solidFill>
                      <a:srgbClr val="F3CF74"/>
                    </a:solidFill>
                  </a:tcPr>
                </a:tc>
              </a:tr>
              <a:tr h="495113">
                <a:tc>
                  <a:txBody>
                    <a:bodyPr/>
                    <a:lstStyle/>
                    <a:p>
                      <a:pPr algn="ctr"/>
                      <a:r>
                        <a:rPr lang="en-IN" sz="1200" b="1" dirty="0" smtClean="0"/>
                        <a:t>Aggregate Consumption</a:t>
                      </a:r>
                      <a:endParaRPr lang="en-IN" sz="1200" b="1" dirty="0"/>
                    </a:p>
                  </a:txBody>
                  <a:tcPr marL="84406" marR="84406"/>
                </a:tc>
                <a:tc>
                  <a:txBody>
                    <a:bodyPr/>
                    <a:lstStyle/>
                    <a:p>
                      <a:pPr algn="ctr"/>
                      <a:r>
                        <a:rPr lang="en-IN" sz="1200" dirty="0" smtClean="0"/>
                        <a:t>More resulting in huge storage space, untidy</a:t>
                      </a:r>
                      <a:r>
                        <a:rPr lang="en-IN" sz="1200" baseline="0" dirty="0" smtClean="0"/>
                        <a:t> premises, huge water consumption in curing</a:t>
                      </a:r>
                      <a:endParaRPr lang="en-IN" sz="1200" b="1" dirty="0"/>
                    </a:p>
                  </a:txBody>
                  <a:tcPr marL="84406" marR="84406"/>
                </a:tc>
                <a:tc>
                  <a:txBody>
                    <a:bodyPr/>
                    <a:lstStyle/>
                    <a:p>
                      <a:pPr algn="ctr"/>
                      <a:r>
                        <a:rPr lang="en-IN" sz="1200" dirty="0" smtClean="0"/>
                        <a:t>Less resulting in easy to work atmosphere – Green buildings</a:t>
                      </a:r>
                      <a:r>
                        <a:rPr lang="en-IN" sz="1200" baseline="0" dirty="0" smtClean="0"/>
                        <a:t> (Less Energy consumption, less noise)</a:t>
                      </a:r>
                      <a:endParaRPr lang="en-IN" sz="1200" b="1" dirty="0"/>
                    </a:p>
                  </a:txBody>
                  <a:tcPr marL="84406" marR="84406"/>
                </a:tc>
              </a:tr>
              <a:tr h="495113">
                <a:tc>
                  <a:txBody>
                    <a:bodyPr/>
                    <a:lstStyle/>
                    <a:p>
                      <a:pPr algn="ctr"/>
                      <a:r>
                        <a:rPr lang="en-IN" sz="1200" b="1" dirty="0" smtClean="0"/>
                        <a:t>Labour</a:t>
                      </a:r>
                      <a:endParaRPr lang="en-IN" sz="1200" b="1" dirty="0"/>
                    </a:p>
                  </a:txBody>
                  <a:tcPr marL="84406" marR="84406">
                    <a:solidFill>
                      <a:srgbClr val="F3CF74"/>
                    </a:solidFill>
                  </a:tcPr>
                </a:tc>
                <a:tc>
                  <a:txBody>
                    <a:bodyPr/>
                    <a:lstStyle/>
                    <a:p>
                      <a:pPr algn="ctr"/>
                      <a:r>
                        <a:rPr lang="en-IN" sz="1200" dirty="0" smtClean="0"/>
                        <a:t>Huge labour</a:t>
                      </a:r>
                      <a:r>
                        <a:rPr lang="en-IN" sz="1200" baseline="0" dirty="0" smtClean="0"/>
                        <a:t> required – Providing labour huts and other facilities is a cumbersome activity</a:t>
                      </a:r>
                      <a:endParaRPr lang="en-IN" sz="1200" b="1" dirty="0"/>
                    </a:p>
                  </a:txBody>
                  <a:tcPr marL="84406" marR="84406">
                    <a:solidFill>
                      <a:srgbClr val="F3CF74"/>
                    </a:solidFill>
                  </a:tcPr>
                </a:tc>
                <a:tc>
                  <a:txBody>
                    <a:bodyPr/>
                    <a:lstStyle/>
                    <a:p>
                      <a:pPr algn="ctr"/>
                      <a:r>
                        <a:rPr lang="en-IN" sz="1200" dirty="0" smtClean="0"/>
                        <a:t>Few</a:t>
                      </a:r>
                      <a:r>
                        <a:rPr lang="en-IN" sz="1200" baseline="0" dirty="0" smtClean="0"/>
                        <a:t> skilful labour only required</a:t>
                      </a:r>
                      <a:endParaRPr lang="en-IN" sz="1200" b="1" dirty="0"/>
                    </a:p>
                  </a:txBody>
                  <a:tcPr marL="84406" marR="84406">
                    <a:solidFill>
                      <a:srgbClr val="F3CF74"/>
                    </a:solidFill>
                  </a:tcPr>
                </a:tc>
              </a:tr>
              <a:tr h="495113">
                <a:tc>
                  <a:txBody>
                    <a:bodyPr/>
                    <a:lstStyle/>
                    <a:p>
                      <a:pPr algn="ctr"/>
                      <a:r>
                        <a:rPr lang="en-IN" sz="1200" b="1" dirty="0" smtClean="0"/>
                        <a:t>Revenues</a:t>
                      </a:r>
                      <a:endParaRPr lang="en-IN" sz="1200" b="1" dirty="0"/>
                    </a:p>
                  </a:txBody>
                  <a:tcPr marL="84406" marR="84406"/>
                </a:tc>
                <a:tc>
                  <a:txBody>
                    <a:bodyPr/>
                    <a:lstStyle/>
                    <a:p>
                      <a:pPr algn="ctr"/>
                      <a:r>
                        <a:rPr lang="en-IN" sz="1200" dirty="0" smtClean="0"/>
                        <a:t>Delayed</a:t>
                      </a:r>
                      <a:r>
                        <a:rPr lang="en-IN" sz="1200" baseline="0" dirty="0" smtClean="0"/>
                        <a:t> sales/ operations</a:t>
                      </a:r>
                      <a:endParaRPr lang="en-IN" sz="1200" b="1" dirty="0"/>
                    </a:p>
                  </a:txBody>
                  <a:tcPr marL="84406" marR="84406"/>
                </a:tc>
                <a:tc>
                  <a:txBody>
                    <a:bodyPr/>
                    <a:lstStyle/>
                    <a:p>
                      <a:pPr algn="ctr"/>
                      <a:r>
                        <a:rPr lang="en-IN" sz="1200" dirty="0" smtClean="0"/>
                        <a:t>Early Revenues through operations or early sales, reduced interest on cost of capital</a:t>
                      </a:r>
                      <a:endParaRPr lang="en-IN" sz="1200" b="1" dirty="0"/>
                    </a:p>
                  </a:txBody>
                  <a:tcPr marL="84406" marR="84406"/>
                </a:tc>
              </a:tr>
            </a:tbl>
          </a:graphicData>
        </a:graphic>
      </p:graphicFrame>
    </p:spTree>
    <p:extLst>
      <p:ext uri="{BB962C8B-B14F-4D97-AF65-F5344CB8AC3E}">
        <p14:creationId xmlns:p14="http://schemas.microsoft.com/office/powerpoint/2010/main" val="4005842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26</a:t>
            </a:fld>
            <a:endParaRPr lang="en-US" dirty="0"/>
          </a:p>
        </p:txBody>
      </p:sp>
      <p:sp>
        <p:nvSpPr>
          <p:cNvPr id="6" name="Text Placeholder 5"/>
          <p:cNvSpPr>
            <a:spLocks noGrp="1"/>
          </p:cNvSpPr>
          <p:nvPr>
            <p:ph type="body" sz="quarter" idx="14"/>
          </p:nvPr>
        </p:nvSpPr>
        <p:spPr/>
        <p:txBody>
          <a:bodyPr/>
          <a:lstStyle/>
          <a:p>
            <a:endParaRPr lang="en-IN"/>
          </a:p>
        </p:txBody>
      </p:sp>
      <p:sp>
        <p:nvSpPr>
          <p:cNvPr id="7" name="Text Placeholder 6"/>
          <p:cNvSpPr>
            <a:spLocks noGrp="1"/>
          </p:cNvSpPr>
          <p:nvPr>
            <p:ph type="body" sz="quarter" idx="15"/>
          </p:nvPr>
        </p:nvSpPr>
        <p:spPr/>
        <p:txBody>
          <a:bodyPr/>
          <a:lstStyle/>
          <a:p>
            <a:endParaRPr lang="en-IN"/>
          </a:p>
        </p:txBody>
      </p:sp>
      <p:sp>
        <p:nvSpPr>
          <p:cNvPr id="8" name="Text Placeholder 7"/>
          <p:cNvSpPr>
            <a:spLocks noGrp="1"/>
          </p:cNvSpPr>
          <p:nvPr>
            <p:ph type="body" sz="quarter" idx="16"/>
          </p:nvPr>
        </p:nvSpPr>
        <p:spPr/>
        <p:txBody>
          <a:bodyPr/>
          <a:lstStyle/>
          <a:p>
            <a:endParaRPr lang="en-IN"/>
          </a:p>
        </p:txBody>
      </p:sp>
      <p:sp>
        <p:nvSpPr>
          <p:cNvPr id="10" name="Rectangle 9"/>
          <p:cNvSpPr/>
          <p:nvPr/>
        </p:nvSpPr>
        <p:spPr bwMode="auto">
          <a:xfrm>
            <a:off x="4800600" y="3124200"/>
            <a:ext cx="4343400" cy="76200"/>
          </a:xfrm>
          <a:prstGeom prst="rect">
            <a:avLst/>
          </a:prstGeom>
          <a:solidFill>
            <a:srgbClr val="92D050"/>
          </a:solidFill>
          <a:ln w="6350" cap="flat" cmpd="sng" algn="ctr">
            <a:solidFill>
              <a:srgbClr val="92D05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ndParaRPr>
          </a:p>
        </p:txBody>
      </p:sp>
      <p:sp>
        <p:nvSpPr>
          <p:cNvPr id="9" name="Rectangle 8"/>
          <p:cNvSpPr/>
          <p:nvPr/>
        </p:nvSpPr>
        <p:spPr bwMode="auto">
          <a:xfrm>
            <a:off x="0" y="3124200"/>
            <a:ext cx="4343400" cy="76200"/>
          </a:xfrm>
          <a:prstGeom prst="rect">
            <a:avLst/>
          </a:prstGeom>
          <a:solidFill>
            <a:srgbClr val="FFA401"/>
          </a:solidFill>
          <a:ln w="6350" cap="flat" cmpd="sng" algn="ctr">
            <a:solidFill>
              <a:srgbClr val="FFA401"/>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1905000" y="2819400"/>
            <a:ext cx="5627077" cy="1387176"/>
          </a:xfrm>
          <a:prstGeom prst="rect">
            <a:avLst/>
          </a:prstGeom>
          <a:solidFill>
            <a:srgbClr val="FFFFFF"/>
          </a:solidFill>
        </p:spPr>
        <p:txBody>
          <a:bodyPr wrap="square" lIns="90000" tIns="46800" rIns="90000" bIns="46800" rtlCol="0">
            <a:spAutoFit/>
          </a:bodyPr>
          <a:lstStyle/>
          <a:p>
            <a:pPr algn="ctr"/>
            <a:r>
              <a:rPr lang="en-US" sz="2800" b="1" i="1" dirty="0" smtClean="0">
                <a:solidFill>
                  <a:schemeClr val="tx1">
                    <a:lumMod val="60000"/>
                    <a:lumOff val="40000"/>
                  </a:schemeClr>
                </a:solidFill>
                <a:latin typeface="Arial" pitchFamily="34" charset="0"/>
                <a:cs typeface="Arial" pitchFamily="34" charset="0"/>
              </a:rPr>
              <a:t>JSPL</a:t>
            </a:r>
            <a:r>
              <a:rPr lang="en-US" sz="2800" b="1" i="1" dirty="0" smtClean="0">
                <a:latin typeface="Arial" pitchFamily="34" charset="0"/>
                <a:cs typeface="Arial" pitchFamily="34" charset="0"/>
              </a:rPr>
              <a:t/>
            </a:r>
            <a:br>
              <a:rPr lang="en-US" sz="2800" b="1" i="1" dirty="0" smtClean="0">
                <a:latin typeface="Arial" pitchFamily="34" charset="0"/>
                <a:cs typeface="Arial" pitchFamily="34" charset="0"/>
              </a:rPr>
            </a:br>
            <a:r>
              <a:rPr lang="en-US" sz="2800" b="1" i="1" dirty="0" smtClean="0">
                <a:latin typeface="Arial" pitchFamily="34" charset="0"/>
                <a:cs typeface="Arial" pitchFamily="34" charset="0"/>
              </a:rPr>
              <a:t>Some Key Projects </a:t>
            </a:r>
            <a:br>
              <a:rPr lang="en-US" sz="2800" b="1" i="1" dirty="0" smtClean="0">
                <a:latin typeface="Arial" pitchFamily="34" charset="0"/>
                <a:cs typeface="Arial" pitchFamily="34" charset="0"/>
              </a:rPr>
            </a:br>
            <a:endParaRPr lang="en-US" sz="2800" b="1" i="1" dirty="0" smtClean="0">
              <a:latin typeface="Arial" pitchFamily="34" charset="0"/>
              <a:cs typeface="Arial" pitchFamily="34" charset="0"/>
            </a:endParaRPr>
          </a:p>
        </p:txBody>
      </p:sp>
    </p:spTree>
    <p:extLst>
      <p:ext uri="{BB962C8B-B14F-4D97-AF65-F5344CB8AC3E}">
        <p14:creationId xmlns:p14="http://schemas.microsoft.com/office/powerpoint/2010/main" val="3508581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
        <p:nvSpPr>
          <p:cNvPr id="2" name="Slide Number Placeholder 1"/>
          <p:cNvSpPr>
            <a:spLocks noGrp="1"/>
          </p:cNvSpPr>
          <p:nvPr>
            <p:ph type="sldNum" sz="quarter" idx="12"/>
          </p:nvPr>
        </p:nvSpPr>
        <p:spPr/>
        <p:txBody>
          <a:bodyPr/>
          <a:lstStyle/>
          <a:p>
            <a:pPr>
              <a:defRPr/>
            </a:pPr>
            <a:fld id="{3461F45F-1DE0-4570-BCC3-4F4E3229E53D}" type="slidenum">
              <a:rPr lang="en-US" smtClean="0"/>
              <a:pPr>
                <a:defRPr/>
              </a:pPr>
              <a:t>27</a:t>
            </a:fld>
            <a:endParaRPr lang="en-US" dirty="0"/>
          </a:p>
        </p:txBody>
      </p:sp>
      <p:pic>
        <p:nvPicPr>
          <p:cNvPr id="12" name="Picture 11" descr="ALPHATHUM VIEW-night.jpg"/>
          <p:cNvPicPr>
            <a:picLocks noChangeAspect="1"/>
          </p:cNvPicPr>
          <p:nvPr/>
        </p:nvPicPr>
        <p:blipFill>
          <a:blip r:embed="rId3" cstate="email"/>
          <a:srcRect/>
          <a:stretch>
            <a:fillRect/>
          </a:stretch>
        </p:blipFill>
        <p:spPr>
          <a:xfrm>
            <a:off x="309493" y="1342029"/>
            <a:ext cx="8525022" cy="4982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089000" y="1342030"/>
            <a:ext cx="2593075" cy="769441"/>
          </a:xfrm>
          <a:prstGeom prst="rect">
            <a:avLst/>
          </a:prstGeom>
          <a:noFill/>
          <a:ln w="12700">
            <a:solidFill>
              <a:schemeClr val="accent1"/>
            </a:solidFill>
          </a:ln>
        </p:spPr>
        <p:txBody>
          <a:bodyPr wrap="square" rtlCol="0">
            <a:spAutoFit/>
          </a:bodyPr>
          <a:lstStyle/>
          <a:p>
            <a:pPr marL="342900" indent="-342900">
              <a:buFont typeface="Arial" pitchFamily="34" charset="0"/>
              <a:buChar char="•"/>
            </a:pPr>
            <a:r>
              <a:rPr lang="en-IN" sz="1100" b="1" dirty="0" smtClean="0">
                <a:solidFill>
                  <a:schemeClr val="bg1">
                    <a:lumMod val="20000"/>
                    <a:lumOff val="80000"/>
                  </a:schemeClr>
                </a:solidFill>
              </a:rPr>
              <a:t>BUA – 22 </a:t>
            </a:r>
            <a:r>
              <a:rPr lang="en-IN" sz="1100" b="1" dirty="0" err="1" smtClean="0">
                <a:solidFill>
                  <a:schemeClr val="bg1">
                    <a:lumMod val="20000"/>
                    <a:lumOff val="80000"/>
                  </a:schemeClr>
                </a:solidFill>
              </a:rPr>
              <a:t>lac</a:t>
            </a:r>
            <a:r>
              <a:rPr lang="en-IN" sz="1100" b="1" dirty="0" smtClean="0">
                <a:solidFill>
                  <a:schemeClr val="bg1">
                    <a:lumMod val="20000"/>
                    <a:lumOff val="80000"/>
                  </a:schemeClr>
                </a:solidFill>
              </a:rPr>
              <a:t> </a:t>
            </a:r>
            <a:r>
              <a:rPr lang="en-IN" sz="1100" b="1" dirty="0" err="1" smtClean="0">
                <a:solidFill>
                  <a:schemeClr val="bg1">
                    <a:lumMod val="20000"/>
                    <a:lumOff val="80000"/>
                  </a:schemeClr>
                </a:solidFill>
              </a:rPr>
              <a:t>Sft</a:t>
            </a:r>
            <a:endParaRPr lang="en-IN" sz="1100" b="1" dirty="0" smtClean="0">
              <a:solidFill>
                <a:schemeClr val="bg1">
                  <a:lumMod val="20000"/>
                  <a:lumOff val="80000"/>
                </a:schemeClr>
              </a:solidFill>
            </a:endParaRPr>
          </a:p>
          <a:p>
            <a:pPr marL="342900" indent="-342900">
              <a:buFont typeface="Arial" pitchFamily="34" charset="0"/>
              <a:buChar char="•"/>
            </a:pPr>
            <a:r>
              <a:rPr lang="en-IN" sz="1100" b="1" dirty="0" smtClean="0">
                <a:solidFill>
                  <a:schemeClr val="bg1">
                    <a:lumMod val="20000"/>
                    <a:lumOff val="80000"/>
                  </a:schemeClr>
                </a:solidFill>
              </a:rPr>
              <a:t>13000 MT Structural Steel</a:t>
            </a:r>
          </a:p>
          <a:p>
            <a:pPr marL="342900" indent="-342900">
              <a:buFont typeface="Arial" pitchFamily="34" charset="0"/>
              <a:buChar char="•"/>
            </a:pPr>
            <a:r>
              <a:rPr lang="en-IN" sz="1100" b="1" dirty="0" smtClean="0">
                <a:solidFill>
                  <a:schemeClr val="bg1">
                    <a:lumMod val="20000"/>
                    <a:lumOff val="80000"/>
                  </a:schemeClr>
                </a:solidFill>
              </a:rPr>
              <a:t>Speed floor Slab System</a:t>
            </a:r>
          </a:p>
          <a:p>
            <a:pPr marL="342900" indent="-342900">
              <a:buFont typeface="Arial" pitchFamily="34" charset="0"/>
              <a:buChar char="•"/>
            </a:pPr>
            <a:r>
              <a:rPr lang="en-IN" sz="1100" b="1" dirty="0" smtClean="0">
                <a:solidFill>
                  <a:schemeClr val="bg1">
                    <a:lumMod val="20000"/>
                    <a:lumOff val="80000"/>
                  </a:schemeClr>
                </a:solidFill>
              </a:rPr>
              <a:t>Status: Under Progress</a:t>
            </a:r>
            <a:endParaRPr lang="en-IN" sz="1100" b="1" dirty="0">
              <a:solidFill>
                <a:schemeClr val="bg1">
                  <a:lumMod val="20000"/>
                  <a:lumOff val="80000"/>
                </a:schemeClr>
              </a:solidFill>
            </a:endParaRPr>
          </a:p>
        </p:txBody>
      </p:sp>
      <p:sp>
        <p:nvSpPr>
          <p:cNvPr id="10" name="Title 1"/>
          <p:cNvSpPr txBox="1">
            <a:spLocks/>
          </p:cNvSpPr>
          <p:nvPr/>
        </p:nvSpPr>
        <p:spPr>
          <a:xfrm>
            <a:off x="257667" y="781935"/>
            <a:ext cx="8628674"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lvl1pPr marL="0" indent="0" algn="l" rtl="0" eaLnBrk="1" fontAlgn="base" hangingPunct="1">
              <a:lnSpc>
                <a:spcPts val="1939"/>
              </a:lnSpc>
              <a:spcBef>
                <a:spcPct val="0"/>
              </a:spcBef>
              <a:spcAft>
                <a:spcPct val="0"/>
              </a:spcAft>
              <a:defRPr kumimoji="0" sz="1600">
                <a:solidFill>
                  <a:srgbClr val="FF3300"/>
                </a:solidFill>
                <a:latin typeface="Arial" pitchFamily="34" charset="0"/>
                <a:ea typeface="ＭＳ Ｐゴシック" pitchFamily="-109" charset="-128"/>
                <a:cs typeface="Arial" pitchFamily="34" charset="0"/>
              </a:defRPr>
            </a:lvl1pPr>
            <a:lvl2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2pPr>
            <a:lvl3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3pPr>
            <a:lvl4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4pPr>
            <a:lvl5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5pPr>
            <a:lvl6pPr marL="422041" algn="l" rtl="0" eaLnBrk="1" fontAlgn="base" hangingPunct="1">
              <a:lnSpc>
                <a:spcPts val="1939"/>
              </a:lnSpc>
              <a:spcBef>
                <a:spcPct val="0"/>
              </a:spcBef>
              <a:spcAft>
                <a:spcPct val="0"/>
              </a:spcAft>
              <a:defRPr sz="1846">
                <a:solidFill>
                  <a:schemeClr val="tx1"/>
                </a:solidFill>
                <a:latin typeface="Verdana" pitchFamily="34" charset="0"/>
              </a:defRPr>
            </a:lvl6pPr>
            <a:lvl7pPr marL="844083" algn="l" rtl="0" eaLnBrk="1" fontAlgn="base" hangingPunct="1">
              <a:lnSpc>
                <a:spcPts val="1939"/>
              </a:lnSpc>
              <a:spcBef>
                <a:spcPct val="0"/>
              </a:spcBef>
              <a:spcAft>
                <a:spcPct val="0"/>
              </a:spcAft>
              <a:defRPr sz="1846">
                <a:solidFill>
                  <a:schemeClr val="tx1"/>
                </a:solidFill>
                <a:latin typeface="Verdana" pitchFamily="34" charset="0"/>
              </a:defRPr>
            </a:lvl7pPr>
            <a:lvl8pPr marL="1266124" algn="l" rtl="0" eaLnBrk="1" fontAlgn="base" hangingPunct="1">
              <a:lnSpc>
                <a:spcPts val="1939"/>
              </a:lnSpc>
              <a:spcBef>
                <a:spcPct val="0"/>
              </a:spcBef>
              <a:spcAft>
                <a:spcPct val="0"/>
              </a:spcAft>
              <a:defRPr sz="1846">
                <a:solidFill>
                  <a:schemeClr val="tx1"/>
                </a:solidFill>
                <a:latin typeface="Verdana" pitchFamily="34" charset="0"/>
              </a:defRPr>
            </a:lvl8pPr>
            <a:lvl9pPr marL="1688165" algn="l" rtl="0" eaLnBrk="1" fontAlgn="base" hangingPunct="1">
              <a:lnSpc>
                <a:spcPts val="1939"/>
              </a:lnSpc>
              <a:spcBef>
                <a:spcPct val="0"/>
              </a:spcBef>
              <a:spcAft>
                <a:spcPct val="0"/>
              </a:spcAft>
              <a:defRPr sz="1846">
                <a:solidFill>
                  <a:schemeClr val="tx1"/>
                </a:solidFill>
                <a:latin typeface="Verdana" pitchFamily="34" charset="0"/>
              </a:defRPr>
            </a:lvl9pPr>
          </a:lstStyle>
          <a:p>
            <a:pPr marL="482081" lvl="0">
              <a:defRPr/>
            </a:pPr>
            <a:r>
              <a:rPr lang="en-IN" sz="2000" dirty="0" smtClean="0">
                <a:solidFill>
                  <a:srgbClr val="FFFFFF"/>
                </a:solidFill>
              </a:rPr>
              <a:t>                         G+29  Alphathum Tower (5 Towers ), </a:t>
            </a:r>
            <a:r>
              <a:rPr lang="en-IN" sz="2000" dirty="0">
                <a:solidFill>
                  <a:srgbClr val="FFFFFF"/>
                </a:solidFill>
              </a:rPr>
              <a:t>Noida</a:t>
            </a:r>
            <a:endParaRPr lang="en-US" sz="2000" b="1" dirty="0">
              <a:solidFill>
                <a:srgbClr val="FFFFFF"/>
              </a:solidFill>
              <a:latin typeface="Calibri" panose="020F0502020204030204" pitchFamily="34" charset="0"/>
              <a:cs typeface="+mn-cs"/>
            </a:endParaRPr>
          </a:p>
        </p:txBody>
      </p:sp>
    </p:spTree>
    <p:extLst>
      <p:ext uri="{BB962C8B-B14F-4D97-AF65-F5344CB8AC3E}">
        <p14:creationId xmlns:p14="http://schemas.microsoft.com/office/powerpoint/2010/main" val="3475126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461F45F-1DE0-4570-BCC3-4F4E3229E53D}" type="slidenum">
              <a:rPr lang="en-US" smtClean="0"/>
              <a:pPr>
                <a:defRPr/>
              </a:pPr>
              <a:t>28</a:t>
            </a:fld>
            <a:endParaRPr lang="en-US" dirty="0"/>
          </a:p>
        </p:txBody>
      </p:sp>
      <p:sp>
        <p:nvSpPr>
          <p:cNvPr id="7" name="Title 1"/>
          <p:cNvSpPr txBox="1">
            <a:spLocks/>
          </p:cNvSpPr>
          <p:nvPr/>
        </p:nvSpPr>
        <p:spPr>
          <a:xfrm>
            <a:off x="428156" y="667644"/>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lvl1pPr marL="0" indent="0" algn="l" rtl="0" eaLnBrk="1" fontAlgn="base" hangingPunct="1">
              <a:lnSpc>
                <a:spcPts val="1939"/>
              </a:lnSpc>
              <a:spcBef>
                <a:spcPct val="0"/>
              </a:spcBef>
              <a:spcAft>
                <a:spcPct val="0"/>
              </a:spcAft>
              <a:defRPr kumimoji="0" sz="1600">
                <a:solidFill>
                  <a:srgbClr val="FF3300"/>
                </a:solidFill>
                <a:latin typeface="Arial" pitchFamily="34" charset="0"/>
                <a:ea typeface="ＭＳ Ｐゴシック" pitchFamily="-109" charset="-128"/>
                <a:cs typeface="Arial" pitchFamily="34" charset="0"/>
              </a:defRPr>
            </a:lvl1pPr>
            <a:lvl2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2pPr>
            <a:lvl3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3pPr>
            <a:lvl4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4pPr>
            <a:lvl5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5pPr>
            <a:lvl6pPr marL="422041" algn="l" rtl="0" eaLnBrk="1" fontAlgn="base" hangingPunct="1">
              <a:lnSpc>
                <a:spcPts val="1939"/>
              </a:lnSpc>
              <a:spcBef>
                <a:spcPct val="0"/>
              </a:spcBef>
              <a:spcAft>
                <a:spcPct val="0"/>
              </a:spcAft>
              <a:defRPr sz="1846">
                <a:solidFill>
                  <a:schemeClr val="tx1"/>
                </a:solidFill>
                <a:latin typeface="Verdana" pitchFamily="34" charset="0"/>
              </a:defRPr>
            </a:lvl6pPr>
            <a:lvl7pPr marL="844083" algn="l" rtl="0" eaLnBrk="1" fontAlgn="base" hangingPunct="1">
              <a:lnSpc>
                <a:spcPts val="1939"/>
              </a:lnSpc>
              <a:spcBef>
                <a:spcPct val="0"/>
              </a:spcBef>
              <a:spcAft>
                <a:spcPct val="0"/>
              </a:spcAft>
              <a:defRPr sz="1846">
                <a:solidFill>
                  <a:schemeClr val="tx1"/>
                </a:solidFill>
                <a:latin typeface="Verdana" pitchFamily="34" charset="0"/>
              </a:defRPr>
            </a:lvl7pPr>
            <a:lvl8pPr marL="1266124" algn="l" rtl="0" eaLnBrk="1" fontAlgn="base" hangingPunct="1">
              <a:lnSpc>
                <a:spcPts val="1939"/>
              </a:lnSpc>
              <a:spcBef>
                <a:spcPct val="0"/>
              </a:spcBef>
              <a:spcAft>
                <a:spcPct val="0"/>
              </a:spcAft>
              <a:defRPr sz="1846">
                <a:solidFill>
                  <a:schemeClr val="tx1"/>
                </a:solidFill>
                <a:latin typeface="Verdana" pitchFamily="34" charset="0"/>
              </a:defRPr>
            </a:lvl8pPr>
            <a:lvl9pPr marL="1688165" algn="l" rtl="0" eaLnBrk="1" fontAlgn="base" hangingPunct="1">
              <a:lnSpc>
                <a:spcPts val="1939"/>
              </a:lnSpc>
              <a:spcBef>
                <a:spcPct val="0"/>
              </a:spcBef>
              <a:spcAft>
                <a:spcPct val="0"/>
              </a:spcAft>
              <a:defRPr sz="1846">
                <a:solidFill>
                  <a:schemeClr val="tx1"/>
                </a:solidFill>
                <a:latin typeface="Verdana" pitchFamily="34" charset="0"/>
              </a:defRPr>
            </a:lvl9pPr>
          </a:lstStyle>
          <a:p>
            <a:pPr marL="482081" lvl="0" algn="ctr">
              <a:defRPr/>
            </a:pPr>
            <a:r>
              <a:rPr lang="en-IN" sz="2000" dirty="0" smtClean="0">
                <a:solidFill>
                  <a:srgbClr val="FFFFFF"/>
                </a:solidFill>
              </a:rPr>
              <a:t>G+29  Alphathum Tower , Noida</a:t>
            </a:r>
            <a:endParaRPr lang="en-US" sz="2000" b="1" dirty="0">
              <a:solidFill>
                <a:srgbClr val="FFFFFF"/>
              </a:solidFill>
              <a:latin typeface="Calibri" panose="020F0502020204030204" pitchFamily="34" charset="0"/>
              <a:cs typeface="+mn-cs"/>
            </a:endParaRPr>
          </a:p>
        </p:txBody>
      </p:sp>
      <p:sp>
        <p:nvSpPr>
          <p:cNvPr id="9"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pic>
        <p:nvPicPr>
          <p:cNvPr id="6146" name="Picture 2" descr="X:\SPEED FLOOR PROJECTS - GGN\07.03.2017 SFS LATEST\NICL BLDG\ALPHATHUM PHOTO\IMG-20180307-WA0006.jpg"/>
          <p:cNvPicPr>
            <a:picLocks noChangeAspect="1" noChangeArrowheads="1"/>
          </p:cNvPicPr>
          <p:nvPr/>
        </p:nvPicPr>
        <p:blipFill>
          <a:blip r:embed="rId3" cstate="print"/>
          <a:srcRect/>
          <a:stretch>
            <a:fillRect/>
          </a:stretch>
        </p:blipFill>
        <p:spPr bwMode="auto">
          <a:xfrm>
            <a:off x="351693" y="1306286"/>
            <a:ext cx="8440615" cy="5036458"/>
          </a:xfrm>
          <a:prstGeom prst="rect">
            <a:avLst/>
          </a:prstGeom>
          <a:noFill/>
        </p:spPr>
      </p:pic>
    </p:spTree>
    <p:extLst>
      <p:ext uri="{BB962C8B-B14F-4D97-AF65-F5344CB8AC3E}">
        <p14:creationId xmlns:p14="http://schemas.microsoft.com/office/powerpoint/2010/main" val="10127549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461F45F-1DE0-4570-BCC3-4F4E3229E53D}" type="slidenum">
              <a:rPr lang="en-US" smtClean="0"/>
              <a:pPr>
                <a:defRPr/>
              </a:pPr>
              <a:t>29</a:t>
            </a:fld>
            <a:endParaRPr lang="en-US" dirty="0"/>
          </a:p>
        </p:txBody>
      </p:sp>
      <p:sp>
        <p:nvSpPr>
          <p:cNvPr id="7" name="Title 1"/>
          <p:cNvSpPr txBox="1">
            <a:spLocks/>
          </p:cNvSpPr>
          <p:nvPr/>
        </p:nvSpPr>
        <p:spPr>
          <a:xfrm>
            <a:off x="428156" y="667644"/>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lvl1pPr marL="0" indent="0" algn="l" rtl="0" eaLnBrk="1" fontAlgn="base" hangingPunct="1">
              <a:lnSpc>
                <a:spcPts val="1939"/>
              </a:lnSpc>
              <a:spcBef>
                <a:spcPct val="0"/>
              </a:spcBef>
              <a:spcAft>
                <a:spcPct val="0"/>
              </a:spcAft>
              <a:defRPr kumimoji="0" sz="1600">
                <a:solidFill>
                  <a:srgbClr val="FF3300"/>
                </a:solidFill>
                <a:latin typeface="Arial" pitchFamily="34" charset="0"/>
                <a:ea typeface="ＭＳ Ｐゴシック" pitchFamily="-109" charset="-128"/>
                <a:cs typeface="Arial" pitchFamily="34" charset="0"/>
              </a:defRPr>
            </a:lvl1pPr>
            <a:lvl2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2pPr>
            <a:lvl3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3pPr>
            <a:lvl4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4pPr>
            <a:lvl5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5pPr>
            <a:lvl6pPr marL="422041" algn="l" rtl="0" eaLnBrk="1" fontAlgn="base" hangingPunct="1">
              <a:lnSpc>
                <a:spcPts val="1939"/>
              </a:lnSpc>
              <a:spcBef>
                <a:spcPct val="0"/>
              </a:spcBef>
              <a:spcAft>
                <a:spcPct val="0"/>
              </a:spcAft>
              <a:defRPr sz="1846">
                <a:solidFill>
                  <a:schemeClr val="tx1"/>
                </a:solidFill>
                <a:latin typeface="Verdana" pitchFamily="34" charset="0"/>
              </a:defRPr>
            </a:lvl6pPr>
            <a:lvl7pPr marL="844083" algn="l" rtl="0" eaLnBrk="1" fontAlgn="base" hangingPunct="1">
              <a:lnSpc>
                <a:spcPts val="1939"/>
              </a:lnSpc>
              <a:spcBef>
                <a:spcPct val="0"/>
              </a:spcBef>
              <a:spcAft>
                <a:spcPct val="0"/>
              </a:spcAft>
              <a:defRPr sz="1846">
                <a:solidFill>
                  <a:schemeClr val="tx1"/>
                </a:solidFill>
                <a:latin typeface="Verdana" pitchFamily="34" charset="0"/>
              </a:defRPr>
            </a:lvl7pPr>
            <a:lvl8pPr marL="1266124" algn="l" rtl="0" eaLnBrk="1" fontAlgn="base" hangingPunct="1">
              <a:lnSpc>
                <a:spcPts val="1939"/>
              </a:lnSpc>
              <a:spcBef>
                <a:spcPct val="0"/>
              </a:spcBef>
              <a:spcAft>
                <a:spcPct val="0"/>
              </a:spcAft>
              <a:defRPr sz="1846">
                <a:solidFill>
                  <a:schemeClr val="tx1"/>
                </a:solidFill>
                <a:latin typeface="Verdana" pitchFamily="34" charset="0"/>
              </a:defRPr>
            </a:lvl8pPr>
            <a:lvl9pPr marL="1688165" algn="l" rtl="0" eaLnBrk="1" fontAlgn="base" hangingPunct="1">
              <a:lnSpc>
                <a:spcPts val="1939"/>
              </a:lnSpc>
              <a:spcBef>
                <a:spcPct val="0"/>
              </a:spcBef>
              <a:spcAft>
                <a:spcPct val="0"/>
              </a:spcAft>
              <a:defRPr sz="1846">
                <a:solidFill>
                  <a:schemeClr val="tx1"/>
                </a:solidFill>
                <a:latin typeface="Verdana" pitchFamily="34" charset="0"/>
              </a:defRPr>
            </a:lvl9pPr>
          </a:lstStyle>
          <a:p>
            <a:pPr marL="482081" lvl="0" algn="ctr">
              <a:defRPr/>
            </a:pPr>
            <a:r>
              <a:rPr lang="en-IN" sz="2000" dirty="0" smtClean="0">
                <a:solidFill>
                  <a:srgbClr val="FFFFFF"/>
                </a:solidFill>
              </a:rPr>
              <a:t> G+29  </a:t>
            </a:r>
            <a:r>
              <a:rPr lang="en-IN" sz="2000" dirty="0" err="1" smtClean="0">
                <a:solidFill>
                  <a:srgbClr val="FFFFFF"/>
                </a:solidFill>
              </a:rPr>
              <a:t>Alphathum</a:t>
            </a:r>
            <a:r>
              <a:rPr lang="en-IN" sz="2000" dirty="0" smtClean="0">
                <a:solidFill>
                  <a:srgbClr val="FFFFFF"/>
                </a:solidFill>
              </a:rPr>
              <a:t> Tower , </a:t>
            </a:r>
            <a:r>
              <a:rPr lang="en-IN" sz="2000" dirty="0" err="1" smtClean="0">
                <a:solidFill>
                  <a:srgbClr val="FFFFFF"/>
                </a:solidFill>
              </a:rPr>
              <a:t>Noida</a:t>
            </a:r>
            <a:endParaRPr lang="en-US" sz="2000" b="1" dirty="0">
              <a:solidFill>
                <a:srgbClr val="FFFFFF"/>
              </a:solidFill>
              <a:latin typeface="Calibri" panose="020F0502020204030204" pitchFamily="34" charset="0"/>
              <a:cs typeface="+mn-cs"/>
            </a:endParaRPr>
          </a:p>
        </p:txBody>
      </p:sp>
      <p:sp>
        <p:nvSpPr>
          <p:cNvPr id="9"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pic>
        <p:nvPicPr>
          <p:cNvPr id="7170" name="Picture 2" descr="X:\SPEED FLOOR PROJECTS - GGN\07.03.2017 SFS LATEST\NICL BLDG\ALPHATHUM PHOTO\IMG-20180307-WA0004.jpg"/>
          <p:cNvPicPr>
            <a:picLocks noChangeAspect="1" noChangeArrowheads="1"/>
          </p:cNvPicPr>
          <p:nvPr/>
        </p:nvPicPr>
        <p:blipFill>
          <a:blip r:embed="rId3" cstate="print"/>
          <a:srcRect/>
          <a:stretch>
            <a:fillRect/>
          </a:stretch>
        </p:blipFill>
        <p:spPr bwMode="auto">
          <a:xfrm>
            <a:off x="428155" y="1306287"/>
            <a:ext cx="3899334" cy="4847771"/>
          </a:xfrm>
          <a:prstGeom prst="rect">
            <a:avLst/>
          </a:prstGeom>
          <a:noFill/>
        </p:spPr>
      </p:pic>
      <p:pic>
        <p:nvPicPr>
          <p:cNvPr id="4098" name="Picture 2"/>
          <p:cNvPicPr>
            <a:picLocks noChangeAspect="1" noChangeArrowheads="1"/>
          </p:cNvPicPr>
          <p:nvPr/>
        </p:nvPicPr>
        <p:blipFill>
          <a:blip r:embed="rId4" cstate="print"/>
          <a:srcRect/>
          <a:stretch>
            <a:fillRect/>
          </a:stretch>
        </p:blipFill>
        <p:spPr bwMode="auto">
          <a:xfrm>
            <a:off x="4662435" y="1306286"/>
            <a:ext cx="3925555" cy="4920328"/>
          </a:xfrm>
          <a:prstGeom prst="rect">
            <a:avLst/>
          </a:prstGeom>
          <a:noFill/>
          <a:ln w="9525">
            <a:noFill/>
            <a:miter lim="800000"/>
            <a:headEnd/>
            <a:tailEnd/>
          </a:ln>
          <a:effectLst/>
        </p:spPr>
      </p:pic>
    </p:spTree>
    <p:extLst>
      <p:ext uri="{BB962C8B-B14F-4D97-AF65-F5344CB8AC3E}">
        <p14:creationId xmlns:p14="http://schemas.microsoft.com/office/powerpoint/2010/main" val="2576586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3400" y="1828800"/>
            <a:ext cx="8229600" cy="720725"/>
          </a:xfrm>
          <a:prstGeom prst="rect">
            <a:avLst/>
          </a:prstGeom>
        </p:spPr>
        <p:txBody>
          <a:bodyPr/>
          <a:lstStyle/>
          <a:p>
            <a:pPr marL="0" marR="0" lvl="0" indent="0" algn="l" defTabSz="914400" rtl="0" eaLnBrk="1" fontAlgn="base" latinLnBrk="0" hangingPunct="1">
              <a:lnSpc>
                <a:spcPts val="1939"/>
              </a:lnSpc>
              <a:spcBef>
                <a:spcPct val="0"/>
              </a:spcBef>
              <a:spcAft>
                <a:spcPct val="0"/>
              </a:spcAft>
              <a:buClrTx/>
              <a:buSzTx/>
              <a:buFontTx/>
              <a:buNone/>
              <a:tabLst/>
              <a:defRPr/>
            </a:pPr>
            <a:endParaRPr kumimoji="0" lang="en-IN" sz="1600" b="0" i="0" u="none" strike="noStrike" kern="0" cap="none" spc="0" normalizeH="0" baseline="0" noProof="0" dirty="0" smtClean="0">
              <a:ln>
                <a:noFill/>
              </a:ln>
              <a:solidFill>
                <a:srgbClr val="FF3300"/>
              </a:solidFill>
              <a:effectLst/>
              <a:uLnTx/>
              <a:uFillTx/>
              <a:latin typeface="Cambria" pitchFamily="18" charset="0"/>
              <a:ea typeface="ＭＳ Ｐゴシック" pitchFamily="-109" charset="-128"/>
              <a:cs typeface="Cambria" pitchFamily="18" charset="0"/>
            </a:endParaRPr>
          </a:p>
        </p:txBody>
      </p:sp>
      <p:sp>
        <p:nvSpPr>
          <p:cNvPr id="6" name="Rectangle 5"/>
          <p:cNvSpPr>
            <a:spLocks noChangeArrowheads="1"/>
          </p:cNvSpPr>
          <p:nvPr/>
        </p:nvSpPr>
        <p:spPr bwMode="auto">
          <a:xfrm>
            <a:off x="2819400" y="304800"/>
            <a:ext cx="3810000" cy="400110"/>
          </a:xfrm>
          <a:prstGeom prst="rect">
            <a:avLst/>
          </a:prstGeom>
          <a:solidFill>
            <a:srgbClr val="0070C0"/>
          </a:solidFill>
          <a:ln w="9525">
            <a:solidFill>
              <a:schemeClr val="bg2">
                <a:lumMod val="75000"/>
              </a:schemeClr>
            </a:solidFill>
            <a:miter lim="800000"/>
            <a:headEnd/>
            <a:tailEnd/>
          </a:ln>
        </p:spPr>
        <p:txBody>
          <a:bodyPr wrap="square">
            <a:spAutoFit/>
          </a:bodyPr>
          <a:lstStyle/>
          <a:p>
            <a:pPr algn="ctr"/>
            <a:r>
              <a:rPr lang="en-US" altLang="en-US" sz="2000" b="1" dirty="0" smtClean="0">
                <a:solidFill>
                  <a:schemeClr val="bg1">
                    <a:lumMod val="20000"/>
                    <a:lumOff val="80000"/>
                  </a:schemeClr>
                </a:solidFill>
                <a:latin typeface="+mj-lt"/>
                <a:cs typeface="Times New Roman" pitchFamily="18" charset="0"/>
              </a:rPr>
              <a:t>JSPL Plant Capacities</a:t>
            </a:r>
          </a:p>
        </p:txBody>
      </p:sp>
      <p:pic>
        <p:nvPicPr>
          <p:cNvPr id="7" name="Picture 2" descr="C:\Users\saurabh.aggarwal\Desktop\wire rod mill.jpg"/>
          <p:cNvPicPr>
            <a:picLocks noChangeAspect="1" noChangeArrowheads="1"/>
          </p:cNvPicPr>
          <p:nvPr/>
        </p:nvPicPr>
        <p:blipFill>
          <a:blip r:embed="rId2"/>
          <a:srcRect/>
          <a:stretch>
            <a:fillRect/>
          </a:stretch>
        </p:blipFill>
        <p:spPr bwMode="auto">
          <a:xfrm>
            <a:off x="6172200" y="3276600"/>
            <a:ext cx="2819400" cy="1447800"/>
          </a:xfrm>
          <a:prstGeom prst="rect">
            <a:avLst/>
          </a:prstGeom>
          <a:noFill/>
          <a:ln w="9525">
            <a:noFill/>
            <a:miter lim="800000"/>
            <a:headEnd/>
            <a:tailEnd/>
          </a:ln>
        </p:spPr>
      </p:pic>
      <p:pic>
        <p:nvPicPr>
          <p:cNvPr id="8" name="Picture 6" descr="Image result for jspl angul"/>
          <p:cNvPicPr>
            <a:picLocks noChangeAspect="1" noChangeArrowheads="1"/>
          </p:cNvPicPr>
          <p:nvPr/>
        </p:nvPicPr>
        <p:blipFill>
          <a:blip r:embed="rId3" cstate="print"/>
          <a:srcRect r="29508"/>
          <a:stretch>
            <a:fillRect/>
          </a:stretch>
        </p:blipFill>
        <p:spPr bwMode="auto">
          <a:xfrm>
            <a:off x="76200" y="3265935"/>
            <a:ext cx="2895600" cy="1458465"/>
          </a:xfrm>
          <a:prstGeom prst="rect">
            <a:avLst/>
          </a:prstGeom>
          <a:noFill/>
        </p:spPr>
      </p:pic>
      <p:pic>
        <p:nvPicPr>
          <p:cNvPr id="9" name="Picture 2" descr="Image result for jspl raigarh"/>
          <p:cNvPicPr>
            <a:picLocks noChangeAspect="1" noChangeArrowheads="1"/>
          </p:cNvPicPr>
          <p:nvPr/>
        </p:nvPicPr>
        <p:blipFill>
          <a:blip r:embed="rId4"/>
          <a:srcRect/>
          <a:stretch>
            <a:fillRect/>
          </a:stretch>
        </p:blipFill>
        <p:spPr bwMode="auto">
          <a:xfrm>
            <a:off x="3124200" y="3263267"/>
            <a:ext cx="2895600" cy="1461134"/>
          </a:xfrm>
          <a:prstGeom prst="rect">
            <a:avLst/>
          </a:prstGeom>
          <a:noFill/>
        </p:spPr>
      </p:pic>
      <p:graphicFrame>
        <p:nvGraphicFramePr>
          <p:cNvPr id="10" name="Table 9"/>
          <p:cNvGraphicFramePr>
            <a:graphicFrameLocks noGrp="1"/>
          </p:cNvGraphicFramePr>
          <p:nvPr/>
        </p:nvGraphicFramePr>
        <p:xfrm>
          <a:off x="76200" y="1447800"/>
          <a:ext cx="2895600" cy="1752600"/>
        </p:xfrm>
        <a:graphic>
          <a:graphicData uri="http://schemas.openxmlformats.org/drawingml/2006/table">
            <a:tbl>
              <a:tblPr firstRow="1" bandRow="1">
                <a:tableStyleId>{5C22544A-7EE6-4342-B048-85BDC9FD1C3A}</a:tableStyleId>
              </a:tblPr>
              <a:tblGrid>
                <a:gridCol w="1952846">
                  <a:extLst>
                    <a:ext uri="{9D8B030D-6E8A-4147-A177-3AD203B41FA5}">
                      <a16:colId xmlns:a16="http://schemas.microsoft.com/office/drawing/2014/main" xmlns="" val="20000"/>
                    </a:ext>
                  </a:extLst>
                </a:gridCol>
                <a:gridCol w="942754">
                  <a:extLst>
                    <a:ext uri="{9D8B030D-6E8A-4147-A177-3AD203B41FA5}">
                      <a16:colId xmlns:a16="http://schemas.microsoft.com/office/drawing/2014/main" xmlns="" val="20001"/>
                    </a:ext>
                  </a:extLst>
                </a:gridCol>
              </a:tblGrid>
              <a:tr h="350520">
                <a:tc>
                  <a:txBody>
                    <a:bodyPr/>
                    <a:lstStyle/>
                    <a:p>
                      <a:r>
                        <a:rPr lang="en-US" sz="1200" dirty="0" smtClean="0"/>
                        <a:t>Unit</a:t>
                      </a:r>
                      <a:endParaRPr lang="en-US" sz="1200" dirty="0"/>
                    </a:p>
                  </a:txBody>
                  <a:tcPr/>
                </a:tc>
                <a:tc>
                  <a:txBody>
                    <a:bodyPr/>
                    <a:lstStyle/>
                    <a:p>
                      <a:r>
                        <a:rPr lang="en-US" sz="1200" dirty="0" smtClean="0"/>
                        <a:t>Capacity</a:t>
                      </a:r>
                      <a:endParaRPr lang="en-US" sz="1200" dirty="0"/>
                    </a:p>
                  </a:txBody>
                  <a:tcPr/>
                </a:tc>
                <a:extLst>
                  <a:ext uri="{0D108BD9-81ED-4DB2-BD59-A6C34878D82A}">
                    <a16:rowId xmlns:a16="http://schemas.microsoft.com/office/drawing/2014/main" xmlns="" val="10000"/>
                  </a:ext>
                </a:extLst>
              </a:tr>
              <a:tr h="350520">
                <a:tc>
                  <a:txBody>
                    <a:bodyPr/>
                    <a:lstStyle/>
                    <a:p>
                      <a:r>
                        <a:rPr lang="en-US" sz="1200" dirty="0" smtClean="0"/>
                        <a:t>Steel Making Capacity</a:t>
                      </a:r>
                      <a:endParaRPr lang="en-US" sz="1200" dirty="0"/>
                    </a:p>
                  </a:txBody>
                  <a:tcPr/>
                </a:tc>
                <a:tc>
                  <a:txBody>
                    <a:bodyPr/>
                    <a:lstStyle/>
                    <a:p>
                      <a:r>
                        <a:rPr lang="en-US" sz="1200" dirty="0" smtClean="0"/>
                        <a:t> 5.0 MT</a:t>
                      </a:r>
                      <a:endParaRPr lang="en-US" sz="1200" dirty="0"/>
                    </a:p>
                  </a:txBody>
                  <a:tcPr/>
                </a:tc>
                <a:extLst>
                  <a:ext uri="{0D108BD9-81ED-4DB2-BD59-A6C34878D82A}">
                    <a16:rowId xmlns:a16="http://schemas.microsoft.com/office/drawing/2014/main" xmlns="" val="10001"/>
                  </a:ext>
                </a:extLst>
              </a:tr>
              <a:tr h="350520">
                <a:tc>
                  <a:txBody>
                    <a:bodyPr/>
                    <a:lstStyle/>
                    <a:p>
                      <a:r>
                        <a:rPr lang="en-US" sz="1200" dirty="0" smtClean="0"/>
                        <a:t>Plate Mill</a:t>
                      </a:r>
                      <a:endParaRPr lang="en-US" sz="1200" dirty="0"/>
                    </a:p>
                  </a:txBody>
                  <a:tcPr/>
                </a:tc>
                <a:tc>
                  <a:txBody>
                    <a:bodyPr/>
                    <a:lstStyle/>
                    <a:p>
                      <a:r>
                        <a:rPr lang="en-US" sz="1200" dirty="0" smtClean="0"/>
                        <a:t>1.2 MT</a:t>
                      </a:r>
                    </a:p>
                  </a:txBody>
                  <a:tcPr/>
                </a:tc>
                <a:extLst>
                  <a:ext uri="{0D108BD9-81ED-4DB2-BD59-A6C34878D82A}">
                    <a16:rowId xmlns:a16="http://schemas.microsoft.com/office/drawing/2014/main" xmlns="" val="10002"/>
                  </a:ext>
                </a:extLst>
              </a:tr>
              <a:tr h="350520">
                <a:tc>
                  <a:txBody>
                    <a:bodyPr/>
                    <a:lstStyle/>
                    <a:p>
                      <a:r>
                        <a:rPr lang="en-US" sz="1200" dirty="0" smtClean="0"/>
                        <a:t>Bar</a:t>
                      </a:r>
                      <a:r>
                        <a:rPr lang="en-US" sz="1200" baseline="0" dirty="0" smtClean="0"/>
                        <a:t> Mill</a:t>
                      </a:r>
                      <a:endParaRPr lang="en-US" sz="1200" dirty="0"/>
                    </a:p>
                  </a:txBody>
                  <a:tcPr/>
                </a:tc>
                <a:tc>
                  <a:txBody>
                    <a:bodyPr/>
                    <a:lstStyle/>
                    <a:p>
                      <a:r>
                        <a:rPr lang="en-US" sz="1200" dirty="0" smtClean="0"/>
                        <a:t>1.4 MT</a:t>
                      </a:r>
                      <a:endParaRPr lang="en-US" sz="1200" dirty="0"/>
                    </a:p>
                  </a:txBody>
                  <a:tcPr/>
                </a:tc>
                <a:extLst>
                  <a:ext uri="{0D108BD9-81ED-4DB2-BD59-A6C34878D82A}">
                    <a16:rowId xmlns:a16="http://schemas.microsoft.com/office/drawing/2014/main" xmlns="" val="10003"/>
                  </a:ext>
                </a:extLst>
              </a:tr>
              <a:tr h="350520">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xmlns="" val="10004"/>
                  </a:ext>
                </a:extLst>
              </a:tr>
            </a:tbl>
          </a:graphicData>
        </a:graphic>
      </p:graphicFrame>
      <p:graphicFrame>
        <p:nvGraphicFramePr>
          <p:cNvPr id="11" name="Table 10"/>
          <p:cNvGraphicFramePr>
            <a:graphicFrameLocks noGrp="1"/>
          </p:cNvGraphicFramePr>
          <p:nvPr/>
        </p:nvGraphicFramePr>
        <p:xfrm>
          <a:off x="3124200" y="1447800"/>
          <a:ext cx="2895600" cy="1752600"/>
        </p:xfrm>
        <a:graphic>
          <a:graphicData uri="http://schemas.openxmlformats.org/drawingml/2006/table">
            <a:tbl>
              <a:tblPr firstRow="1" bandRow="1">
                <a:tableStyleId>{5C22544A-7EE6-4342-B048-85BDC9FD1C3A}</a:tableStyleId>
              </a:tblPr>
              <a:tblGrid>
                <a:gridCol w="1974273">
                  <a:extLst>
                    <a:ext uri="{9D8B030D-6E8A-4147-A177-3AD203B41FA5}">
                      <a16:colId xmlns:a16="http://schemas.microsoft.com/office/drawing/2014/main" xmlns="" val="20000"/>
                    </a:ext>
                  </a:extLst>
                </a:gridCol>
                <a:gridCol w="921327">
                  <a:extLst>
                    <a:ext uri="{9D8B030D-6E8A-4147-A177-3AD203B41FA5}">
                      <a16:colId xmlns:a16="http://schemas.microsoft.com/office/drawing/2014/main" xmlns="" val="20001"/>
                    </a:ext>
                  </a:extLst>
                </a:gridCol>
              </a:tblGrid>
              <a:tr h="350520">
                <a:tc>
                  <a:txBody>
                    <a:bodyPr/>
                    <a:lstStyle/>
                    <a:p>
                      <a:r>
                        <a:rPr lang="en-US" sz="1200" dirty="0" smtClean="0"/>
                        <a:t>Unit</a:t>
                      </a:r>
                      <a:endParaRPr lang="en-US" sz="1200" dirty="0"/>
                    </a:p>
                  </a:txBody>
                  <a:tcPr/>
                </a:tc>
                <a:tc>
                  <a:txBody>
                    <a:bodyPr/>
                    <a:lstStyle/>
                    <a:p>
                      <a:r>
                        <a:rPr lang="en-US" sz="1200" dirty="0" smtClean="0"/>
                        <a:t>Capacity</a:t>
                      </a:r>
                      <a:endParaRPr lang="en-US" sz="1200" dirty="0"/>
                    </a:p>
                  </a:txBody>
                  <a:tcPr/>
                </a:tc>
                <a:extLst>
                  <a:ext uri="{0D108BD9-81ED-4DB2-BD59-A6C34878D82A}">
                    <a16:rowId xmlns:a16="http://schemas.microsoft.com/office/drawing/2014/main" xmlns="" val="10000"/>
                  </a:ext>
                </a:extLst>
              </a:tr>
              <a:tr h="350520">
                <a:tc>
                  <a:txBody>
                    <a:bodyPr/>
                    <a:lstStyle/>
                    <a:p>
                      <a:r>
                        <a:rPr lang="en-US" sz="1200" dirty="0" smtClean="0"/>
                        <a:t>Steel Making Capacity</a:t>
                      </a:r>
                      <a:endParaRPr lang="en-US" sz="1200" dirty="0"/>
                    </a:p>
                  </a:txBody>
                  <a:tcPr/>
                </a:tc>
                <a:tc>
                  <a:txBody>
                    <a:bodyPr/>
                    <a:lstStyle/>
                    <a:p>
                      <a:r>
                        <a:rPr lang="en-US" sz="1200" dirty="0" smtClean="0"/>
                        <a:t> 3.6 MT</a:t>
                      </a:r>
                      <a:endParaRPr lang="en-US" sz="1200" dirty="0"/>
                    </a:p>
                  </a:txBody>
                  <a:tcPr/>
                </a:tc>
                <a:extLst>
                  <a:ext uri="{0D108BD9-81ED-4DB2-BD59-A6C34878D82A}">
                    <a16:rowId xmlns:a16="http://schemas.microsoft.com/office/drawing/2014/main" xmlns="" val="10001"/>
                  </a:ext>
                </a:extLst>
              </a:tr>
              <a:tr h="350520">
                <a:tc>
                  <a:txBody>
                    <a:bodyPr/>
                    <a:lstStyle/>
                    <a:p>
                      <a:r>
                        <a:rPr lang="en-US" sz="1200" dirty="0" smtClean="0"/>
                        <a:t>Plate Mill</a:t>
                      </a:r>
                      <a:endParaRPr lang="en-US" sz="1200" dirty="0"/>
                    </a:p>
                  </a:txBody>
                  <a:tcPr/>
                </a:tc>
                <a:tc>
                  <a:txBody>
                    <a:bodyPr/>
                    <a:lstStyle/>
                    <a:p>
                      <a:r>
                        <a:rPr lang="en-US" sz="1200" dirty="0" smtClean="0"/>
                        <a:t>1.0 MT</a:t>
                      </a:r>
                    </a:p>
                  </a:txBody>
                  <a:tcPr/>
                </a:tc>
                <a:extLst>
                  <a:ext uri="{0D108BD9-81ED-4DB2-BD59-A6C34878D82A}">
                    <a16:rowId xmlns:a16="http://schemas.microsoft.com/office/drawing/2014/main" xmlns="" val="10002"/>
                  </a:ext>
                </a:extLst>
              </a:tr>
              <a:tr h="350520">
                <a:tc>
                  <a:txBody>
                    <a:bodyPr/>
                    <a:lstStyle/>
                    <a:p>
                      <a:r>
                        <a:rPr lang="en-US" sz="1200" dirty="0" smtClean="0"/>
                        <a:t>RUBM</a:t>
                      </a:r>
                      <a:endParaRPr lang="en-US" sz="1200" dirty="0"/>
                    </a:p>
                  </a:txBody>
                  <a:tcPr/>
                </a:tc>
                <a:tc>
                  <a:txBody>
                    <a:bodyPr/>
                    <a:lstStyle/>
                    <a:p>
                      <a:r>
                        <a:rPr lang="en-US" sz="1200" dirty="0" smtClean="0"/>
                        <a:t>0.75 MT</a:t>
                      </a:r>
                      <a:endParaRPr lang="en-US" sz="1200" dirty="0"/>
                    </a:p>
                  </a:txBody>
                  <a:tcPr/>
                </a:tc>
                <a:extLst>
                  <a:ext uri="{0D108BD9-81ED-4DB2-BD59-A6C34878D82A}">
                    <a16:rowId xmlns:a16="http://schemas.microsoft.com/office/drawing/2014/main" xmlns="" val="10003"/>
                  </a:ext>
                </a:extLst>
              </a:tr>
              <a:tr h="350520">
                <a:tc>
                  <a:txBody>
                    <a:bodyPr/>
                    <a:lstStyle/>
                    <a:p>
                      <a:r>
                        <a:rPr lang="en-US" sz="1200" dirty="0" smtClean="0"/>
                        <a:t>MLSM</a:t>
                      </a:r>
                      <a:endParaRPr lang="en-US" sz="1200" dirty="0"/>
                    </a:p>
                  </a:txBody>
                  <a:tcPr/>
                </a:tc>
                <a:tc>
                  <a:txBody>
                    <a:bodyPr/>
                    <a:lstStyle/>
                    <a:p>
                      <a:r>
                        <a:rPr lang="en-US" sz="1200" dirty="0" smtClean="0"/>
                        <a:t>0.6 MT</a:t>
                      </a:r>
                      <a:endParaRPr lang="en-US" sz="1200" dirty="0"/>
                    </a:p>
                  </a:txBody>
                  <a:tcPr/>
                </a:tc>
                <a:extLst>
                  <a:ext uri="{0D108BD9-81ED-4DB2-BD59-A6C34878D82A}">
                    <a16:rowId xmlns:a16="http://schemas.microsoft.com/office/drawing/2014/main" xmlns="" val="10004"/>
                  </a:ext>
                </a:extLst>
              </a:tr>
            </a:tbl>
          </a:graphicData>
        </a:graphic>
      </p:graphicFrame>
      <p:graphicFrame>
        <p:nvGraphicFramePr>
          <p:cNvPr id="12" name="Table 11"/>
          <p:cNvGraphicFramePr>
            <a:graphicFrameLocks noGrp="1"/>
          </p:cNvGraphicFramePr>
          <p:nvPr/>
        </p:nvGraphicFramePr>
        <p:xfrm>
          <a:off x="6172200" y="1447800"/>
          <a:ext cx="2819400" cy="175260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xmlns="" val="20000"/>
                    </a:ext>
                  </a:extLst>
                </a:gridCol>
                <a:gridCol w="914400">
                  <a:extLst>
                    <a:ext uri="{9D8B030D-6E8A-4147-A177-3AD203B41FA5}">
                      <a16:colId xmlns:a16="http://schemas.microsoft.com/office/drawing/2014/main" xmlns="" val="20001"/>
                    </a:ext>
                  </a:extLst>
                </a:gridCol>
              </a:tblGrid>
              <a:tr h="350520">
                <a:tc>
                  <a:txBody>
                    <a:bodyPr/>
                    <a:lstStyle/>
                    <a:p>
                      <a:r>
                        <a:rPr lang="en-US" sz="1200" dirty="0" smtClean="0"/>
                        <a:t>Unit</a:t>
                      </a:r>
                      <a:endParaRPr lang="en-US" sz="1200" dirty="0"/>
                    </a:p>
                  </a:txBody>
                  <a:tcPr/>
                </a:tc>
                <a:tc>
                  <a:txBody>
                    <a:bodyPr/>
                    <a:lstStyle/>
                    <a:p>
                      <a:r>
                        <a:rPr lang="en-US" sz="1200" dirty="0" smtClean="0"/>
                        <a:t>Capacity</a:t>
                      </a:r>
                      <a:endParaRPr lang="en-US" sz="1200" dirty="0"/>
                    </a:p>
                  </a:txBody>
                  <a:tcPr/>
                </a:tc>
                <a:extLst>
                  <a:ext uri="{0D108BD9-81ED-4DB2-BD59-A6C34878D82A}">
                    <a16:rowId xmlns:a16="http://schemas.microsoft.com/office/drawing/2014/main" xmlns="" val="10000"/>
                  </a:ext>
                </a:extLst>
              </a:tr>
              <a:tr h="350520">
                <a:tc>
                  <a:txBody>
                    <a:bodyPr/>
                    <a:lstStyle/>
                    <a:p>
                      <a:r>
                        <a:rPr lang="en-US" sz="1200" dirty="0" smtClean="0"/>
                        <a:t>Steel Making Capacity</a:t>
                      </a:r>
                      <a:endParaRPr lang="en-US" sz="1200" dirty="0"/>
                    </a:p>
                  </a:txBody>
                  <a:tcPr/>
                </a:tc>
                <a:tc>
                  <a:txBody>
                    <a:bodyPr/>
                    <a:lstStyle/>
                    <a:p>
                      <a:r>
                        <a:rPr lang="en-US" sz="1200" dirty="0" smtClean="0"/>
                        <a:t>-</a:t>
                      </a:r>
                      <a:endParaRPr lang="en-US" sz="1200" dirty="0"/>
                    </a:p>
                  </a:txBody>
                  <a:tcPr/>
                </a:tc>
                <a:extLst>
                  <a:ext uri="{0D108BD9-81ED-4DB2-BD59-A6C34878D82A}">
                    <a16:rowId xmlns:a16="http://schemas.microsoft.com/office/drawing/2014/main" xmlns="" val="10001"/>
                  </a:ext>
                </a:extLst>
              </a:tr>
              <a:tr h="350520">
                <a:tc>
                  <a:txBody>
                    <a:bodyPr/>
                    <a:lstStyle/>
                    <a:p>
                      <a:r>
                        <a:rPr lang="en-US" sz="1200" dirty="0" smtClean="0"/>
                        <a:t>Wire</a:t>
                      </a:r>
                      <a:r>
                        <a:rPr lang="en-US" sz="1200" baseline="0" dirty="0" smtClean="0"/>
                        <a:t> Rod </a:t>
                      </a:r>
                      <a:r>
                        <a:rPr lang="en-US" sz="1200" dirty="0" smtClean="0"/>
                        <a:t>Mill</a:t>
                      </a:r>
                      <a:endParaRPr lang="en-US" sz="1200" dirty="0"/>
                    </a:p>
                  </a:txBody>
                  <a:tcPr/>
                </a:tc>
                <a:tc>
                  <a:txBody>
                    <a:bodyPr/>
                    <a:lstStyle/>
                    <a:p>
                      <a:r>
                        <a:rPr lang="en-US" sz="1200" dirty="0" smtClean="0"/>
                        <a:t>0.6 MT</a:t>
                      </a:r>
                    </a:p>
                  </a:txBody>
                  <a:tcPr/>
                </a:tc>
                <a:extLst>
                  <a:ext uri="{0D108BD9-81ED-4DB2-BD59-A6C34878D82A}">
                    <a16:rowId xmlns:a16="http://schemas.microsoft.com/office/drawing/2014/main" xmlns="" val="10002"/>
                  </a:ext>
                </a:extLst>
              </a:tr>
              <a:tr h="350520">
                <a:tc>
                  <a:txBody>
                    <a:bodyPr/>
                    <a:lstStyle/>
                    <a:p>
                      <a:r>
                        <a:rPr lang="en-US" sz="1200" dirty="0" smtClean="0"/>
                        <a:t>Bar Mill</a:t>
                      </a:r>
                      <a:endParaRPr lang="en-US" sz="1200" dirty="0"/>
                    </a:p>
                  </a:txBody>
                  <a:tcPr/>
                </a:tc>
                <a:tc>
                  <a:txBody>
                    <a:bodyPr/>
                    <a:lstStyle/>
                    <a:p>
                      <a:r>
                        <a:rPr lang="en-US" sz="1200" dirty="0" smtClean="0"/>
                        <a:t>1 MT</a:t>
                      </a:r>
                      <a:endParaRPr lang="en-US" sz="1200" dirty="0"/>
                    </a:p>
                  </a:txBody>
                  <a:tcPr/>
                </a:tc>
                <a:extLst>
                  <a:ext uri="{0D108BD9-81ED-4DB2-BD59-A6C34878D82A}">
                    <a16:rowId xmlns:a16="http://schemas.microsoft.com/office/drawing/2014/main" xmlns="" val="10003"/>
                  </a:ext>
                </a:extLst>
              </a:tr>
              <a:tr h="350520">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xmlns="" val="10004"/>
                  </a:ext>
                </a:extLst>
              </a:tr>
            </a:tbl>
          </a:graphicData>
        </a:graphic>
      </p:graphicFrame>
      <p:graphicFrame>
        <p:nvGraphicFramePr>
          <p:cNvPr id="13" name="Table 12"/>
          <p:cNvGraphicFramePr>
            <a:graphicFrameLocks noGrp="1"/>
          </p:cNvGraphicFramePr>
          <p:nvPr/>
        </p:nvGraphicFramePr>
        <p:xfrm>
          <a:off x="152400" y="5334000"/>
          <a:ext cx="2819400" cy="1017421"/>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xmlns="" val="20000"/>
                    </a:ext>
                  </a:extLst>
                </a:gridCol>
                <a:gridCol w="914400">
                  <a:extLst>
                    <a:ext uri="{9D8B030D-6E8A-4147-A177-3AD203B41FA5}">
                      <a16:colId xmlns:a16="http://schemas.microsoft.com/office/drawing/2014/main" xmlns="" val="20001"/>
                    </a:ext>
                  </a:extLst>
                </a:gridCol>
              </a:tblGrid>
              <a:tr h="314711">
                <a:tc>
                  <a:txBody>
                    <a:bodyPr/>
                    <a:lstStyle/>
                    <a:p>
                      <a:r>
                        <a:rPr lang="en-US" sz="1200" dirty="0" smtClean="0"/>
                        <a:t>Unit</a:t>
                      </a:r>
                      <a:endParaRPr lang="en-US" sz="1200" dirty="0"/>
                    </a:p>
                  </a:txBody>
                  <a:tcPr/>
                </a:tc>
                <a:tc>
                  <a:txBody>
                    <a:bodyPr/>
                    <a:lstStyle/>
                    <a:p>
                      <a:r>
                        <a:rPr lang="en-US" sz="1200" dirty="0" smtClean="0"/>
                        <a:t>Capacity</a:t>
                      </a:r>
                      <a:endParaRPr lang="en-US" sz="1200" dirty="0"/>
                    </a:p>
                  </a:txBody>
                  <a:tcPr/>
                </a:tc>
                <a:extLst>
                  <a:ext uri="{0D108BD9-81ED-4DB2-BD59-A6C34878D82A}">
                    <a16:rowId xmlns:a16="http://schemas.microsoft.com/office/drawing/2014/main" xmlns="" val="10000"/>
                  </a:ext>
                </a:extLst>
              </a:tr>
              <a:tr h="387999">
                <a:tc>
                  <a:txBody>
                    <a:bodyPr/>
                    <a:lstStyle/>
                    <a:p>
                      <a:r>
                        <a:rPr lang="en-US" sz="1200" dirty="0" smtClean="0"/>
                        <a:t>Steel Making Capacity</a:t>
                      </a:r>
                      <a:endParaRPr lang="en-US" sz="1200" dirty="0"/>
                    </a:p>
                  </a:txBody>
                  <a:tcPr/>
                </a:tc>
                <a:tc>
                  <a:txBody>
                    <a:bodyPr/>
                    <a:lstStyle/>
                    <a:p>
                      <a:r>
                        <a:rPr lang="en-US" sz="1200" dirty="0" smtClean="0"/>
                        <a:t>2.0 MT</a:t>
                      </a:r>
                      <a:endParaRPr lang="en-US" sz="1200" dirty="0"/>
                    </a:p>
                  </a:txBody>
                  <a:tcPr/>
                </a:tc>
                <a:extLst>
                  <a:ext uri="{0D108BD9-81ED-4DB2-BD59-A6C34878D82A}">
                    <a16:rowId xmlns:a16="http://schemas.microsoft.com/office/drawing/2014/main" xmlns="" val="10001"/>
                  </a:ext>
                </a:extLst>
              </a:tr>
              <a:tr h="314711">
                <a:tc>
                  <a:txBody>
                    <a:bodyPr/>
                    <a:lstStyle/>
                    <a:p>
                      <a:r>
                        <a:rPr lang="en-US" sz="1200" dirty="0" smtClean="0"/>
                        <a:t>Bar Mill</a:t>
                      </a:r>
                      <a:endParaRPr lang="en-US" sz="1200" dirty="0"/>
                    </a:p>
                  </a:txBody>
                  <a:tcPr/>
                </a:tc>
                <a:tc>
                  <a:txBody>
                    <a:bodyPr/>
                    <a:lstStyle/>
                    <a:p>
                      <a:r>
                        <a:rPr lang="en-US" sz="1200" dirty="0" smtClean="0"/>
                        <a:t>1.4 MT</a:t>
                      </a:r>
                      <a:endParaRPr lang="en-US" sz="1200" dirty="0"/>
                    </a:p>
                  </a:txBody>
                  <a:tcPr/>
                </a:tc>
                <a:extLst>
                  <a:ext uri="{0D108BD9-81ED-4DB2-BD59-A6C34878D82A}">
                    <a16:rowId xmlns:a16="http://schemas.microsoft.com/office/drawing/2014/main" xmlns="" val="10002"/>
                  </a:ext>
                </a:extLst>
              </a:tr>
            </a:tbl>
          </a:graphicData>
        </a:graphic>
      </p:graphicFrame>
      <p:sp>
        <p:nvSpPr>
          <p:cNvPr id="14" name="Rectangle 13"/>
          <p:cNvSpPr/>
          <p:nvPr/>
        </p:nvSpPr>
        <p:spPr>
          <a:xfrm>
            <a:off x="838200" y="914400"/>
            <a:ext cx="1183337"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Angul</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sp>
        <p:nvSpPr>
          <p:cNvPr id="15" name="Rectangle 14"/>
          <p:cNvSpPr/>
          <p:nvPr/>
        </p:nvSpPr>
        <p:spPr>
          <a:xfrm>
            <a:off x="3962400" y="914400"/>
            <a:ext cx="152798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Raigarh</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sp>
        <p:nvSpPr>
          <p:cNvPr id="16" name="Rectangle 15"/>
          <p:cNvSpPr/>
          <p:nvPr/>
        </p:nvSpPr>
        <p:spPr>
          <a:xfrm>
            <a:off x="7086600" y="909935"/>
            <a:ext cx="1471878"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Patratu</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sp>
        <p:nvSpPr>
          <p:cNvPr id="17" name="Rectangle 16"/>
          <p:cNvSpPr/>
          <p:nvPr/>
        </p:nvSpPr>
        <p:spPr>
          <a:xfrm>
            <a:off x="253530" y="4800600"/>
            <a:ext cx="264207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Sohar</a:t>
            </a: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(Oman)</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spTree>
    <p:extLst>
      <p:ext uri="{BB962C8B-B14F-4D97-AF65-F5344CB8AC3E}">
        <p14:creationId xmlns:p14="http://schemas.microsoft.com/office/powerpoint/2010/main" val="1083491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Biswas Das\Downloads\WhatsApp Image 2016-12-30 at 10.38.5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67" y="4850590"/>
            <a:ext cx="2885157"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
        <p:nvSpPr>
          <p:cNvPr id="2" name="Slide Number Placeholder 1"/>
          <p:cNvSpPr>
            <a:spLocks noGrp="1"/>
          </p:cNvSpPr>
          <p:nvPr>
            <p:ph type="sldNum" sz="quarter" idx="12"/>
          </p:nvPr>
        </p:nvSpPr>
        <p:spPr/>
        <p:txBody>
          <a:bodyPr/>
          <a:lstStyle/>
          <a:p>
            <a:pPr>
              <a:defRPr/>
            </a:pPr>
            <a:fld id="{3461F45F-1DE0-4570-BCC3-4F4E3229E53D}" type="slidenum">
              <a:rPr lang="en-US" smtClean="0"/>
              <a:pPr>
                <a:defRPr/>
              </a:pPr>
              <a:t>30</a:t>
            </a:fld>
            <a:endParaRPr lang="en-US" dirty="0"/>
          </a:p>
        </p:txBody>
      </p:sp>
      <p:sp>
        <p:nvSpPr>
          <p:cNvPr id="18" name="TextBox 17"/>
          <p:cNvSpPr txBox="1"/>
          <p:nvPr/>
        </p:nvSpPr>
        <p:spPr>
          <a:xfrm>
            <a:off x="3955569" y="1457015"/>
            <a:ext cx="1767472" cy="369332"/>
          </a:xfrm>
          <a:prstGeom prst="rect">
            <a:avLst/>
          </a:prstGeom>
          <a:noFill/>
        </p:spPr>
        <p:txBody>
          <a:bodyPr wrap="none" rtlCol="0">
            <a:spAutoFit/>
          </a:bodyPr>
          <a:lstStyle/>
          <a:p>
            <a:r>
              <a:rPr lang="en-US" dirty="0" smtClean="0">
                <a:solidFill>
                  <a:schemeClr val="bg1">
                    <a:lumMod val="20000"/>
                    <a:lumOff val="80000"/>
                  </a:schemeClr>
                </a:solidFill>
              </a:rPr>
              <a:t>Speedfloor Joists</a:t>
            </a:r>
            <a:endParaRPr lang="en-IN" dirty="0">
              <a:solidFill>
                <a:schemeClr val="bg1">
                  <a:lumMod val="20000"/>
                  <a:lumOff val="80000"/>
                </a:schemeClr>
              </a:solidFill>
            </a:endParaRPr>
          </a:p>
        </p:txBody>
      </p:sp>
      <p:sp>
        <p:nvSpPr>
          <p:cNvPr id="16" name="Title 1"/>
          <p:cNvSpPr txBox="1">
            <a:spLocks/>
          </p:cNvSpPr>
          <p:nvPr/>
        </p:nvSpPr>
        <p:spPr>
          <a:xfrm>
            <a:off x="257667" y="762000"/>
            <a:ext cx="8628674"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lvl1pPr marL="0" indent="0" algn="l" rtl="0" eaLnBrk="1" fontAlgn="base" hangingPunct="1">
              <a:lnSpc>
                <a:spcPts val="1939"/>
              </a:lnSpc>
              <a:spcBef>
                <a:spcPct val="0"/>
              </a:spcBef>
              <a:spcAft>
                <a:spcPct val="0"/>
              </a:spcAft>
              <a:defRPr kumimoji="0" sz="1600">
                <a:solidFill>
                  <a:srgbClr val="FF3300"/>
                </a:solidFill>
                <a:latin typeface="Arial" pitchFamily="34" charset="0"/>
                <a:ea typeface="ＭＳ Ｐゴシック" pitchFamily="-109" charset="-128"/>
                <a:cs typeface="Arial" pitchFamily="34" charset="0"/>
              </a:defRPr>
            </a:lvl1pPr>
            <a:lvl2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2pPr>
            <a:lvl3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3pPr>
            <a:lvl4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4pPr>
            <a:lvl5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5pPr>
            <a:lvl6pPr marL="422041" algn="l" rtl="0" eaLnBrk="1" fontAlgn="base" hangingPunct="1">
              <a:lnSpc>
                <a:spcPts val="1939"/>
              </a:lnSpc>
              <a:spcBef>
                <a:spcPct val="0"/>
              </a:spcBef>
              <a:spcAft>
                <a:spcPct val="0"/>
              </a:spcAft>
              <a:defRPr sz="1846">
                <a:solidFill>
                  <a:schemeClr val="tx1"/>
                </a:solidFill>
                <a:latin typeface="Verdana" pitchFamily="34" charset="0"/>
              </a:defRPr>
            </a:lvl6pPr>
            <a:lvl7pPr marL="844083" algn="l" rtl="0" eaLnBrk="1" fontAlgn="base" hangingPunct="1">
              <a:lnSpc>
                <a:spcPts val="1939"/>
              </a:lnSpc>
              <a:spcBef>
                <a:spcPct val="0"/>
              </a:spcBef>
              <a:spcAft>
                <a:spcPct val="0"/>
              </a:spcAft>
              <a:defRPr sz="1846">
                <a:solidFill>
                  <a:schemeClr val="tx1"/>
                </a:solidFill>
                <a:latin typeface="Verdana" pitchFamily="34" charset="0"/>
              </a:defRPr>
            </a:lvl7pPr>
            <a:lvl8pPr marL="1266124" algn="l" rtl="0" eaLnBrk="1" fontAlgn="base" hangingPunct="1">
              <a:lnSpc>
                <a:spcPts val="1939"/>
              </a:lnSpc>
              <a:spcBef>
                <a:spcPct val="0"/>
              </a:spcBef>
              <a:spcAft>
                <a:spcPct val="0"/>
              </a:spcAft>
              <a:defRPr sz="1846">
                <a:solidFill>
                  <a:schemeClr val="tx1"/>
                </a:solidFill>
                <a:latin typeface="Verdana" pitchFamily="34" charset="0"/>
              </a:defRPr>
            </a:lvl8pPr>
            <a:lvl9pPr marL="1688165" algn="l" rtl="0" eaLnBrk="1" fontAlgn="base" hangingPunct="1">
              <a:lnSpc>
                <a:spcPts val="1939"/>
              </a:lnSpc>
              <a:spcBef>
                <a:spcPct val="0"/>
              </a:spcBef>
              <a:spcAft>
                <a:spcPct val="0"/>
              </a:spcAft>
              <a:defRPr sz="1846">
                <a:solidFill>
                  <a:schemeClr val="tx1"/>
                </a:solidFill>
                <a:latin typeface="Verdana" pitchFamily="34" charset="0"/>
              </a:defRPr>
            </a:lvl9pPr>
          </a:lstStyle>
          <a:p>
            <a:pPr marL="482081" lvl="0" algn="ctr">
              <a:defRPr/>
            </a:pPr>
            <a:r>
              <a:rPr lang="en-IN" sz="2000" dirty="0" smtClean="0">
                <a:solidFill>
                  <a:srgbClr val="FFFFFF"/>
                </a:solidFill>
              </a:rPr>
              <a:t>  G+29  </a:t>
            </a:r>
            <a:r>
              <a:rPr lang="en-IN" sz="2000" dirty="0" err="1" smtClean="0">
                <a:solidFill>
                  <a:srgbClr val="FFFFFF"/>
                </a:solidFill>
              </a:rPr>
              <a:t>Alphathum</a:t>
            </a:r>
            <a:r>
              <a:rPr lang="en-IN" sz="2000" dirty="0" smtClean="0">
                <a:solidFill>
                  <a:srgbClr val="FFFFFF"/>
                </a:solidFill>
              </a:rPr>
              <a:t> Tower , </a:t>
            </a:r>
            <a:r>
              <a:rPr lang="en-IN" sz="2000" dirty="0" err="1" smtClean="0">
                <a:solidFill>
                  <a:srgbClr val="FFFFFF"/>
                </a:solidFill>
              </a:rPr>
              <a:t>Noida</a:t>
            </a:r>
            <a:endParaRPr lang="en-US" sz="2000" b="1" dirty="0">
              <a:solidFill>
                <a:srgbClr val="FFFFFF"/>
              </a:solidFill>
              <a:latin typeface="Calibri" panose="020F0502020204030204" pitchFamily="34" charset="0"/>
              <a:cs typeface="+mn-cs"/>
            </a:endParaRPr>
          </a:p>
        </p:txBody>
      </p:sp>
      <p:pic>
        <p:nvPicPr>
          <p:cNvPr id="2050" name="Picture 2" descr="C:\Users\Administrator\Downloads\attachments (1)\IMG-20170430-WA0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5126" y="3924768"/>
            <a:ext cx="2841214" cy="2454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Administrator\Downloads\attachments (1)\IMG-20170430-WA00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9816" y="1318727"/>
            <a:ext cx="2813538" cy="2488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049816" y="3924768"/>
            <a:ext cx="933845" cy="369332"/>
          </a:xfrm>
          <a:prstGeom prst="rect">
            <a:avLst/>
          </a:prstGeom>
          <a:noFill/>
        </p:spPr>
        <p:txBody>
          <a:bodyPr wrap="none" rtlCol="0">
            <a:spAutoFit/>
          </a:bodyPr>
          <a:lstStyle/>
          <a:p>
            <a:r>
              <a:rPr lang="en-US" dirty="0" smtClean="0"/>
              <a:t>Tower B</a:t>
            </a:r>
            <a:endParaRPr lang="en-IN" dirty="0"/>
          </a:p>
        </p:txBody>
      </p:sp>
      <p:sp>
        <p:nvSpPr>
          <p:cNvPr id="20" name="TextBox 19"/>
          <p:cNvSpPr txBox="1"/>
          <p:nvPr/>
        </p:nvSpPr>
        <p:spPr>
          <a:xfrm>
            <a:off x="7864286" y="1420895"/>
            <a:ext cx="906595" cy="369332"/>
          </a:xfrm>
          <a:prstGeom prst="rect">
            <a:avLst/>
          </a:prstGeom>
          <a:noFill/>
        </p:spPr>
        <p:txBody>
          <a:bodyPr wrap="none" rtlCol="0">
            <a:spAutoFit/>
          </a:bodyPr>
          <a:lstStyle/>
          <a:p>
            <a:r>
              <a:rPr lang="en-US" dirty="0" smtClean="0"/>
              <a:t>Tower c</a:t>
            </a:r>
            <a:endParaRPr lang="en-IN" dirty="0"/>
          </a:p>
        </p:txBody>
      </p:sp>
      <p:pic>
        <p:nvPicPr>
          <p:cNvPr id="1026" name="Picture 2" descr="C:\Users\Administrator\Downloads\IMG_03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78" y="1318727"/>
            <a:ext cx="2700997"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Administrator\Downloads\IMG_656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9230" y="4443539"/>
            <a:ext cx="2835896" cy="1961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Administrator\Downloads\1BCFDD1D-E289-40A7-A000-9E5451E5EB1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667" y="3147527"/>
            <a:ext cx="2917302"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9" name="Picture 5" descr="C:\Users\Administrator\Downloads\676A382E-F59A-46EF-9B27-BDA52F4A3AD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7667" y="1318727"/>
            <a:ext cx="2968964"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 name="Picture 4" descr="C:\Users\arunesh.bharti\Desktop\DSC_146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7791" y="3021790"/>
            <a:ext cx="2997335"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46458" y="3021791"/>
            <a:ext cx="1266565" cy="276999"/>
          </a:xfrm>
          <a:prstGeom prst="rect">
            <a:avLst/>
          </a:prstGeom>
          <a:noFill/>
        </p:spPr>
        <p:txBody>
          <a:bodyPr wrap="none" rtlCol="0">
            <a:spAutoFit/>
          </a:bodyPr>
          <a:lstStyle/>
          <a:p>
            <a:r>
              <a:rPr lang="en-US" sz="1200" b="1" dirty="0" smtClean="0">
                <a:solidFill>
                  <a:schemeClr val="bg1">
                    <a:lumMod val="20000"/>
                    <a:lumOff val="80000"/>
                  </a:schemeClr>
                </a:solidFill>
              </a:rPr>
              <a:t>Speedfloor Joists</a:t>
            </a:r>
            <a:endParaRPr lang="en-IN" sz="1200" b="1" dirty="0">
              <a:solidFill>
                <a:schemeClr val="bg1">
                  <a:lumMod val="20000"/>
                  <a:lumOff val="80000"/>
                </a:schemeClr>
              </a:solidFill>
            </a:endParaRPr>
          </a:p>
        </p:txBody>
      </p:sp>
      <p:pic>
        <p:nvPicPr>
          <p:cNvPr id="3" name="Picture 2" descr="C:\Users\Administrator\Downloads\IMG-20171121-WA0005.jpg"/>
          <p:cNvPicPr>
            <a:picLocks noChangeAspect="1" noChangeArrowheads="1"/>
          </p:cNvPicPr>
          <p:nvPr/>
        </p:nvPicPr>
        <p:blipFill>
          <a:blip r:embed="rId11" cstate="print"/>
          <a:srcRect/>
          <a:stretch>
            <a:fillRect/>
          </a:stretch>
        </p:blipFill>
        <p:spPr bwMode="auto">
          <a:xfrm>
            <a:off x="6088596" y="3924769"/>
            <a:ext cx="2841214" cy="2480303"/>
          </a:xfrm>
          <a:prstGeom prst="rect">
            <a:avLst/>
          </a:prstGeom>
          <a:noFill/>
        </p:spPr>
      </p:pic>
      <p:pic>
        <p:nvPicPr>
          <p:cNvPr id="4" name="Picture 3" descr="C:\Users\Administrator\Downloads\IMG-20171121-WA0004.jpg"/>
          <p:cNvPicPr>
            <a:picLocks noChangeAspect="1" noChangeArrowheads="1"/>
          </p:cNvPicPr>
          <p:nvPr/>
        </p:nvPicPr>
        <p:blipFill>
          <a:blip r:embed="rId12" cstate="print"/>
          <a:srcRect/>
          <a:stretch>
            <a:fillRect/>
          </a:stretch>
        </p:blipFill>
        <p:spPr bwMode="auto">
          <a:xfrm>
            <a:off x="6049816" y="1284432"/>
            <a:ext cx="2836524" cy="2640337"/>
          </a:xfrm>
          <a:prstGeom prst="rect">
            <a:avLst/>
          </a:prstGeom>
          <a:noFill/>
        </p:spPr>
      </p:pic>
      <p:pic>
        <p:nvPicPr>
          <p:cNvPr id="5" name="Picture 4" descr="C:\Users\Administrator\Downloads\IMG-20171121-WA0001.jpg"/>
          <p:cNvPicPr>
            <a:picLocks noChangeAspect="1" noChangeArrowheads="1"/>
          </p:cNvPicPr>
          <p:nvPr/>
        </p:nvPicPr>
        <p:blipFill>
          <a:blip r:embed="rId13" cstate="print"/>
          <a:srcRect/>
          <a:stretch>
            <a:fillRect/>
          </a:stretch>
        </p:blipFill>
        <p:spPr bwMode="auto">
          <a:xfrm>
            <a:off x="257667" y="3021790"/>
            <a:ext cx="2790124" cy="1828800"/>
          </a:xfrm>
          <a:prstGeom prst="rect">
            <a:avLst/>
          </a:prstGeom>
          <a:noFill/>
        </p:spPr>
      </p:pic>
    </p:spTree>
    <p:extLst>
      <p:ext uri="{BB962C8B-B14F-4D97-AF65-F5344CB8AC3E}">
        <p14:creationId xmlns:p14="http://schemas.microsoft.com/office/powerpoint/2010/main" val="1275185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p:cNvSpPr txBox="1">
            <a:spLocks/>
          </p:cNvSpPr>
          <p:nvPr/>
        </p:nvSpPr>
        <p:spPr>
          <a:xfrm>
            <a:off x="4010793" y="6533910"/>
            <a:ext cx="1122422" cy="266227"/>
          </a:xfrm>
          <a:prstGeom prst="rect">
            <a:avLst/>
          </a:prstGeom>
        </p:spPr>
        <p:txBody>
          <a:bodyPr vert="horz" wrap="none" lIns="91440" tIns="45720" rIns="91440" bIns="45720" rtlCol="0" anchor="ctr">
            <a:spAutoFit/>
          </a:bodyPr>
          <a:lstStyle>
            <a:lvl1pPr marL="0" indent="0" algn="ctr" rtl="0" eaLnBrk="1" fontAlgn="base" hangingPunct="1">
              <a:lnSpc>
                <a:spcPct val="102000"/>
              </a:lnSpc>
              <a:spcBef>
                <a:spcPct val="0"/>
              </a:spcBef>
              <a:spcAft>
                <a:spcPct val="37000"/>
              </a:spcAft>
              <a:buNone/>
              <a:tabLst>
                <a:tab pos="5275517" algn="l"/>
              </a:tabLst>
              <a:defRPr lang="en-US" sz="1108" kern="1200" dirty="0">
                <a:solidFill>
                  <a:schemeClr val="tx1">
                    <a:tint val="75000"/>
                  </a:schemeClr>
                </a:solidFill>
                <a:latin typeface="Verdana" pitchFamily="-109" charset="0"/>
                <a:ea typeface="ＭＳ Ｐゴシック" pitchFamily="-109" charset="-128"/>
                <a:cs typeface="+mn-cs"/>
              </a:defRPr>
            </a:lvl1pPr>
            <a:lvl2pPr marL="353167" indent="-175851" algn="l" rtl="0" eaLnBrk="1" fontAlgn="base" hangingPunct="1">
              <a:lnSpc>
                <a:spcPct val="94000"/>
              </a:lnSpc>
              <a:spcBef>
                <a:spcPct val="0"/>
              </a:spcBef>
              <a:spcAft>
                <a:spcPct val="36000"/>
              </a:spcAft>
              <a:buChar char="–"/>
              <a:tabLst>
                <a:tab pos="5275517" algn="l"/>
              </a:tabLst>
              <a:defRPr sz="1292">
                <a:solidFill>
                  <a:srgbClr val="FF3300"/>
                </a:solidFill>
                <a:latin typeface="Arial" pitchFamily="34" charset="0"/>
                <a:ea typeface="ＭＳ Ｐゴシック" pitchFamily="-109" charset="-128"/>
                <a:cs typeface="Arial" pitchFamily="34" charset="0"/>
              </a:defRPr>
            </a:lvl2pPr>
            <a:lvl3pPr marL="530482" indent="-175851" algn="l" rtl="0" eaLnBrk="1" fontAlgn="base" hangingPunct="1">
              <a:lnSpc>
                <a:spcPct val="95000"/>
              </a:lnSpc>
              <a:spcBef>
                <a:spcPct val="0"/>
              </a:spcBef>
              <a:spcAft>
                <a:spcPct val="30000"/>
              </a:spcAft>
              <a:buChar char="–"/>
              <a:tabLst>
                <a:tab pos="5275517" algn="l"/>
              </a:tabLst>
              <a:defRPr sz="1292">
                <a:solidFill>
                  <a:srgbClr val="FF3300"/>
                </a:solidFill>
                <a:latin typeface="Arial" pitchFamily="34" charset="0"/>
                <a:ea typeface="ＭＳ Ｐゴシック" pitchFamily="-109" charset="-128"/>
                <a:cs typeface="Arial" pitchFamily="34" charset="0"/>
              </a:defRPr>
            </a:lvl3pPr>
            <a:lvl4pPr marL="712195" indent="-180247" algn="l" rtl="0" eaLnBrk="1" fontAlgn="base" hangingPunct="1">
              <a:lnSpc>
                <a:spcPct val="97000"/>
              </a:lnSpc>
              <a:spcBef>
                <a:spcPct val="0"/>
              </a:spcBef>
              <a:spcAft>
                <a:spcPct val="28000"/>
              </a:spcAft>
              <a:buChar char="–"/>
              <a:tabLst>
                <a:tab pos="5275517" algn="l"/>
              </a:tabLst>
              <a:defRPr sz="1292">
                <a:solidFill>
                  <a:srgbClr val="FF3300"/>
                </a:solidFill>
                <a:latin typeface="Arial" pitchFamily="34" charset="0"/>
                <a:ea typeface="ＭＳ Ｐゴシック" pitchFamily="-109" charset="-128"/>
                <a:cs typeface="Arial" pitchFamily="34" charset="0"/>
              </a:defRPr>
            </a:lvl4pPr>
            <a:lvl5pPr marL="886580" indent="-172920" algn="l" rtl="0" eaLnBrk="1" fontAlgn="base" hangingPunct="1">
              <a:spcBef>
                <a:spcPct val="0"/>
              </a:spcBef>
              <a:spcAft>
                <a:spcPct val="0"/>
              </a:spcAft>
              <a:buSzPct val="100000"/>
              <a:buFont typeface="Arial" charset="0"/>
              <a:buChar char="–"/>
              <a:tabLst>
                <a:tab pos="5275517" algn="l"/>
              </a:tabLst>
              <a:defRPr sz="1846">
                <a:solidFill>
                  <a:schemeClr val="tx1"/>
                </a:solidFill>
                <a:latin typeface="+mn-lt"/>
                <a:ea typeface="ＭＳ Ｐゴシック" pitchFamily="-109" charset="-128"/>
              </a:defRPr>
            </a:lvl5pPr>
            <a:lvl6pPr marL="1308622" indent="-172920" algn="l" rtl="0" eaLnBrk="1" fontAlgn="base" hangingPunct="1">
              <a:spcBef>
                <a:spcPct val="0"/>
              </a:spcBef>
              <a:spcAft>
                <a:spcPct val="0"/>
              </a:spcAft>
              <a:buSzPct val="100000"/>
              <a:buFont typeface="Arial" charset="0"/>
              <a:buChar char="–"/>
              <a:tabLst>
                <a:tab pos="5275517" algn="l"/>
              </a:tabLst>
              <a:defRPr>
                <a:solidFill>
                  <a:schemeClr val="tx1"/>
                </a:solidFill>
                <a:latin typeface="+mn-lt"/>
              </a:defRPr>
            </a:lvl6pPr>
            <a:lvl7pPr marL="1730663" indent="-172920" algn="l" rtl="0" eaLnBrk="1" fontAlgn="base" hangingPunct="1">
              <a:spcBef>
                <a:spcPct val="0"/>
              </a:spcBef>
              <a:spcAft>
                <a:spcPct val="0"/>
              </a:spcAft>
              <a:buSzPct val="100000"/>
              <a:buFont typeface="Arial" charset="0"/>
              <a:buChar char="–"/>
              <a:tabLst>
                <a:tab pos="5275517" algn="l"/>
              </a:tabLst>
              <a:defRPr>
                <a:solidFill>
                  <a:schemeClr val="tx1"/>
                </a:solidFill>
                <a:latin typeface="+mn-lt"/>
              </a:defRPr>
            </a:lvl7pPr>
            <a:lvl8pPr marL="2152704" indent="-172920" algn="l" rtl="0" eaLnBrk="1" fontAlgn="base" hangingPunct="1">
              <a:spcBef>
                <a:spcPct val="0"/>
              </a:spcBef>
              <a:spcAft>
                <a:spcPct val="0"/>
              </a:spcAft>
              <a:buSzPct val="100000"/>
              <a:buFont typeface="Arial" charset="0"/>
              <a:buChar char="–"/>
              <a:tabLst>
                <a:tab pos="5275517" algn="l"/>
              </a:tabLst>
              <a:defRPr>
                <a:solidFill>
                  <a:schemeClr val="tx1"/>
                </a:solidFill>
                <a:latin typeface="+mn-lt"/>
              </a:defRPr>
            </a:lvl8pPr>
            <a:lvl9pPr marL="2574746" indent="-172920" algn="l" rtl="0" eaLnBrk="1" fontAlgn="base" hangingPunct="1">
              <a:spcBef>
                <a:spcPct val="0"/>
              </a:spcBef>
              <a:spcAft>
                <a:spcPct val="0"/>
              </a:spcAft>
              <a:buSzPct val="100000"/>
              <a:buFont typeface="Arial" charset="0"/>
              <a:buChar char="–"/>
              <a:tabLst>
                <a:tab pos="5275517" algn="l"/>
              </a:tabLst>
              <a:defRPr>
                <a:solidFill>
                  <a:schemeClr val="tx1"/>
                </a:solidFill>
                <a:latin typeface="+mn-lt"/>
              </a:defRPr>
            </a:lvl9pPr>
          </a:lstStyle>
          <a:p>
            <a:pPr>
              <a:spcAft>
                <a:spcPct val="0"/>
              </a:spcAft>
            </a:pPr>
            <a:r>
              <a:rPr lang="en-IN" dirty="0" smtClean="0"/>
              <a:t>Ajay </a:t>
            </a:r>
            <a:r>
              <a:rPr lang="en-IN" dirty="0" err="1" smtClean="0"/>
              <a:t>Agarwal</a:t>
            </a:r>
            <a:endParaRPr lang="en-IN" dirty="0"/>
          </a:p>
        </p:txBody>
      </p:sp>
      <p:sp>
        <p:nvSpPr>
          <p:cNvPr id="11"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
        <p:nvSpPr>
          <p:cNvPr id="2" name="Slide Number Placeholder 1"/>
          <p:cNvSpPr>
            <a:spLocks noGrp="1"/>
          </p:cNvSpPr>
          <p:nvPr>
            <p:ph type="sldNum" sz="quarter" idx="12"/>
          </p:nvPr>
        </p:nvSpPr>
        <p:spPr/>
        <p:txBody>
          <a:bodyPr/>
          <a:lstStyle/>
          <a:p>
            <a:pPr>
              <a:defRPr/>
            </a:pPr>
            <a:fld id="{3461F45F-1DE0-4570-BCC3-4F4E3229E53D}" type="slidenum">
              <a:rPr lang="en-US" smtClean="0"/>
              <a:pPr>
                <a:defRPr/>
              </a:pPr>
              <a:t>31</a:t>
            </a:fld>
            <a:endParaRPr lang="en-US" dirty="0"/>
          </a:p>
        </p:txBody>
      </p:sp>
      <p:sp>
        <p:nvSpPr>
          <p:cNvPr id="16" name="Rectangle 2"/>
          <p:cNvSpPr>
            <a:spLocks noGrp="1" noChangeArrowheads="1"/>
          </p:cNvSpPr>
          <p:nvPr>
            <p:ph type="title"/>
          </p:nvPr>
        </p:nvSpPr>
        <p:spPr>
          <a:xfrm>
            <a:off x="6513132" y="1760561"/>
            <a:ext cx="1713318" cy="537890"/>
          </a:xfrm>
          <a:solidFill>
            <a:srgbClr val="FF9933">
              <a:alpha val="55000"/>
            </a:srgb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noAutofit/>
          </a:bodyPr>
          <a:lstStyle/>
          <a:p>
            <a:pPr marL="482081" algn="ctr"/>
            <a:r>
              <a:rPr lang="en-IN" sz="2500" kern="1200" dirty="0" smtClean="0">
                <a:solidFill>
                  <a:schemeClr val="accent4">
                    <a:lumMod val="50000"/>
                    <a:lumOff val="50000"/>
                  </a:schemeClr>
                </a:solidFill>
                <a:latin typeface="Calibri" panose="020F0502020204030204" pitchFamily="34" charset="0"/>
                <a:cs typeface="+mn-cs"/>
              </a:rPr>
              <a:t>A</a:t>
            </a:r>
          </a:p>
        </p:txBody>
      </p:sp>
      <p:pic>
        <p:nvPicPr>
          <p:cNvPr id="2050" name="Picture 2" descr="C:\Users\Administrator\Downloads\IMG-20170215-WA0005 (1).jpg"/>
          <p:cNvPicPr>
            <a:picLocks noChangeAspect="1" noChangeArrowheads="1"/>
          </p:cNvPicPr>
          <p:nvPr/>
        </p:nvPicPr>
        <p:blipFill>
          <a:blip r:embed="rId3" cstate="print"/>
          <a:srcRect/>
          <a:stretch>
            <a:fillRect/>
          </a:stretch>
        </p:blipFill>
        <p:spPr bwMode="auto">
          <a:xfrm>
            <a:off x="0" y="1219200"/>
            <a:ext cx="9144000" cy="5638800"/>
          </a:xfrm>
          <a:prstGeom prst="rect">
            <a:avLst/>
          </a:prstGeom>
          <a:noFill/>
        </p:spPr>
      </p:pic>
      <p:sp>
        <p:nvSpPr>
          <p:cNvPr id="13" name="Rectangle 2"/>
          <p:cNvSpPr txBox="1">
            <a:spLocks noChangeArrowheads="1"/>
          </p:cNvSpPr>
          <p:nvPr/>
        </p:nvSpPr>
        <p:spPr bwMode="auto">
          <a:xfrm>
            <a:off x="0" y="762000"/>
            <a:ext cx="9144000" cy="381000"/>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a:extLst/>
        </p:spPr>
        <p:txBody>
          <a:bodyPr vert="horz" wrap="none" lIns="95787" tIns="95787" rIns="95787" bIns="95787" numCol="1" rtlCol="0" anchor="ctr" anchorCtr="0" compatLnSpc="1">
            <a:prstTxWarp prst="textNoShape">
              <a:avLst/>
            </a:prstTxWarp>
            <a:noAutofit/>
          </a:bodyPr>
          <a:lstStyle/>
          <a:p>
            <a:pPr marL="482081" marR="0" lvl="0" indent="0" algn="ctr" defTabSz="914400" rtl="0" eaLnBrk="1" fontAlgn="base" latinLnBrk="0" hangingPunct="1">
              <a:lnSpc>
                <a:spcPts val="1939"/>
              </a:lnSpc>
              <a:spcBef>
                <a:spcPct val="0"/>
              </a:spcBef>
              <a:spcAft>
                <a:spcPct val="0"/>
              </a:spcAft>
              <a:buClrTx/>
              <a:buSzTx/>
              <a:buFontTx/>
              <a:buNone/>
              <a:tabLst/>
              <a:defRPr/>
            </a:pPr>
            <a:r>
              <a:rPr kumimoji="0" lang="en-IN" sz="2500" b="1" i="0" u="none" strike="noStrike" kern="1200" cap="none" spc="0" normalizeH="0" baseline="0" noProof="0" dirty="0" smtClean="0">
                <a:ln>
                  <a:noFill/>
                </a:ln>
                <a:solidFill>
                  <a:srgbClr val="FFFFFF"/>
                </a:solidFill>
                <a:effectLst/>
                <a:uLnTx/>
                <a:uFillTx/>
                <a:latin typeface="Calibri" panose="020F0502020204030204" pitchFamily="34" charset="0"/>
                <a:ea typeface="ＭＳ Ｐゴシック" pitchFamily="-109" charset="-128"/>
                <a:cs typeface="+mn-cs"/>
              </a:rPr>
              <a:t>Windsor IT Building(G+14) , </a:t>
            </a:r>
            <a:r>
              <a:rPr kumimoji="0" lang="en-IN" sz="2500" b="1" i="0" u="none" strike="noStrike" kern="1200" cap="none" spc="0" normalizeH="0" baseline="0" noProof="0" dirty="0" err="1" smtClean="0">
                <a:ln>
                  <a:noFill/>
                </a:ln>
                <a:solidFill>
                  <a:srgbClr val="FFFFFF"/>
                </a:solidFill>
                <a:effectLst/>
                <a:uLnTx/>
                <a:uFillTx/>
                <a:latin typeface="Calibri" panose="020F0502020204030204" pitchFamily="34" charset="0"/>
                <a:ea typeface="ＭＳ Ｐゴシック" pitchFamily="-109" charset="-128"/>
                <a:cs typeface="+mn-cs"/>
              </a:rPr>
              <a:t>Filmcity</a:t>
            </a:r>
            <a:r>
              <a:rPr kumimoji="0" lang="en-IN" sz="2500" b="1" i="0" u="none" strike="noStrike" kern="1200" cap="none" spc="0" normalizeH="0" baseline="0" noProof="0" dirty="0" smtClean="0">
                <a:ln>
                  <a:noFill/>
                </a:ln>
                <a:solidFill>
                  <a:srgbClr val="FFFFFF"/>
                </a:solidFill>
                <a:effectLst/>
                <a:uLnTx/>
                <a:uFillTx/>
                <a:latin typeface="Calibri" panose="020F0502020204030204" pitchFamily="34" charset="0"/>
                <a:ea typeface="ＭＳ Ｐゴシック" pitchFamily="-109" charset="-128"/>
                <a:cs typeface="+mn-cs"/>
              </a:rPr>
              <a:t> </a:t>
            </a:r>
            <a:r>
              <a:rPr kumimoji="0" lang="en-IN" sz="2500" b="1" i="0" u="none" strike="noStrike" kern="1200" cap="none" spc="0" normalizeH="0" baseline="0" noProof="0" dirty="0" err="1" smtClean="0">
                <a:ln>
                  <a:noFill/>
                </a:ln>
                <a:solidFill>
                  <a:srgbClr val="FFFFFF"/>
                </a:solidFill>
                <a:effectLst/>
                <a:uLnTx/>
                <a:uFillTx/>
                <a:latin typeface="Calibri" panose="020F0502020204030204" pitchFamily="34" charset="0"/>
                <a:ea typeface="ＭＳ Ｐゴシック" pitchFamily="-109" charset="-128"/>
                <a:cs typeface="+mn-cs"/>
              </a:rPr>
              <a:t>Noida</a:t>
            </a:r>
            <a:endParaRPr kumimoji="0" lang="en-IN" sz="2500" b="1" i="0" u="none" strike="noStrike" kern="1200" cap="none" spc="0" normalizeH="0" baseline="0" noProof="0" dirty="0" smtClean="0">
              <a:ln>
                <a:noFill/>
              </a:ln>
              <a:solidFill>
                <a:srgbClr val="FFFFFF"/>
              </a:solidFill>
              <a:effectLst/>
              <a:uLnTx/>
              <a:uFillTx/>
              <a:latin typeface="Calibri" panose="020F0502020204030204" pitchFamily="34" charset="0"/>
              <a:ea typeface="ＭＳ Ｐゴシック" pitchFamily="-109" charset="-128"/>
              <a:cs typeface="+mn-cs"/>
            </a:endParaRPr>
          </a:p>
        </p:txBody>
      </p:sp>
    </p:spTree>
    <p:extLst>
      <p:ext uri="{BB962C8B-B14F-4D97-AF65-F5344CB8AC3E}">
        <p14:creationId xmlns:p14="http://schemas.microsoft.com/office/powerpoint/2010/main" val="189880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1122" y="6595172"/>
            <a:ext cx="1758462" cy="262829"/>
          </a:xfrm>
        </p:spPr>
        <p:txBody>
          <a:bodyPr/>
          <a:lstStyle/>
          <a:p>
            <a:pPr>
              <a:defRPr/>
            </a:pPr>
            <a:fld id="{3461F45F-1DE0-4570-BCC3-4F4E3229E53D}" type="slidenum">
              <a:rPr lang="en-US" smtClean="0"/>
              <a:pPr>
                <a:defRPr/>
              </a:pPr>
              <a:t>32</a:t>
            </a:fld>
            <a:endParaRPr lang="en-US" dirty="0"/>
          </a:p>
        </p:txBody>
      </p:sp>
      <p:sp>
        <p:nvSpPr>
          <p:cNvPr id="11" name="Title 1"/>
          <p:cNvSpPr txBox="1">
            <a:spLocks/>
          </p:cNvSpPr>
          <p:nvPr/>
        </p:nvSpPr>
        <p:spPr>
          <a:xfrm>
            <a:off x="395698" y="667643"/>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lvl="0" algn="ctr">
              <a:defRPr/>
            </a:pPr>
            <a:r>
              <a:rPr lang="en-IN" b="1" dirty="0" smtClean="0">
                <a:solidFill>
                  <a:srgbClr val="FFFFFF"/>
                </a:solidFill>
                <a:latin typeface="Calibri" panose="020F0502020204030204" pitchFamily="34" charset="0"/>
              </a:rPr>
              <a:t>Windsor IT Building(G+14) , </a:t>
            </a:r>
            <a:r>
              <a:rPr lang="en-IN" b="1" dirty="0" err="1" smtClean="0">
                <a:solidFill>
                  <a:srgbClr val="FFFFFF"/>
                </a:solidFill>
                <a:latin typeface="Calibri" panose="020F0502020204030204" pitchFamily="34" charset="0"/>
              </a:rPr>
              <a:t>Filmcity</a:t>
            </a:r>
            <a:r>
              <a:rPr lang="en-IN" b="1" dirty="0" smtClean="0">
                <a:solidFill>
                  <a:srgbClr val="FFFFFF"/>
                </a:solidFill>
                <a:latin typeface="Calibri" panose="020F0502020204030204" pitchFamily="34" charset="0"/>
              </a:rPr>
              <a:t> </a:t>
            </a:r>
            <a:r>
              <a:rPr lang="en-IN" b="1" dirty="0" err="1" smtClean="0">
                <a:solidFill>
                  <a:srgbClr val="FFFFFF"/>
                </a:solidFill>
                <a:latin typeface="Calibri" panose="020F0502020204030204" pitchFamily="34" charset="0"/>
              </a:rPr>
              <a:t>Noida</a:t>
            </a:r>
            <a:endParaRPr lang="en-IN" b="1" dirty="0" smtClean="0">
              <a:solidFill>
                <a:srgbClr val="FFFFFF"/>
              </a:solidFill>
              <a:latin typeface="Calibri" panose="020F0502020204030204" pitchFamily="34" charset="0"/>
            </a:endParaRPr>
          </a:p>
        </p:txBody>
      </p:sp>
      <p:sp>
        <p:nvSpPr>
          <p:cNvPr id="12"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pic>
        <p:nvPicPr>
          <p:cNvPr id="1027" name="Picture 3" descr="E:\varun\speed floor\SFS-MKTING\presentation\final\varun\presentation\Composite-Speedfloor\Composite-Speedfloor\IMG-20180821-WA0003.jpg"/>
          <p:cNvPicPr>
            <a:picLocks noChangeAspect="1" noChangeArrowheads="1"/>
          </p:cNvPicPr>
          <p:nvPr/>
        </p:nvPicPr>
        <p:blipFill>
          <a:blip r:embed="rId3" cstate="print"/>
          <a:srcRect/>
          <a:stretch>
            <a:fillRect/>
          </a:stretch>
        </p:blipFill>
        <p:spPr bwMode="auto">
          <a:xfrm>
            <a:off x="395697" y="1364343"/>
            <a:ext cx="3194915" cy="4949372"/>
          </a:xfrm>
          <a:prstGeom prst="rect">
            <a:avLst/>
          </a:prstGeom>
          <a:noFill/>
        </p:spPr>
      </p:pic>
      <p:pic>
        <p:nvPicPr>
          <p:cNvPr id="1028" name="Picture 4" descr="E:\varun\speed floor\SFS-MKTING\presentation\final\varun\presentation\Composite-Speedfloor\Composite-Speedfloor\IMG-20180821-WA0001.jpg"/>
          <p:cNvPicPr>
            <a:picLocks noChangeAspect="1" noChangeArrowheads="1"/>
          </p:cNvPicPr>
          <p:nvPr/>
        </p:nvPicPr>
        <p:blipFill>
          <a:blip r:embed="rId4" cstate="print"/>
          <a:srcRect/>
          <a:stretch>
            <a:fillRect/>
          </a:stretch>
        </p:blipFill>
        <p:spPr bwMode="auto">
          <a:xfrm>
            <a:off x="3778181" y="1364343"/>
            <a:ext cx="4970121" cy="4949373"/>
          </a:xfrm>
          <a:prstGeom prst="rect">
            <a:avLst/>
          </a:prstGeom>
          <a:noFill/>
        </p:spPr>
      </p:pic>
    </p:spTree>
    <p:extLst>
      <p:ext uri="{BB962C8B-B14F-4D97-AF65-F5344CB8AC3E}">
        <p14:creationId xmlns:p14="http://schemas.microsoft.com/office/powerpoint/2010/main" val="3416511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1122" y="6595172"/>
            <a:ext cx="1758462" cy="262829"/>
          </a:xfrm>
        </p:spPr>
        <p:txBody>
          <a:bodyPr/>
          <a:lstStyle/>
          <a:p>
            <a:pPr>
              <a:defRPr/>
            </a:pPr>
            <a:fld id="{3461F45F-1DE0-4570-BCC3-4F4E3229E53D}" type="slidenum">
              <a:rPr lang="en-US" smtClean="0"/>
              <a:pPr>
                <a:defRPr/>
              </a:pPr>
              <a:t>33</a:t>
            </a:fld>
            <a:endParaRPr lang="en-US" dirty="0"/>
          </a:p>
        </p:txBody>
      </p:sp>
      <p:sp>
        <p:nvSpPr>
          <p:cNvPr id="11" name="Title 1"/>
          <p:cNvSpPr txBox="1">
            <a:spLocks/>
          </p:cNvSpPr>
          <p:nvPr/>
        </p:nvSpPr>
        <p:spPr>
          <a:xfrm>
            <a:off x="395698" y="667643"/>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lvl="0" algn="ctr">
              <a:defRPr/>
            </a:pPr>
            <a:r>
              <a:rPr lang="en-IN" b="1" dirty="0" smtClean="0">
                <a:solidFill>
                  <a:srgbClr val="FFFFFF"/>
                </a:solidFill>
                <a:latin typeface="Calibri" panose="020F0502020204030204" pitchFamily="34" charset="0"/>
              </a:rPr>
              <a:t>Windsor IT Building(G+14) , </a:t>
            </a:r>
            <a:r>
              <a:rPr lang="en-IN" b="1" dirty="0" err="1" smtClean="0">
                <a:solidFill>
                  <a:srgbClr val="FFFFFF"/>
                </a:solidFill>
                <a:latin typeface="Calibri" panose="020F0502020204030204" pitchFamily="34" charset="0"/>
              </a:rPr>
              <a:t>Filmcity</a:t>
            </a:r>
            <a:r>
              <a:rPr lang="en-IN" b="1" dirty="0" smtClean="0">
                <a:solidFill>
                  <a:srgbClr val="FFFFFF"/>
                </a:solidFill>
                <a:latin typeface="Calibri" panose="020F0502020204030204" pitchFamily="34" charset="0"/>
              </a:rPr>
              <a:t> </a:t>
            </a:r>
            <a:r>
              <a:rPr lang="en-IN" b="1" dirty="0" err="1" smtClean="0">
                <a:solidFill>
                  <a:srgbClr val="FFFFFF"/>
                </a:solidFill>
                <a:latin typeface="Calibri" panose="020F0502020204030204" pitchFamily="34" charset="0"/>
              </a:rPr>
              <a:t>Noida</a:t>
            </a:r>
            <a:endParaRPr lang="en-IN" b="1" dirty="0" smtClean="0">
              <a:solidFill>
                <a:srgbClr val="FFFFFF"/>
              </a:solidFill>
              <a:latin typeface="Calibri" panose="020F0502020204030204" pitchFamily="34" charset="0"/>
            </a:endParaRPr>
          </a:p>
        </p:txBody>
      </p:sp>
      <p:sp>
        <p:nvSpPr>
          <p:cNvPr id="12"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pic>
        <p:nvPicPr>
          <p:cNvPr id="2" name="Picture 2"/>
          <p:cNvPicPr>
            <a:picLocks noChangeAspect="1" noChangeArrowheads="1"/>
          </p:cNvPicPr>
          <p:nvPr/>
        </p:nvPicPr>
        <p:blipFill>
          <a:blip r:embed="rId3" cstate="print"/>
          <a:srcRect/>
          <a:stretch>
            <a:fillRect/>
          </a:stretch>
        </p:blipFill>
        <p:spPr bwMode="auto">
          <a:xfrm>
            <a:off x="1688941" y="1299027"/>
            <a:ext cx="6254824" cy="5043716"/>
          </a:xfrm>
          <a:prstGeom prst="rect">
            <a:avLst/>
          </a:prstGeom>
          <a:noFill/>
          <a:ln w="9525">
            <a:noFill/>
            <a:miter lim="800000"/>
            <a:headEnd/>
            <a:tailEnd/>
          </a:ln>
          <a:effectLst/>
        </p:spPr>
      </p:pic>
    </p:spTree>
    <p:extLst>
      <p:ext uri="{BB962C8B-B14F-4D97-AF65-F5344CB8AC3E}">
        <p14:creationId xmlns:p14="http://schemas.microsoft.com/office/powerpoint/2010/main" val="13731747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1122" y="6595172"/>
            <a:ext cx="1758462" cy="262829"/>
          </a:xfrm>
        </p:spPr>
        <p:txBody>
          <a:bodyPr/>
          <a:lstStyle/>
          <a:p>
            <a:pPr>
              <a:defRPr/>
            </a:pPr>
            <a:fld id="{3461F45F-1DE0-4570-BCC3-4F4E3229E53D}" type="slidenum">
              <a:rPr lang="en-US" smtClean="0"/>
              <a:pPr>
                <a:defRPr/>
              </a:pPr>
              <a:t>34</a:t>
            </a:fld>
            <a:endParaRPr lang="en-US" dirty="0"/>
          </a:p>
        </p:txBody>
      </p:sp>
      <p:sp>
        <p:nvSpPr>
          <p:cNvPr id="11" name="Title 1"/>
          <p:cNvSpPr txBox="1">
            <a:spLocks/>
          </p:cNvSpPr>
          <p:nvPr/>
        </p:nvSpPr>
        <p:spPr>
          <a:xfrm>
            <a:off x="395698" y="667643"/>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lvl="0" algn="ctr">
              <a:defRPr/>
            </a:pPr>
            <a:r>
              <a:rPr lang="en-IN" b="1" dirty="0" smtClean="0">
                <a:solidFill>
                  <a:srgbClr val="FFFFFF"/>
                </a:solidFill>
                <a:latin typeface="Calibri" panose="020F0502020204030204" pitchFamily="34" charset="0"/>
              </a:rPr>
              <a:t>Windsor IT Building(G+14) , </a:t>
            </a:r>
            <a:r>
              <a:rPr lang="en-IN" b="1" dirty="0" err="1" smtClean="0">
                <a:solidFill>
                  <a:srgbClr val="FFFFFF"/>
                </a:solidFill>
                <a:latin typeface="Calibri" panose="020F0502020204030204" pitchFamily="34" charset="0"/>
              </a:rPr>
              <a:t>Filmcity</a:t>
            </a:r>
            <a:r>
              <a:rPr lang="en-IN" b="1" dirty="0" smtClean="0">
                <a:solidFill>
                  <a:srgbClr val="FFFFFF"/>
                </a:solidFill>
                <a:latin typeface="Calibri" panose="020F0502020204030204" pitchFamily="34" charset="0"/>
              </a:rPr>
              <a:t> </a:t>
            </a:r>
            <a:r>
              <a:rPr lang="en-IN" b="1" dirty="0" err="1" smtClean="0">
                <a:solidFill>
                  <a:srgbClr val="FFFFFF"/>
                </a:solidFill>
                <a:latin typeface="Calibri" panose="020F0502020204030204" pitchFamily="34" charset="0"/>
              </a:rPr>
              <a:t>Noida</a:t>
            </a:r>
            <a:endParaRPr lang="en-IN" b="1" dirty="0" smtClean="0">
              <a:solidFill>
                <a:srgbClr val="FFFFFF"/>
              </a:solidFill>
              <a:latin typeface="Calibri" panose="020F0502020204030204" pitchFamily="34" charset="0"/>
            </a:endParaRPr>
          </a:p>
        </p:txBody>
      </p:sp>
      <p:sp>
        <p:nvSpPr>
          <p:cNvPr id="12"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pic>
        <p:nvPicPr>
          <p:cNvPr id="2050" name="Picture 2"/>
          <p:cNvPicPr>
            <a:picLocks noChangeAspect="1" noChangeArrowheads="1"/>
          </p:cNvPicPr>
          <p:nvPr/>
        </p:nvPicPr>
        <p:blipFill>
          <a:blip r:embed="rId3" cstate="print"/>
          <a:srcRect/>
          <a:stretch>
            <a:fillRect/>
          </a:stretch>
        </p:blipFill>
        <p:spPr bwMode="auto">
          <a:xfrm>
            <a:off x="1688942" y="1422401"/>
            <a:ext cx="6483718" cy="4847771"/>
          </a:xfrm>
          <a:prstGeom prst="rect">
            <a:avLst/>
          </a:prstGeom>
          <a:noFill/>
          <a:ln w="9525">
            <a:noFill/>
            <a:miter lim="800000"/>
            <a:headEnd/>
            <a:tailEnd/>
          </a:ln>
          <a:effectLst/>
        </p:spPr>
      </p:pic>
    </p:spTree>
    <p:extLst>
      <p:ext uri="{BB962C8B-B14F-4D97-AF65-F5344CB8AC3E}">
        <p14:creationId xmlns:p14="http://schemas.microsoft.com/office/powerpoint/2010/main" val="16088695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1122" y="6595172"/>
            <a:ext cx="1758462" cy="262829"/>
          </a:xfrm>
        </p:spPr>
        <p:txBody>
          <a:bodyPr/>
          <a:lstStyle/>
          <a:p>
            <a:pPr>
              <a:defRPr/>
            </a:pPr>
            <a:fld id="{3461F45F-1DE0-4570-BCC3-4F4E3229E53D}" type="slidenum">
              <a:rPr lang="en-US" smtClean="0"/>
              <a:pPr>
                <a:defRPr/>
              </a:pPr>
              <a:t>35</a:t>
            </a:fld>
            <a:endParaRPr lang="en-US" dirty="0"/>
          </a:p>
        </p:txBody>
      </p:sp>
      <p:sp>
        <p:nvSpPr>
          <p:cNvPr id="11" name="Title 1"/>
          <p:cNvSpPr txBox="1">
            <a:spLocks/>
          </p:cNvSpPr>
          <p:nvPr/>
        </p:nvSpPr>
        <p:spPr>
          <a:xfrm>
            <a:off x="395698" y="667643"/>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lvl="0" algn="ctr">
              <a:defRPr/>
            </a:pPr>
            <a:r>
              <a:rPr lang="en-IN" b="1" dirty="0" smtClean="0">
                <a:solidFill>
                  <a:srgbClr val="FFFFFF"/>
                </a:solidFill>
                <a:latin typeface="Calibri" panose="020F0502020204030204" pitchFamily="34" charset="0"/>
              </a:rPr>
              <a:t>Windsor IT Building(G+14) , </a:t>
            </a:r>
            <a:r>
              <a:rPr lang="en-IN" b="1" dirty="0" err="1" smtClean="0">
                <a:solidFill>
                  <a:srgbClr val="FFFFFF"/>
                </a:solidFill>
                <a:latin typeface="Calibri" panose="020F0502020204030204" pitchFamily="34" charset="0"/>
              </a:rPr>
              <a:t>Filmcity</a:t>
            </a:r>
            <a:r>
              <a:rPr lang="en-IN" b="1" dirty="0" smtClean="0">
                <a:solidFill>
                  <a:srgbClr val="FFFFFF"/>
                </a:solidFill>
                <a:latin typeface="Calibri" panose="020F0502020204030204" pitchFamily="34" charset="0"/>
              </a:rPr>
              <a:t> </a:t>
            </a:r>
            <a:r>
              <a:rPr lang="en-IN" b="1" dirty="0" err="1" smtClean="0">
                <a:solidFill>
                  <a:srgbClr val="FFFFFF"/>
                </a:solidFill>
                <a:latin typeface="Calibri" panose="020F0502020204030204" pitchFamily="34" charset="0"/>
              </a:rPr>
              <a:t>Noida</a:t>
            </a:r>
            <a:endParaRPr lang="en-IN" b="1" dirty="0" smtClean="0">
              <a:solidFill>
                <a:srgbClr val="FFFFFF"/>
              </a:solidFill>
              <a:latin typeface="Calibri" panose="020F0502020204030204" pitchFamily="34" charset="0"/>
            </a:endParaRPr>
          </a:p>
        </p:txBody>
      </p:sp>
      <p:sp>
        <p:nvSpPr>
          <p:cNvPr id="12"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pic>
        <p:nvPicPr>
          <p:cNvPr id="3074" name="Picture 2"/>
          <p:cNvPicPr>
            <a:picLocks noChangeAspect="1" noChangeArrowheads="1"/>
          </p:cNvPicPr>
          <p:nvPr/>
        </p:nvPicPr>
        <p:blipFill>
          <a:blip r:embed="rId3" cstate="print"/>
          <a:srcRect/>
          <a:stretch>
            <a:fillRect/>
          </a:stretch>
        </p:blipFill>
        <p:spPr bwMode="auto">
          <a:xfrm>
            <a:off x="710084" y="1393371"/>
            <a:ext cx="3416440" cy="4862287"/>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4340889" y="1393371"/>
            <a:ext cx="4407413" cy="4862286"/>
          </a:xfrm>
          <a:prstGeom prst="rect">
            <a:avLst/>
          </a:prstGeom>
          <a:noFill/>
          <a:ln w="9525">
            <a:noFill/>
            <a:miter lim="800000"/>
            <a:headEnd/>
            <a:tailEnd/>
          </a:ln>
          <a:effectLst/>
        </p:spPr>
      </p:pic>
    </p:spTree>
    <p:extLst>
      <p:ext uri="{BB962C8B-B14F-4D97-AF65-F5344CB8AC3E}">
        <p14:creationId xmlns:p14="http://schemas.microsoft.com/office/powerpoint/2010/main" val="14805358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1122" y="6595172"/>
            <a:ext cx="1758462" cy="262829"/>
          </a:xfrm>
        </p:spPr>
        <p:txBody>
          <a:bodyPr/>
          <a:lstStyle/>
          <a:p>
            <a:pPr>
              <a:defRPr/>
            </a:pPr>
            <a:fld id="{3461F45F-1DE0-4570-BCC3-4F4E3229E53D}" type="slidenum">
              <a:rPr lang="en-US" smtClean="0"/>
              <a:pPr>
                <a:defRPr/>
              </a:pPr>
              <a:t>36</a:t>
            </a:fld>
            <a:endParaRPr lang="en-US" dirty="0"/>
          </a:p>
        </p:txBody>
      </p:sp>
      <p:sp>
        <p:nvSpPr>
          <p:cNvPr id="11" name="Title 1"/>
          <p:cNvSpPr txBox="1">
            <a:spLocks/>
          </p:cNvSpPr>
          <p:nvPr/>
        </p:nvSpPr>
        <p:spPr>
          <a:xfrm>
            <a:off x="395698" y="667643"/>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lvl="0" algn="ctr">
              <a:defRPr/>
            </a:pPr>
            <a:r>
              <a:rPr lang="en-IN" b="1" dirty="0" smtClean="0">
                <a:solidFill>
                  <a:srgbClr val="FFFFFF"/>
                </a:solidFill>
                <a:latin typeface="Calibri" panose="020F0502020204030204" pitchFamily="34" charset="0"/>
              </a:rPr>
              <a:t>Windsor IT Building(G+14) , </a:t>
            </a:r>
            <a:r>
              <a:rPr lang="en-IN" b="1" dirty="0" err="1" smtClean="0">
                <a:solidFill>
                  <a:srgbClr val="FFFFFF"/>
                </a:solidFill>
                <a:latin typeface="Calibri" panose="020F0502020204030204" pitchFamily="34" charset="0"/>
              </a:rPr>
              <a:t>Filmcity</a:t>
            </a:r>
            <a:r>
              <a:rPr lang="en-IN" b="1" dirty="0" smtClean="0">
                <a:solidFill>
                  <a:srgbClr val="FFFFFF"/>
                </a:solidFill>
                <a:latin typeface="Calibri" panose="020F0502020204030204" pitchFamily="34" charset="0"/>
              </a:rPr>
              <a:t> </a:t>
            </a:r>
            <a:r>
              <a:rPr lang="en-IN" b="1" dirty="0" err="1" smtClean="0">
                <a:solidFill>
                  <a:srgbClr val="FFFFFF"/>
                </a:solidFill>
                <a:latin typeface="Calibri" panose="020F0502020204030204" pitchFamily="34" charset="0"/>
              </a:rPr>
              <a:t>Noida</a:t>
            </a:r>
            <a:endParaRPr lang="en-IN" b="1" dirty="0" smtClean="0">
              <a:solidFill>
                <a:srgbClr val="FFFFFF"/>
              </a:solidFill>
              <a:latin typeface="Calibri" panose="020F0502020204030204" pitchFamily="34" charset="0"/>
            </a:endParaRPr>
          </a:p>
        </p:txBody>
      </p:sp>
      <p:sp>
        <p:nvSpPr>
          <p:cNvPr id="12"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pic>
        <p:nvPicPr>
          <p:cNvPr id="3074" name="Picture 2"/>
          <p:cNvPicPr>
            <a:picLocks noChangeAspect="1" noChangeArrowheads="1"/>
          </p:cNvPicPr>
          <p:nvPr/>
        </p:nvPicPr>
        <p:blipFill>
          <a:blip r:embed="rId3" cstate="print"/>
          <a:srcRect/>
          <a:stretch>
            <a:fillRect/>
          </a:stretch>
        </p:blipFill>
        <p:spPr bwMode="auto">
          <a:xfrm>
            <a:off x="710084" y="1393371"/>
            <a:ext cx="3416440" cy="4862287"/>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4340889" y="1393371"/>
            <a:ext cx="4407413" cy="4862286"/>
          </a:xfrm>
          <a:prstGeom prst="rect">
            <a:avLst/>
          </a:prstGeom>
          <a:noFill/>
          <a:ln w="9525">
            <a:noFill/>
            <a:miter lim="800000"/>
            <a:headEnd/>
            <a:tailEnd/>
          </a:ln>
          <a:effectLst/>
        </p:spPr>
      </p:pic>
    </p:spTree>
    <p:extLst>
      <p:ext uri="{BB962C8B-B14F-4D97-AF65-F5344CB8AC3E}">
        <p14:creationId xmlns:p14="http://schemas.microsoft.com/office/powerpoint/2010/main" val="41247785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1122" y="6595172"/>
            <a:ext cx="1758462" cy="262829"/>
          </a:xfrm>
        </p:spPr>
        <p:txBody>
          <a:bodyPr/>
          <a:lstStyle/>
          <a:p>
            <a:pPr>
              <a:defRPr/>
            </a:pPr>
            <a:fld id="{3461F45F-1DE0-4570-BCC3-4F4E3229E53D}" type="slidenum">
              <a:rPr lang="en-US" smtClean="0"/>
              <a:pPr>
                <a:defRPr/>
              </a:pPr>
              <a:t>37</a:t>
            </a:fld>
            <a:endParaRPr lang="en-US" dirty="0"/>
          </a:p>
        </p:txBody>
      </p:sp>
      <p:sp>
        <p:nvSpPr>
          <p:cNvPr id="11" name="Title 1"/>
          <p:cNvSpPr txBox="1">
            <a:spLocks/>
          </p:cNvSpPr>
          <p:nvPr/>
        </p:nvSpPr>
        <p:spPr>
          <a:xfrm>
            <a:off x="395698" y="667643"/>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lvl="0" algn="ctr">
              <a:defRPr/>
            </a:pPr>
            <a:r>
              <a:rPr lang="en-IN" b="1" dirty="0" smtClean="0">
                <a:solidFill>
                  <a:srgbClr val="FFFFFF"/>
                </a:solidFill>
                <a:latin typeface="Calibri" panose="020F0502020204030204" pitchFamily="34" charset="0"/>
              </a:rPr>
              <a:t>Windsor IT Building(G+14) , </a:t>
            </a:r>
            <a:r>
              <a:rPr lang="en-IN" b="1" dirty="0" err="1" smtClean="0">
                <a:solidFill>
                  <a:srgbClr val="FFFFFF"/>
                </a:solidFill>
                <a:latin typeface="Calibri" panose="020F0502020204030204" pitchFamily="34" charset="0"/>
              </a:rPr>
              <a:t>Filmcity</a:t>
            </a:r>
            <a:r>
              <a:rPr lang="en-IN" b="1" dirty="0" smtClean="0">
                <a:solidFill>
                  <a:srgbClr val="FFFFFF"/>
                </a:solidFill>
                <a:latin typeface="Calibri" panose="020F0502020204030204" pitchFamily="34" charset="0"/>
              </a:rPr>
              <a:t> </a:t>
            </a:r>
            <a:r>
              <a:rPr lang="en-IN" b="1" dirty="0" err="1" smtClean="0">
                <a:solidFill>
                  <a:srgbClr val="FFFFFF"/>
                </a:solidFill>
                <a:latin typeface="Calibri" panose="020F0502020204030204" pitchFamily="34" charset="0"/>
              </a:rPr>
              <a:t>Noida</a:t>
            </a:r>
            <a:endParaRPr lang="en-IN" b="1" dirty="0" smtClean="0">
              <a:solidFill>
                <a:srgbClr val="FFFFFF"/>
              </a:solidFill>
              <a:latin typeface="Calibri" panose="020F0502020204030204" pitchFamily="34" charset="0"/>
            </a:endParaRPr>
          </a:p>
        </p:txBody>
      </p:sp>
      <p:sp>
        <p:nvSpPr>
          <p:cNvPr id="12"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pic>
        <p:nvPicPr>
          <p:cNvPr id="1026" name="Picture 2" descr="C:\Users\Administrator\Desktop\Film City.jpg"/>
          <p:cNvPicPr>
            <a:picLocks noChangeAspect="1" noChangeArrowheads="1"/>
          </p:cNvPicPr>
          <p:nvPr/>
        </p:nvPicPr>
        <p:blipFill>
          <a:blip r:embed="rId3" cstate="print"/>
          <a:srcRect/>
          <a:stretch>
            <a:fillRect/>
          </a:stretch>
        </p:blipFill>
        <p:spPr bwMode="auto">
          <a:xfrm>
            <a:off x="363073" y="1105469"/>
            <a:ext cx="4143320" cy="2661316"/>
          </a:xfrm>
          <a:prstGeom prst="rect">
            <a:avLst/>
          </a:prstGeom>
          <a:noFill/>
        </p:spPr>
      </p:pic>
      <p:pic>
        <p:nvPicPr>
          <p:cNvPr id="1027" name="Picture 3" descr="C:\Users\Administrator\Desktop\Film City 1.jpg"/>
          <p:cNvPicPr>
            <a:picLocks noChangeAspect="1" noChangeArrowheads="1"/>
          </p:cNvPicPr>
          <p:nvPr/>
        </p:nvPicPr>
        <p:blipFill>
          <a:blip r:embed="rId4" cstate="print"/>
          <a:srcRect/>
          <a:stretch>
            <a:fillRect/>
          </a:stretch>
        </p:blipFill>
        <p:spPr bwMode="auto">
          <a:xfrm>
            <a:off x="4506392" y="1105470"/>
            <a:ext cx="4241910" cy="2540264"/>
          </a:xfrm>
          <a:prstGeom prst="rect">
            <a:avLst/>
          </a:prstGeom>
          <a:noFill/>
        </p:spPr>
      </p:pic>
      <p:pic>
        <p:nvPicPr>
          <p:cNvPr id="1028" name="Picture 4" descr="C:\Users\Administrator\Desktop\Film City 2.jpg"/>
          <p:cNvPicPr>
            <a:picLocks noChangeAspect="1" noChangeArrowheads="1"/>
          </p:cNvPicPr>
          <p:nvPr/>
        </p:nvPicPr>
        <p:blipFill>
          <a:blip r:embed="rId5" cstate="print"/>
          <a:srcRect/>
          <a:stretch>
            <a:fillRect/>
          </a:stretch>
        </p:blipFill>
        <p:spPr bwMode="auto">
          <a:xfrm>
            <a:off x="363073" y="3645733"/>
            <a:ext cx="4143320" cy="2524836"/>
          </a:xfrm>
          <a:prstGeom prst="rect">
            <a:avLst/>
          </a:prstGeom>
          <a:noFill/>
        </p:spPr>
      </p:pic>
      <p:pic>
        <p:nvPicPr>
          <p:cNvPr id="1029" name="Picture 5" descr="C:\Users\Administrator\Desktop\Film City 3.jpg"/>
          <p:cNvPicPr>
            <a:picLocks noChangeAspect="1" noChangeArrowheads="1"/>
          </p:cNvPicPr>
          <p:nvPr/>
        </p:nvPicPr>
        <p:blipFill>
          <a:blip r:embed="rId6" cstate="print"/>
          <a:srcRect/>
          <a:stretch>
            <a:fillRect/>
          </a:stretch>
        </p:blipFill>
        <p:spPr bwMode="auto">
          <a:xfrm>
            <a:off x="4514434" y="3645734"/>
            <a:ext cx="4233869" cy="2541882"/>
          </a:xfrm>
          <a:prstGeom prst="rect">
            <a:avLst/>
          </a:prstGeom>
          <a:noFill/>
        </p:spPr>
      </p:pic>
      <p:pic>
        <p:nvPicPr>
          <p:cNvPr id="3074" name="Picture 2" descr="C:\Users\Administrator\Downloads\IMG-20171121-WA0009.jpg"/>
          <p:cNvPicPr>
            <a:picLocks noChangeAspect="1" noChangeArrowheads="1"/>
          </p:cNvPicPr>
          <p:nvPr/>
        </p:nvPicPr>
        <p:blipFill>
          <a:blip r:embed="rId7" cstate="print"/>
          <a:srcRect/>
          <a:stretch>
            <a:fillRect/>
          </a:stretch>
        </p:blipFill>
        <p:spPr bwMode="auto">
          <a:xfrm>
            <a:off x="363072" y="3645735"/>
            <a:ext cx="4151361" cy="2569329"/>
          </a:xfrm>
          <a:prstGeom prst="rect">
            <a:avLst/>
          </a:prstGeom>
          <a:noFill/>
        </p:spPr>
      </p:pic>
      <p:pic>
        <p:nvPicPr>
          <p:cNvPr id="3075" name="Picture 3" descr="C:\Users\Administrator\Downloads\IMG-20171121-WA0008.jpg"/>
          <p:cNvPicPr>
            <a:picLocks noChangeAspect="1" noChangeArrowheads="1"/>
          </p:cNvPicPr>
          <p:nvPr/>
        </p:nvPicPr>
        <p:blipFill>
          <a:blip r:embed="rId8" cstate="print"/>
          <a:srcRect/>
          <a:stretch>
            <a:fillRect/>
          </a:stretch>
        </p:blipFill>
        <p:spPr bwMode="auto">
          <a:xfrm>
            <a:off x="4529588" y="1105471"/>
            <a:ext cx="4218714" cy="2661315"/>
          </a:xfrm>
          <a:prstGeom prst="rect">
            <a:avLst/>
          </a:prstGeom>
          <a:noFill/>
        </p:spPr>
      </p:pic>
    </p:spTree>
    <p:extLst>
      <p:ext uri="{BB962C8B-B14F-4D97-AF65-F5344CB8AC3E}">
        <p14:creationId xmlns:p14="http://schemas.microsoft.com/office/powerpoint/2010/main" val="4005725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AD998C7-1095-4F79-96A7-1CADFC383356}" type="slidenum">
              <a:rPr lang="en-US" smtClean="0"/>
              <a:pPr/>
              <a:t>38</a:t>
            </a:fld>
            <a:endParaRPr lang="en-US"/>
          </a:p>
        </p:txBody>
      </p:sp>
      <p:sp>
        <p:nvSpPr>
          <p:cNvPr id="10" name="Title 1"/>
          <p:cNvSpPr txBox="1">
            <a:spLocks/>
          </p:cNvSpPr>
          <p:nvPr/>
        </p:nvSpPr>
        <p:spPr>
          <a:xfrm>
            <a:off x="226433" y="781935"/>
            <a:ext cx="8628674"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lvl1pPr marL="0" indent="0" algn="l" rtl="0" eaLnBrk="1" fontAlgn="base" hangingPunct="1">
              <a:lnSpc>
                <a:spcPts val="1939"/>
              </a:lnSpc>
              <a:spcBef>
                <a:spcPct val="0"/>
              </a:spcBef>
              <a:spcAft>
                <a:spcPct val="0"/>
              </a:spcAft>
              <a:defRPr kumimoji="0" sz="1600">
                <a:solidFill>
                  <a:srgbClr val="FF3300"/>
                </a:solidFill>
                <a:latin typeface="Arial" pitchFamily="34" charset="0"/>
                <a:ea typeface="ＭＳ Ｐゴシック" pitchFamily="-109" charset="-128"/>
                <a:cs typeface="Arial" pitchFamily="34" charset="0"/>
              </a:defRPr>
            </a:lvl1pPr>
            <a:lvl2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2pPr>
            <a:lvl3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3pPr>
            <a:lvl4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4pPr>
            <a:lvl5pPr algn="l" rtl="0" eaLnBrk="1" fontAlgn="base" hangingPunct="1">
              <a:lnSpc>
                <a:spcPts val="1939"/>
              </a:lnSpc>
              <a:spcBef>
                <a:spcPct val="0"/>
              </a:spcBef>
              <a:spcAft>
                <a:spcPct val="0"/>
              </a:spcAft>
              <a:defRPr sz="1846">
                <a:solidFill>
                  <a:schemeClr val="tx1"/>
                </a:solidFill>
                <a:latin typeface="Verdana" pitchFamily="34" charset="0"/>
                <a:ea typeface="ＭＳ Ｐゴシック" pitchFamily="-109" charset="-128"/>
                <a:cs typeface="ＭＳ Ｐゴシック" pitchFamily="-109" charset="-128"/>
              </a:defRPr>
            </a:lvl5pPr>
            <a:lvl6pPr marL="422041" algn="l" rtl="0" eaLnBrk="1" fontAlgn="base" hangingPunct="1">
              <a:lnSpc>
                <a:spcPts val="1939"/>
              </a:lnSpc>
              <a:spcBef>
                <a:spcPct val="0"/>
              </a:spcBef>
              <a:spcAft>
                <a:spcPct val="0"/>
              </a:spcAft>
              <a:defRPr sz="1846">
                <a:solidFill>
                  <a:schemeClr val="tx1"/>
                </a:solidFill>
                <a:latin typeface="Verdana" pitchFamily="34" charset="0"/>
              </a:defRPr>
            </a:lvl6pPr>
            <a:lvl7pPr marL="844083" algn="l" rtl="0" eaLnBrk="1" fontAlgn="base" hangingPunct="1">
              <a:lnSpc>
                <a:spcPts val="1939"/>
              </a:lnSpc>
              <a:spcBef>
                <a:spcPct val="0"/>
              </a:spcBef>
              <a:spcAft>
                <a:spcPct val="0"/>
              </a:spcAft>
              <a:defRPr sz="1846">
                <a:solidFill>
                  <a:schemeClr val="tx1"/>
                </a:solidFill>
                <a:latin typeface="Verdana" pitchFamily="34" charset="0"/>
              </a:defRPr>
            </a:lvl7pPr>
            <a:lvl8pPr marL="1266124" algn="l" rtl="0" eaLnBrk="1" fontAlgn="base" hangingPunct="1">
              <a:lnSpc>
                <a:spcPts val="1939"/>
              </a:lnSpc>
              <a:spcBef>
                <a:spcPct val="0"/>
              </a:spcBef>
              <a:spcAft>
                <a:spcPct val="0"/>
              </a:spcAft>
              <a:defRPr sz="1846">
                <a:solidFill>
                  <a:schemeClr val="tx1"/>
                </a:solidFill>
                <a:latin typeface="Verdana" pitchFamily="34" charset="0"/>
              </a:defRPr>
            </a:lvl8pPr>
            <a:lvl9pPr marL="1688165" algn="l" rtl="0" eaLnBrk="1" fontAlgn="base" hangingPunct="1">
              <a:lnSpc>
                <a:spcPts val="1939"/>
              </a:lnSpc>
              <a:spcBef>
                <a:spcPct val="0"/>
              </a:spcBef>
              <a:spcAft>
                <a:spcPct val="0"/>
              </a:spcAft>
              <a:defRPr sz="1846">
                <a:solidFill>
                  <a:schemeClr val="tx1"/>
                </a:solidFill>
                <a:latin typeface="Verdana" pitchFamily="34" charset="0"/>
              </a:defRPr>
            </a:lvl9pPr>
          </a:lstStyle>
          <a:p>
            <a:pPr marL="482081" lvl="0" algn="ctr">
              <a:defRPr/>
            </a:pPr>
            <a:r>
              <a:rPr lang="en-IN" sz="2000" dirty="0" smtClean="0">
                <a:solidFill>
                  <a:srgbClr val="FFFFFF"/>
                </a:solidFill>
              </a:rPr>
              <a:t>Construction </a:t>
            </a:r>
            <a:r>
              <a:rPr lang="en-IN" sz="2000" dirty="0">
                <a:solidFill>
                  <a:srgbClr val="FFFFFF"/>
                </a:solidFill>
              </a:rPr>
              <a:t>of G+33  Mist </a:t>
            </a:r>
            <a:r>
              <a:rPr lang="en-IN" sz="2000" dirty="0" smtClean="0">
                <a:solidFill>
                  <a:srgbClr val="FFFFFF"/>
                </a:solidFill>
              </a:rPr>
              <a:t>Tower 1 </a:t>
            </a:r>
            <a:r>
              <a:rPr lang="en-IN" sz="2000" dirty="0">
                <a:solidFill>
                  <a:srgbClr val="FFFFFF"/>
                </a:solidFill>
              </a:rPr>
              <a:t>at Festival City, Noida</a:t>
            </a:r>
            <a:endParaRPr lang="en-US" sz="2000" b="1" dirty="0">
              <a:solidFill>
                <a:srgbClr val="FFFFFF"/>
              </a:solidFill>
              <a:latin typeface="Calibri" panose="020F0502020204030204" pitchFamily="34" charset="0"/>
              <a:cs typeface="+mn-cs"/>
            </a:endParaRPr>
          </a:p>
        </p:txBody>
      </p:sp>
      <p:sp>
        <p:nvSpPr>
          <p:cNvPr id="2" name="TextBox 1"/>
          <p:cNvSpPr txBox="1"/>
          <p:nvPr/>
        </p:nvSpPr>
        <p:spPr>
          <a:xfrm>
            <a:off x="226433" y="1275553"/>
            <a:ext cx="8628674" cy="5047536"/>
          </a:xfrm>
          <a:prstGeom prst="rect">
            <a:avLst/>
          </a:prstGeom>
          <a:noFill/>
          <a:ln>
            <a:solidFill>
              <a:schemeClr val="accent2">
                <a:lumMod val="75000"/>
              </a:schemeClr>
            </a:solidFill>
          </a:ln>
        </p:spPr>
        <p:txBody>
          <a:bodyPr wrap="square" rtlCol="0">
            <a:spAutoFit/>
          </a:bodyPr>
          <a:lstStyle/>
          <a:p>
            <a:pPr lvl="0"/>
            <a:r>
              <a:rPr lang="en-IN" sz="1400" b="1" dirty="0">
                <a:latin typeface="Arial" charset="0"/>
              </a:rPr>
              <a:t>Type       </a:t>
            </a:r>
            <a:r>
              <a:rPr lang="en-IN" sz="1400" dirty="0">
                <a:latin typeface="Arial" charset="0"/>
              </a:rPr>
              <a:t>                           </a:t>
            </a:r>
            <a:r>
              <a:rPr lang="en-IN" sz="1400" dirty="0" smtClean="0">
                <a:latin typeface="Arial" charset="0"/>
              </a:rPr>
              <a:t>      </a:t>
            </a:r>
            <a:r>
              <a:rPr lang="en-IN" sz="1400" dirty="0">
                <a:latin typeface="Arial" charset="0"/>
              </a:rPr>
              <a:t>: </a:t>
            </a:r>
            <a:r>
              <a:rPr lang="en-IN" sz="1400" b="1" dirty="0">
                <a:latin typeface="Arial" charset="0"/>
              </a:rPr>
              <a:t>Commercial Building </a:t>
            </a:r>
            <a:r>
              <a:rPr lang="en-IN" sz="1400" b="1" dirty="0" smtClean="0">
                <a:latin typeface="Arial" charset="0"/>
              </a:rPr>
              <a:t>3B+G+33, Noida</a:t>
            </a:r>
            <a:endParaRPr lang="en-IN" sz="1400" b="1" dirty="0">
              <a:latin typeface="Arial" charset="0"/>
            </a:endParaRPr>
          </a:p>
          <a:p>
            <a:r>
              <a:rPr lang="en-US" sz="1400" b="1" dirty="0">
                <a:latin typeface="Arial" charset="0"/>
              </a:rPr>
              <a:t>Structural Steel Quantity      </a:t>
            </a:r>
            <a:r>
              <a:rPr lang="en-US" sz="1400" dirty="0">
                <a:latin typeface="Arial" charset="0"/>
              </a:rPr>
              <a:t>: </a:t>
            </a:r>
            <a:r>
              <a:rPr lang="en-US" sz="1400" dirty="0" smtClean="0">
                <a:latin typeface="Arial" charset="0"/>
              </a:rPr>
              <a:t> </a:t>
            </a:r>
            <a:r>
              <a:rPr lang="en-US" sz="1400" b="1" dirty="0" smtClean="0">
                <a:latin typeface="Arial" charset="0"/>
              </a:rPr>
              <a:t>5200 </a:t>
            </a:r>
            <a:r>
              <a:rPr lang="en-US" sz="1400" b="1" dirty="0">
                <a:latin typeface="Arial" charset="0"/>
              </a:rPr>
              <a:t>MT</a:t>
            </a:r>
            <a:endParaRPr lang="en-IN" sz="1400" b="1" dirty="0">
              <a:latin typeface="Arial" charset="0"/>
            </a:endParaRPr>
          </a:p>
          <a:p>
            <a:r>
              <a:rPr lang="en-US" sz="1400" b="1" dirty="0">
                <a:latin typeface="Arial" charset="0"/>
              </a:rPr>
              <a:t>Built up Area                      </a:t>
            </a:r>
            <a:r>
              <a:rPr lang="en-US" sz="1400" b="1" dirty="0" smtClean="0">
                <a:latin typeface="Arial" charset="0"/>
              </a:rPr>
              <a:t>     </a:t>
            </a:r>
            <a:r>
              <a:rPr lang="en-US" sz="1400" dirty="0" smtClean="0">
                <a:latin typeface="Arial" charset="0"/>
              </a:rPr>
              <a:t>: </a:t>
            </a:r>
            <a:r>
              <a:rPr lang="en-US" sz="1400" b="1" dirty="0">
                <a:latin typeface="Arial" charset="0"/>
              </a:rPr>
              <a:t>8.0 Lakh </a:t>
            </a:r>
            <a:r>
              <a:rPr lang="en-US" sz="1400" b="1" dirty="0" err="1">
                <a:latin typeface="Arial" charset="0"/>
              </a:rPr>
              <a:t>Sft</a:t>
            </a:r>
            <a:endParaRPr lang="en-IN" sz="1400" b="1" dirty="0">
              <a:latin typeface="Arial" charset="0"/>
            </a:endParaRPr>
          </a:p>
          <a:p>
            <a:r>
              <a:rPr lang="en-IN" sz="1400" b="1" dirty="0">
                <a:latin typeface="Arial" charset="0"/>
              </a:rPr>
              <a:t>Structural System               </a:t>
            </a:r>
            <a:r>
              <a:rPr lang="en-IN" sz="1400" b="1" dirty="0" smtClean="0">
                <a:latin typeface="Arial" charset="0"/>
              </a:rPr>
              <a:t>    </a:t>
            </a:r>
            <a:r>
              <a:rPr lang="en-IN" sz="1400" dirty="0">
                <a:latin typeface="Arial" charset="0"/>
              </a:rPr>
              <a:t>: </a:t>
            </a:r>
            <a:r>
              <a:rPr lang="en-IN" sz="1400" b="1" dirty="0">
                <a:latin typeface="Arial" charset="0"/>
              </a:rPr>
              <a:t>Composite structure. </a:t>
            </a:r>
          </a:p>
          <a:p>
            <a:r>
              <a:rPr lang="en-IN" sz="1400" b="1" dirty="0" smtClean="0">
                <a:solidFill>
                  <a:schemeClr val="tx1">
                    <a:lumMod val="50000"/>
                  </a:schemeClr>
                </a:solidFill>
              </a:rPr>
              <a:t>Client   </a:t>
            </a:r>
            <a:r>
              <a:rPr lang="en-IN" sz="1400" dirty="0" smtClean="0">
                <a:solidFill>
                  <a:schemeClr val="tx1">
                    <a:lumMod val="50000"/>
                  </a:schemeClr>
                </a:solidFill>
              </a:rPr>
              <a:t>                           : </a:t>
            </a:r>
            <a:r>
              <a:rPr lang="en-IN" sz="1400" dirty="0">
                <a:latin typeface="Arial" charset="0"/>
              </a:rPr>
              <a:t>Bhasin </a:t>
            </a:r>
            <a:r>
              <a:rPr lang="en-IN" sz="1400" dirty="0" smtClean="0">
                <a:latin typeface="Arial" charset="0"/>
              </a:rPr>
              <a:t>Group</a:t>
            </a:r>
          </a:p>
          <a:p>
            <a:endParaRPr lang="en-IN" sz="1400" dirty="0" smtClean="0">
              <a:latin typeface="Arial" charset="0"/>
            </a:endParaRPr>
          </a:p>
          <a:p>
            <a:endParaRPr lang="en-IN" sz="1400" dirty="0">
              <a:latin typeface="Arial" charset="0"/>
            </a:endParaRPr>
          </a:p>
          <a:p>
            <a:r>
              <a:rPr lang="en-IN" sz="1400" b="1" dirty="0">
                <a:latin typeface="Arial" charset="0"/>
              </a:rPr>
              <a:t>Columns</a:t>
            </a:r>
            <a:r>
              <a:rPr lang="en-IN" sz="1400" b="1" dirty="0" smtClean="0">
                <a:latin typeface="Arial" charset="0"/>
              </a:rPr>
              <a:t>: </a:t>
            </a:r>
            <a:r>
              <a:rPr lang="en-IN" sz="1400" dirty="0" smtClean="0">
                <a:latin typeface="Arial" charset="0"/>
              </a:rPr>
              <a:t>Built </a:t>
            </a:r>
            <a:r>
              <a:rPr lang="en-IN" sz="1400" dirty="0">
                <a:latin typeface="Arial" charset="0"/>
              </a:rPr>
              <a:t>up Structural Steel encased in RCC</a:t>
            </a:r>
            <a:r>
              <a:rPr lang="en-IN" sz="1400" dirty="0" smtClean="0">
                <a:latin typeface="Arial" charset="0"/>
              </a:rPr>
              <a:t>. Steel Column Profile 500mmx500mm (E550)</a:t>
            </a:r>
            <a:endParaRPr lang="en-IN" sz="1400" dirty="0">
              <a:latin typeface="Arial" charset="0"/>
            </a:endParaRPr>
          </a:p>
          <a:p>
            <a:r>
              <a:rPr lang="en-IN" sz="1400" dirty="0">
                <a:latin typeface="Arial" charset="0"/>
              </a:rPr>
              <a:t>RCC and Steel profile in columns act as monolithic structure to transfer the load as shear connectors designed for full load. This enables fast erection with fire rating requirements. </a:t>
            </a:r>
          </a:p>
          <a:p>
            <a:endParaRPr lang="en-IN" sz="1400" dirty="0">
              <a:latin typeface="Arial" charset="0"/>
            </a:endParaRPr>
          </a:p>
          <a:p>
            <a:r>
              <a:rPr lang="en-IN" sz="1400" b="1" dirty="0">
                <a:latin typeface="Arial" charset="0"/>
              </a:rPr>
              <a:t>Beams</a:t>
            </a:r>
            <a:r>
              <a:rPr lang="en-IN" sz="1400" dirty="0">
                <a:latin typeface="Arial" charset="0"/>
              </a:rPr>
              <a:t>: Built up/Rolled Structural Steel</a:t>
            </a:r>
            <a:r>
              <a:rPr lang="en-IN" sz="1400" dirty="0" smtClean="0">
                <a:latin typeface="Arial" charset="0"/>
              </a:rPr>
              <a:t>. 500mmx180mm (E550)</a:t>
            </a:r>
            <a:endParaRPr lang="en-IN" sz="1400" dirty="0">
              <a:latin typeface="Arial" charset="0"/>
            </a:endParaRPr>
          </a:p>
          <a:p>
            <a:r>
              <a:rPr lang="en-IN" sz="1400" dirty="0">
                <a:latin typeface="Arial" charset="0"/>
              </a:rPr>
              <a:t>Diaphragm action of the slab along with  monolithic behaviour of beams enable to transfer the lateral loads due to seismic and wind load. Brace and Framing action add stability against lateral forces</a:t>
            </a:r>
          </a:p>
          <a:p>
            <a:endParaRPr lang="en-IN" sz="1400" dirty="0">
              <a:latin typeface="Arial" charset="0"/>
            </a:endParaRPr>
          </a:p>
          <a:p>
            <a:r>
              <a:rPr lang="en-IN" sz="1400" b="1" dirty="0">
                <a:latin typeface="Arial" charset="0"/>
              </a:rPr>
              <a:t>Slab: </a:t>
            </a:r>
            <a:r>
              <a:rPr lang="en-IN" sz="1400" dirty="0">
                <a:latin typeface="Arial" charset="0"/>
              </a:rPr>
              <a:t>Speed flooring </a:t>
            </a:r>
            <a:r>
              <a:rPr lang="en-IN" sz="1400" dirty="0" smtClean="0">
                <a:latin typeface="Arial" charset="0"/>
              </a:rPr>
              <a:t>System 300mm depth  (E350)</a:t>
            </a:r>
            <a:endParaRPr lang="en-IN" sz="1400" dirty="0">
              <a:latin typeface="Arial" charset="0"/>
            </a:endParaRPr>
          </a:p>
          <a:p>
            <a:r>
              <a:rPr lang="en-IN" sz="1400" dirty="0">
                <a:latin typeface="Arial" charset="0"/>
              </a:rPr>
              <a:t>Unique Suspended cast in situ concrete flooring system which does not require prop. Light joist enable to cast the floor very fast.</a:t>
            </a:r>
          </a:p>
          <a:p>
            <a:endParaRPr lang="en-IN" sz="1400" dirty="0" smtClean="0">
              <a:solidFill>
                <a:schemeClr val="tx1">
                  <a:lumMod val="50000"/>
                </a:schemeClr>
              </a:solidFill>
            </a:endParaRPr>
          </a:p>
          <a:p>
            <a:r>
              <a:rPr lang="en-IN" sz="1400" b="1" dirty="0">
                <a:latin typeface="Arial" charset="0"/>
              </a:rPr>
              <a:t>Geometrical Details</a:t>
            </a:r>
          </a:p>
          <a:p>
            <a:r>
              <a:rPr lang="en-IN" sz="1400" dirty="0">
                <a:latin typeface="Arial" charset="0"/>
              </a:rPr>
              <a:t>Stair- 4Nos</a:t>
            </a:r>
          </a:p>
          <a:p>
            <a:r>
              <a:rPr lang="en-IN" sz="1400" dirty="0">
                <a:latin typeface="Arial" charset="0"/>
              </a:rPr>
              <a:t>Lift   -  </a:t>
            </a:r>
            <a:r>
              <a:rPr lang="en-IN" sz="1400" dirty="0" smtClean="0">
                <a:latin typeface="Arial" charset="0"/>
              </a:rPr>
              <a:t>6Nos</a:t>
            </a:r>
            <a:endParaRPr lang="en-IN" sz="1400" dirty="0">
              <a:latin typeface="Arial" charset="0"/>
            </a:endParaRPr>
          </a:p>
          <a:p>
            <a:r>
              <a:rPr lang="en-IN" sz="1400" dirty="0">
                <a:latin typeface="Arial" charset="0"/>
              </a:rPr>
              <a:t>Span </a:t>
            </a:r>
            <a:r>
              <a:rPr lang="en-IN" sz="1400" dirty="0" smtClean="0">
                <a:latin typeface="Arial" charset="0"/>
              </a:rPr>
              <a:t>10.5m</a:t>
            </a:r>
            <a:endParaRPr lang="en-IN" sz="1400" dirty="0">
              <a:latin typeface="Arial" charset="0"/>
            </a:endParaRPr>
          </a:p>
        </p:txBody>
      </p:sp>
      <p:sp>
        <p:nvSpPr>
          <p:cNvPr id="5"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Tree>
    <p:extLst>
      <p:ext uri="{BB962C8B-B14F-4D97-AF65-F5344CB8AC3E}">
        <p14:creationId xmlns:p14="http://schemas.microsoft.com/office/powerpoint/2010/main" val="2608146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
        <p:nvSpPr>
          <p:cNvPr id="2" name="Slide Number Placeholder 1"/>
          <p:cNvSpPr>
            <a:spLocks noGrp="1"/>
          </p:cNvSpPr>
          <p:nvPr>
            <p:ph type="sldNum" sz="quarter" idx="12"/>
          </p:nvPr>
        </p:nvSpPr>
        <p:spPr/>
        <p:txBody>
          <a:bodyPr/>
          <a:lstStyle/>
          <a:p>
            <a:pPr>
              <a:defRPr/>
            </a:pPr>
            <a:fld id="{3461F45F-1DE0-4570-BCC3-4F4E3229E53D}" type="slidenum">
              <a:rPr lang="en-US" smtClean="0"/>
              <a:pPr>
                <a:defRPr/>
              </a:pPr>
              <a:t>39</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1623" y="1271213"/>
            <a:ext cx="4230807" cy="5105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938"/>
          <a:stretch/>
        </p:blipFill>
        <p:spPr bwMode="auto">
          <a:xfrm>
            <a:off x="541712" y="1271212"/>
            <a:ext cx="3224860" cy="517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541711" y="648075"/>
            <a:ext cx="7810719" cy="418725"/>
          </a:xfrm>
          <a:solidFill>
            <a:schemeClr val="tx1">
              <a:lumMod val="60000"/>
              <a:lumOff val="40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noAutofit/>
          </a:bodyPr>
          <a:lstStyle/>
          <a:p>
            <a:pPr lvl="1"/>
            <a:r>
              <a:rPr lang="en-US" sz="2000" b="1" dirty="0" smtClean="0">
                <a:solidFill>
                  <a:srgbClr val="FFFFFF"/>
                </a:solidFill>
                <a:latin typeface="Calibri" panose="020F0502020204030204" pitchFamily="34" charset="0"/>
              </a:rPr>
              <a:t>Mist </a:t>
            </a:r>
            <a:r>
              <a:rPr lang="en-US" sz="2000" b="1" dirty="0">
                <a:solidFill>
                  <a:srgbClr val="FFFFFF"/>
                </a:solidFill>
                <a:latin typeface="Calibri" panose="020F0502020204030204" pitchFamily="34" charset="0"/>
              </a:rPr>
              <a:t>Tower, Festival city, Noida</a:t>
            </a:r>
          </a:p>
        </p:txBody>
      </p:sp>
      <p:sp>
        <p:nvSpPr>
          <p:cNvPr id="13" name="TextBox 12"/>
          <p:cNvSpPr txBox="1"/>
          <p:nvPr/>
        </p:nvSpPr>
        <p:spPr>
          <a:xfrm>
            <a:off x="715476" y="6164654"/>
            <a:ext cx="823174" cy="276999"/>
          </a:xfrm>
          <a:prstGeom prst="rect">
            <a:avLst/>
          </a:prstGeom>
          <a:noFill/>
        </p:spPr>
        <p:txBody>
          <a:bodyPr wrap="none" rtlCol="0">
            <a:spAutoFit/>
          </a:bodyPr>
          <a:lstStyle/>
          <a:p>
            <a:r>
              <a:rPr lang="en-US" sz="1200" b="1" dirty="0" smtClean="0">
                <a:solidFill>
                  <a:srgbClr val="FFFF00"/>
                </a:solidFill>
                <a:latin typeface="Calibri" panose="020F0502020204030204" pitchFamily="34" charset="0"/>
                <a:ea typeface="BatangChe" panose="02030609000101010101" pitchFamily="49" charset="-127"/>
                <a:cs typeface="Andalus" panose="02020603050405020304" pitchFamily="18" charset="-78"/>
              </a:rPr>
              <a:t>May’2017</a:t>
            </a:r>
            <a:endParaRPr lang="en-US" sz="1200" b="1" dirty="0">
              <a:solidFill>
                <a:srgbClr val="FFFF00"/>
              </a:solidFill>
              <a:latin typeface="Calibri" panose="020F0502020204030204" pitchFamily="34" charset="0"/>
              <a:ea typeface="BatangChe" panose="02030609000101010101" pitchFamily="49" charset="-127"/>
              <a:cs typeface="Andalus" panose="02020603050405020304" pitchFamily="18" charset="-78"/>
            </a:endParaRPr>
          </a:p>
        </p:txBody>
      </p:sp>
      <p:sp>
        <p:nvSpPr>
          <p:cNvPr id="10" name="TextBox 9"/>
          <p:cNvSpPr txBox="1"/>
          <p:nvPr/>
        </p:nvSpPr>
        <p:spPr>
          <a:xfrm>
            <a:off x="5951474" y="1274948"/>
            <a:ext cx="2400957" cy="769441"/>
          </a:xfrm>
          <a:prstGeom prst="rect">
            <a:avLst/>
          </a:prstGeom>
          <a:noFill/>
          <a:ln w="12700">
            <a:solidFill>
              <a:schemeClr val="accent1"/>
            </a:solidFill>
          </a:ln>
        </p:spPr>
        <p:txBody>
          <a:bodyPr wrap="square" rtlCol="0">
            <a:spAutoFit/>
          </a:bodyPr>
          <a:lstStyle/>
          <a:p>
            <a:pPr marL="342900" indent="-342900">
              <a:buFont typeface="Arial" pitchFamily="34" charset="0"/>
              <a:buChar char="•"/>
            </a:pPr>
            <a:r>
              <a:rPr lang="en-IN" sz="1100" b="1" dirty="0" smtClean="0">
                <a:solidFill>
                  <a:schemeClr val="bg1">
                    <a:lumMod val="20000"/>
                    <a:lumOff val="80000"/>
                  </a:schemeClr>
                </a:solidFill>
              </a:rPr>
              <a:t>BUA – 8 lac </a:t>
            </a:r>
            <a:r>
              <a:rPr lang="en-IN" sz="1100" b="1" dirty="0" err="1" smtClean="0">
                <a:solidFill>
                  <a:schemeClr val="bg1">
                    <a:lumMod val="20000"/>
                    <a:lumOff val="80000"/>
                  </a:schemeClr>
                </a:solidFill>
              </a:rPr>
              <a:t>Sft</a:t>
            </a:r>
            <a:endParaRPr lang="en-IN" sz="1100" b="1" dirty="0" smtClean="0">
              <a:solidFill>
                <a:schemeClr val="bg1">
                  <a:lumMod val="20000"/>
                  <a:lumOff val="80000"/>
                </a:schemeClr>
              </a:solidFill>
            </a:endParaRPr>
          </a:p>
          <a:p>
            <a:pPr marL="342900" indent="-342900">
              <a:buFont typeface="Arial" pitchFamily="34" charset="0"/>
              <a:buChar char="•"/>
            </a:pPr>
            <a:r>
              <a:rPr lang="en-IN" sz="1100" b="1" dirty="0" smtClean="0">
                <a:solidFill>
                  <a:schemeClr val="bg1">
                    <a:lumMod val="20000"/>
                    <a:lumOff val="80000"/>
                  </a:schemeClr>
                </a:solidFill>
              </a:rPr>
              <a:t>5300 MT Structural Steel</a:t>
            </a:r>
          </a:p>
          <a:p>
            <a:pPr marL="342900" indent="-342900">
              <a:buFont typeface="Arial" pitchFamily="34" charset="0"/>
              <a:buChar char="•"/>
            </a:pPr>
            <a:r>
              <a:rPr lang="en-IN" sz="1100" b="1" dirty="0" smtClean="0">
                <a:solidFill>
                  <a:schemeClr val="bg1">
                    <a:lumMod val="20000"/>
                    <a:lumOff val="80000"/>
                  </a:schemeClr>
                </a:solidFill>
              </a:rPr>
              <a:t>Speed floor Slab System</a:t>
            </a:r>
          </a:p>
          <a:p>
            <a:pPr marL="342900" indent="-342900">
              <a:buFont typeface="Arial" pitchFamily="34" charset="0"/>
              <a:buChar char="•"/>
            </a:pPr>
            <a:r>
              <a:rPr lang="en-IN" sz="1100" b="1" dirty="0" smtClean="0">
                <a:solidFill>
                  <a:schemeClr val="bg1">
                    <a:lumMod val="20000"/>
                    <a:lumOff val="80000"/>
                  </a:schemeClr>
                </a:solidFill>
              </a:rPr>
              <a:t>Status: Under Progress</a:t>
            </a:r>
            <a:endParaRPr lang="en-IN" sz="1100" b="1" dirty="0">
              <a:solidFill>
                <a:schemeClr val="bg1">
                  <a:lumMod val="20000"/>
                  <a:lumOff val="80000"/>
                </a:schemeClr>
              </a:solidFill>
            </a:endParaRPr>
          </a:p>
        </p:txBody>
      </p:sp>
    </p:spTree>
    <p:extLst>
      <p:ext uri="{BB962C8B-B14F-4D97-AF65-F5344CB8AC3E}">
        <p14:creationId xmlns:p14="http://schemas.microsoft.com/office/powerpoint/2010/main" val="35547290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528532060"/>
              </p:ext>
            </p:extLst>
          </p:nvPr>
        </p:nvGraphicFramePr>
        <p:xfrm>
          <a:off x="228600" y="838200"/>
          <a:ext cx="8305800" cy="3277376"/>
        </p:xfrm>
        <a:graphic>
          <a:graphicData uri="http://schemas.openxmlformats.org/drawingml/2006/table">
            <a:tbl>
              <a:tblPr firstRow="1" bandRow="1">
                <a:tableStyleId>{68D230F3-CF80-4859-8CE7-A43EE81993B5}</a:tableStyleId>
              </a:tblPr>
              <a:tblGrid>
                <a:gridCol w="2209800">
                  <a:extLst>
                    <a:ext uri="{9D8B030D-6E8A-4147-A177-3AD203B41FA5}">
                      <a16:colId xmlns:a16="http://schemas.microsoft.com/office/drawing/2014/main" xmlns="" val="20000"/>
                    </a:ext>
                  </a:extLst>
                </a:gridCol>
                <a:gridCol w="6096000">
                  <a:extLst>
                    <a:ext uri="{9D8B030D-6E8A-4147-A177-3AD203B41FA5}">
                      <a16:colId xmlns:a16="http://schemas.microsoft.com/office/drawing/2014/main" xmlns="" val="20001"/>
                    </a:ext>
                  </a:extLst>
                </a:gridCol>
              </a:tblGrid>
              <a:tr h="425946">
                <a:tc>
                  <a:txBody>
                    <a:bodyPr/>
                    <a:lstStyle/>
                    <a:p>
                      <a:pPr marL="0" algn="ctr" defTabSz="457200" rtl="0" eaLnBrk="1" latinLnBrk="0" hangingPunct="1"/>
                      <a:r>
                        <a:rPr lang="en-US" sz="1600" kern="1200" dirty="0" smtClean="0">
                          <a:latin typeface="Calibri" pitchFamily="34" charset="0"/>
                          <a:cs typeface="Calibri" pitchFamily="34" charset="0"/>
                        </a:rPr>
                        <a:t>Product </a:t>
                      </a:r>
                      <a:endParaRPr lang="en-US" sz="1600" b="1" kern="1200" dirty="0">
                        <a:solidFill>
                          <a:schemeClr val="lt1"/>
                        </a:solidFill>
                        <a:latin typeface="Calibri" pitchFamily="34" charset="0"/>
                        <a:ea typeface="+mn-ea"/>
                        <a:cs typeface="Calibri" pitchFamily="34" charset="0"/>
                      </a:endParaRPr>
                    </a:p>
                  </a:txBody>
                  <a:tcPr/>
                </a:tc>
                <a:tc>
                  <a:txBody>
                    <a:bodyPr/>
                    <a:lstStyle/>
                    <a:p>
                      <a:pPr marL="0" algn="ctr" defTabSz="457200" rtl="0" eaLnBrk="1" latinLnBrk="0" hangingPunct="1"/>
                      <a:r>
                        <a:rPr lang="en-US" sz="1600" kern="1200" dirty="0" smtClean="0">
                          <a:latin typeface="Calibri" pitchFamily="34" charset="0"/>
                          <a:cs typeface="Calibri" pitchFamily="34" charset="0"/>
                        </a:rPr>
                        <a:t>Range</a:t>
                      </a:r>
                      <a:endParaRPr lang="en-US" sz="1600" b="1" kern="1200" dirty="0">
                        <a:solidFill>
                          <a:schemeClr val="lt1"/>
                        </a:solidFill>
                        <a:latin typeface="Calibri" pitchFamily="34" charset="0"/>
                        <a:ea typeface="+mn-ea"/>
                        <a:cs typeface="Calibri" pitchFamily="34" charset="0"/>
                      </a:endParaRPr>
                    </a:p>
                  </a:txBody>
                  <a:tcPr/>
                </a:tc>
                <a:extLst>
                  <a:ext uri="{0D108BD9-81ED-4DB2-BD59-A6C34878D82A}">
                    <a16:rowId xmlns:a16="http://schemas.microsoft.com/office/drawing/2014/main" xmlns="" val="10000"/>
                  </a:ext>
                </a:extLst>
              </a:tr>
              <a:tr h="537272">
                <a:tc>
                  <a:txBody>
                    <a:bodyPr/>
                    <a:lstStyle/>
                    <a:p>
                      <a:pPr marL="0" algn="l" defTabSz="457200" rtl="0" eaLnBrk="1" latinLnBrk="0" hangingPunct="1"/>
                      <a:r>
                        <a:rPr lang="en-US" sz="1400" kern="1200" dirty="0" smtClean="0">
                          <a:latin typeface="Calibri" pitchFamily="34" charset="0"/>
                          <a:cs typeface="Calibri" pitchFamily="34" charset="0"/>
                        </a:rPr>
                        <a:t>Beams </a:t>
                      </a:r>
                      <a:endParaRPr lang="en-US" sz="1400" kern="1200" dirty="0" smtClean="0">
                        <a:solidFill>
                          <a:schemeClr val="tx1"/>
                        </a:solidFill>
                        <a:latin typeface="Calibri" pitchFamily="34" charset="0"/>
                        <a:cs typeface="Calibri" pitchFamily="34" charset="0"/>
                      </a:endParaRPr>
                    </a:p>
                    <a:p>
                      <a:pPr marL="0" algn="l" defTabSz="457200" rtl="0" eaLnBrk="1" latinLnBrk="0" hangingPunct="1"/>
                      <a:r>
                        <a:rPr lang="en-US" sz="1400" b="0" kern="1200" dirty="0" smtClean="0">
                          <a:solidFill>
                            <a:schemeClr val="tx1"/>
                          </a:solidFill>
                          <a:latin typeface="Calibri" pitchFamily="34" charset="0"/>
                          <a:ea typeface="+mn-ea"/>
                          <a:cs typeface="Calibri" pitchFamily="34" charset="0"/>
                        </a:rPr>
                        <a:t>Columns</a:t>
                      </a:r>
                      <a:endParaRPr lang="en-US" sz="1400" b="0" kern="1200" dirty="0">
                        <a:solidFill>
                          <a:schemeClr val="tx1"/>
                        </a:solidFill>
                        <a:latin typeface="Calibri" pitchFamily="34" charset="0"/>
                        <a:ea typeface="+mn-ea"/>
                        <a:cs typeface="Calibri" pitchFamily="34" charset="0"/>
                      </a:endParaRPr>
                    </a:p>
                  </a:txBody>
                  <a:tcPr/>
                </a:tc>
                <a:tc>
                  <a:txBody>
                    <a:bodyPr/>
                    <a:lstStyle/>
                    <a:p>
                      <a:pPr marL="0" algn="l" defTabSz="457200" rtl="0" eaLnBrk="1" latinLnBrk="0" hangingPunct="1"/>
                      <a:r>
                        <a:rPr lang="en-US" sz="1400" b="0" kern="1200" dirty="0" smtClean="0">
                          <a:solidFill>
                            <a:schemeClr val="tx1"/>
                          </a:solidFill>
                          <a:latin typeface="Calibri" pitchFamily="34" charset="0"/>
                          <a:ea typeface="+mn-ea"/>
                          <a:cs typeface="Calibri" pitchFamily="34" charset="0"/>
                        </a:rPr>
                        <a:t>180mm-900mm  depth for beams</a:t>
                      </a:r>
                    </a:p>
                    <a:p>
                      <a:pPr marL="0" algn="l" defTabSz="457200" rtl="0" eaLnBrk="1" latinLnBrk="0" hangingPunct="1"/>
                      <a:r>
                        <a:rPr lang="en-US" sz="1400" b="0" kern="1200" dirty="0" smtClean="0">
                          <a:solidFill>
                            <a:schemeClr val="tx1"/>
                          </a:solidFill>
                          <a:latin typeface="Calibri" pitchFamily="34" charset="0"/>
                          <a:ea typeface="+mn-ea"/>
                          <a:cs typeface="Calibri" pitchFamily="34" charset="0"/>
                        </a:rPr>
                        <a:t>152*152 to 356*406 in</a:t>
                      </a:r>
                      <a:r>
                        <a:rPr lang="en-US" sz="1400" b="0" kern="1200" baseline="0" dirty="0" smtClean="0">
                          <a:solidFill>
                            <a:schemeClr val="tx1"/>
                          </a:solidFill>
                          <a:latin typeface="Calibri" pitchFamily="34" charset="0"/>
                          <a:ea typeface="+mn-ea"/>
                          <a:cs typeface="Calibri" pitchFamily="34" charset="0"/>
                        </a:rPr>
                        <a:t> cross section for </a:t>
                      </a:r>
                      <a:r>
                        <a:rPr lang="en-US" sz="1400" b="0" kern="1200" dirty="0" smtClean="0">
                          <a:solidFill>
                            <a:schemeClr val="tx1"/>
                          </a:solidFill>
                          <a:latin typeface="Calibri" pitchFamily="34" charset="0"/>
                          <a:ea typeface="+mn-ea"/>
                          <a:cs typeface="Calibri" pitchFamily="34" charset="0"/>
                        </a:rPr>
                        <a:t> Columns</a:t>
                      </a:r>
                      <a:endParaRPr lang="en-US" sz="1400" b="0" kern="1200" dirty="0">
                        <a:solidFill>
                          <a:schemeClr val="tx1"/>
                        </a:solidFill>
                        <a:latin typeface="Calibri" pitchFamily="34" charset="0"/>
                        <a:ea typeface="+mn-ea"/>
                        <a:cs typeface="Calibri" pitchFamily="34" charset="0"/>
                      </a:endParaRPr>
                    </a:p>
                  </a:txBody>
                  <a:tcPr/>
                </a:tc>
                <a:extLst>
                  <a:ext uri="{0D108BD9-81ED-4DB2-BD59-A6C34878D82A}">
                    <a16:rowId xmlns:a16="http://schemas.microsoft.com/office/drawing/2014/main" xmlns="" val="10001"/>
                  </a:ext>
                </a:extLst>
              </a:tr>
              <a:tr h="425946">
                <a:tc>
                  <a:txBody>
                    <a:bodyPr/>
                    <a:lstStyle/>
                    <a:p>
                      <a:pPr marL="0" algn="l" defTabSz="457200" rtl="0" eaLnBrk="1" latinLnBrk="0" hangingPunct="1"/>
                      <a:r>
                        <a:rPr lang="en-US" sz="1400" kern="1200" dirty="0" smtClean="0">
                          <a:latin typeface="Calibri" pitchFamily="34" charset="0"/>
                          <a:cs typeface="Calibri" pitchFamily="34" charset="0"/>
                        </a:rPr>
                        <a:t>Angles </a:t>
                      </a:r>
                    </a:p>
                    <a:p>
                      <a:pPr marL="0" algn="l" defTabSz="457200" rtl="0" eaLnBrk="1" latinLnBrk="0" hangingPunct="1"/>
                      <a:r>
                        <a:rPr lang="en-US" sz="1400" kern="1200" dirty="0" smtClean="0">
                          <a:latin typeface="Calibri" pitchFamily="34" charset="0"/>
                          <a:cs typeface="Calibri" pitchFamily="34" charset="0"/>
                        </a:rPr>
                        <a:t>Channels</a:t>
                      </a:r>
                      <a:r>
                        <a:rPr lang="en-US" sz="1400" kern="1200" baseline="0" dirty="0" smtClean="0">
                          <a:latin typeface="Calibri" pitchFamily="34" charset="0"/>
                          <a:cs typeface="Calibri" pitchFamily="34" charset="0"/>
                        </a:rPr>
                        <a:t> </a:t>
                      </a:r>
                      <a:endParaRPr lang="en-US" sz="1400" b="1" kern="1200" dirty="0">
                        <a:solidFill>
                          <a:schemeClr val="lt1"/>
                        </a:solidFill>
                        <a:latin typeface="Calibri" pitchFamily="34" charset="0"/>
                        <a:ea typeface="+mn-ea"/>
                        <a:cs typeface="Calibri" pitchFamily="34" charset="0"/>
                      </a:endParaRPr>
                    </a:p>
                  </a:txBody>
                  <a:tcPr/>
                </a:tc>
                <a:tc>
                  <a:txBody>
                    <a:bodyPr/>
                    <a:lstStyle/>
                    <a:p>
                      <a:pPr marL="0" algn="l" defTabSz="457200" rtl="0" eaLnBrk="1" latinLnBrk="0" hangingPunct="1"/>
                      <a:r>
                        <a:rPr lang="en-US" sz="1400" b="0" kern="1200" dirty="0" smtClean="0">
                          <a:solidFill>
                            <a:schemeClr val="tx1"/>
                          </a:solidFill>
                          <a:latin typeface="Calibri" pitchFamily="34" charset="0"/>
                          <a:ea typeface="+mn-ea"/>
                          <a:cs typeface="Calibri" pitchFamily="34" charset="0"/>
                        </a:rPr>
                        <a:t>75mm-250mm</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Calibri" pitchFamily="34" charset="0"/>
                          <a:ea typeface="+mn-ea"/>
                          <a:cs typeface="Calibri" pitchFamily="34" charset="0"/>
                        </a:rPr>
                        <a:t>75mm-400mm</a:t>
                      </a:r>
                      <a:endParaRPr lang="en-US" sz="1400" b="0" kern="1200" dirty="0">
                        <a:solidFill>
                          <a:schemeClr val="tx1"/>
                        </a:solidFill>
                        <a:latin typeface="Calibri" pitchFamily="34" charset="0"/>
                        <a:ea typeface="+mn-ea"/>
                        <a:cs typeface="Calibri" pitchFamily="34" charset="0"/>
                      </a:endParaRPr>
                    </a:p>
                  </a:txBody>
                  <a:tcPr/>
                </a:tc>
                <a:extLst>
                  <a:ext uri="{0D108BD9-81ED-4DB2-BD59-A6C34878D82A}">
                    <a16:rowId xmlns:a16="http://schemas.microsoft.com/office/drawing/2014/main" xmlns="" val="10002"/>
                  </a:ext>
                </a:extLst>
              </a:tr>
              <a:tr h="425946">
                <a:tc>
                  <a:txBody>
                    <a:bodyPr/>
                    <a:lstStyle/>
                    <a:p>
                      <a:pPr marL="0" algn="l" defTabSz="457200" rtl="0" eaLnBrk="1" latinLnBrk="0" hangingPunct="1"/>
                      <a:r>
                        <a:rPr lang="en-US" sz="1400" kern="1200" dirty="0" smtClean="0">
                          <a:solidFill>
                            <a:schemeClr val="tx1"/>
                          </a:solidFill>
                          <a:latin typeface="Calibri" pitchFamily="34" charset="0"/>
                          <a:ea typeface="+mn-ea"/>
                          <a:cs typeface="Calibri" pitchFamily="34" charset="0"/>
                        </a:rPr>
                        <a:t>Rails</a:t>
                      </a:r>
                      <a:endParaRPr lang="en-US" sz="1400" kern="1200" dirty="0">
                        <a:solidFill>
                          <a:schemeClr val="tx1"/>
                        </a:solidFill>
                        <a:latin typeface="Calibri" pitchFamily="34" charset="0"/>
                        <a:ea typeface="+mn-ea"/>
                        <a:cs typeface="Calibri"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Calibri" pitchFamily="34" charset="0"/>
                          <a:ea typeface="+mn-ea"/>
                          <a:cs typeface="Calibri" pitchFamily="34" charset="0"/>
                        </a:rPr>
                        <a:t>UIC 54,</a:t>
                      </a:r>
                      <a:r>
                        <a:rPr lang="en-US" sz="1400" b="0" kern="1200" baseline="0" dirty="0" smtClean="0">
                          <a:solidFill>
                            <a:schemeClr val="tx1"/>
                          </a:solidFill>
                          <a:latin typeface="Calibri" pitchFamily="34" charset="0"/>
                          <a:ea typeface="+mn-ea"/>
                          <a:cs typeface="Calibri" pitchFamily="34" charset="0"/>
                        </a:rPr>
                        <a:t> UIC60, IRS 52, CR 80, 100, 120</a:t>
                      </a:r>
                      <a:endParaRPr lang="en-US" sz="1400" b="0" kern="1200" dirty="0">
                        <a:solidFill>
                          <a:schemeClr val="tx1"/>
                        </a:solidFill>
                        <a:latin typeface="Calibri" pitchFamily="34" charset="0"/>
                        <a:ea typeface="+mn-ea"/>
                        <a:cs typeface="Calibri" pitchFamily="34" charset="0"/>
                      </a:endParaRPr>
                    </a:p>
                  </a:txBody>
                  <a:tcPr/>
                </a:tc>
                <a:extLst>
                  <a:ext uri="{0D108BD9-81ED-4DB2-BD59-A6C34878D82A}">
                    <a16:rowId xmlns:a16="http://schemas.microsoft.com/office/drawing/2014/main" xmlns="" val="10003"/>
                  </a:ext>
                </a:extLst>
              </a:tr>
              <a:tr h="425946">
                <a:tc>
                  <a:txBody>
                    <a:bodyPr/>
                    <a:lstStyle/>
                    <a:p>
                      <a:pPr marL="0" algn="l" defTabSz="457200" rtl="0" eaLnBrk="1" latinLnBrk="0" hangingPunct="1"/>
                      <a:r>
                        <a:rPr lang="en-US" sz="1400" kern="1200" dirty="0" smtClean="0">
                          <a:solidFill>
                            <a:schemeClr val="tx1"/>
                          </a:solidFill>
                          <a:latin typeface="Calibri" pitchFamily="34" charset="0"/>
                          <a:ea typeface="+mn-ea"/>
                          <a:cs typeface="Calibri" pitchFamily="34" charset="0"/>
                        </a:rPr>
                        <a:t>Plates</a:t>
                      </a:r>
                      <a:endParaRPr lang="en-US" sz="1400" kern="1200" dirty="0">
                        <a:solidFill>
                          <a:schemeClr val="tx1"/>
                        </a:solidFill>
                        <a:latin typeface="Calibri" pitchFamily="34" charset="0"/>
                        <a:ea typeface="+mn-ea"/>
                        <a:cs typeface="Calibri"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Calibri" pitchFamily="34" charset="0"/>
                          <a:ea typeface="+mn-ea"/>
                          <a:cs typeface="Calibri" pitchFamily="34" charset="0"/>
                        </a:rPr>
                        <a:t>6mm-150mm</a:t>
                      </a:r>
                      <a:endParaRPr lang="en-US" sz="1400" b="0" kern="1200" dirty="0">
                        <a:solidFill>
                          <a:schemeClr val="tx1"/>
                        </a:solidFill>
                        <a:latin typeface="Calibri" pitchFamily="34" charset="0"/>
                        <a:ea typeface="+mn-ea"/>
                        <a:cs typeface="Calibri" pitchFamily="34" charset="0"/>
                      </a:endParaRPr>
                    </a:p>
                  </a:txBody>
                  <a:tcPr/>
                </a:tc>
                <a:extLst>
                  <a:ext uri="{0D108BD9-81ED-4DB2-BD59-A6C34878D82A}">
                    <a16:rowId xmlns:a16="http://schemas.microsoft.com/office/drawing/2014/main" xmlns="" val="10004"/>
                  </a:ext>
                </a:extLst>
              </a:tr>
              <a:tr h="425946">
                <a:tc>
                  <a:txBody>
                    <a:bodyPr/>
                    <a:lstStyle/>
                    <a:p>
                      <a:pPr marL="0" algn="l" defTabSz="457200" rtl="0" eaLnBrk="1" latinLnBrk="0" hangingPunct="1"/>
                      <a:r>
                        <a:rPr lang="en-US" sz="1400" kern="1200" dirty="0" smtClean="0">
                          <a:solidFill>
                            <a:schemeClr val="tx1"/>
                          </a:solidFill>
                          <a:latin typeface="Calibri" pitchFamily="34" charset="0"/>
                          <a:ea typeface="+mn-ea"/>
                          <a:cs typeface="Calibri" pitchFamily="34" charset="0"/>
                        </a:rPr>
                        <a:t>TMT</a:t>
                      </a:r>
                      <a:endParaRPr lang="en-US" sz="1400" kern="1200" dirty="0">
                        <a:solidFill>
                          <a:schemeClr val="tx1"/>
                        </a:solidFill>
                        <a:latin typeface="Calibri" pitchFamily="34" charset="0"/>
                        <a:ea typeface="+mn-ea"/>
                        <a:cs typeface="Calibri"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Calibri" pitchFamily="34" charset="0"/>
                          <a:ea typeface="+mn-ea"/>
                          <a:cs typeface="Calibri" pitchFamily="34" charset="0"/>
                        </a:rPr>
                        <a:t>6mm-40mm, Fe 550 D, Fe 500 S, Fe 600</a:t>
                      </a:r>
                      <a:endParaRPr lang="en-US" sz="1400" b="0" kern="1200" dirty="0">
                        <a:solidFill>
                          <a:schemeClr val="tx1"/>
                        </a:solidFill>
                        <a:latin typeface="Calibri" pitchFamily="34" charset="0"/>
                        <a:ea typeface="+mn-ea"/>
                        <a:cs typeface="Calibri" pitchFamily="34" charset="0"/>
                      </a:endParaRPr>
                    </a:p>
                  </a:txBody>
                  <a:tcPr/>
                </a:tc>
                <a:extLst>
                  <a:ext uri="{0D108BD9-81ED-4DB2-BD59-A6C34878D82A}">
                    <a16:rowId xmlns:a16="http://schemas.microsoft.com/office/drawing/2014/main" xmlns="" val="10005"/>
                  </a:ext>
                </a:extLst>
              </a:tr>
              <a:tr h="425946">
                <a:tc>
                  <a:txBody>
                    <a:bodyPr/>
                    <a:lstStyle/>
                    <a:p>
                      <a:pPr marL="0" algn="l" defTabSz="457200" rtl="0" eaLnBrk="1" latinLnBrk="0" hangingPunct="1"/>
                      <a:r>
                        <a:rPr lang="en-US" sz="1400" kern="1200" dirty="0" smtClean="0">
                          <a:solidFill>
                            <a:schemeClr val="tx1"/>
                          </a:solidFill>
                          <a:latin typeface="Calibri" pitchFamily="34" charset="0"/>
                          <a:ea typeface="+mn-ea"/>
                          <a:cs typeface="Calibri" pitchFamily="34" charset="0"/>
                        </a:rPr>
                        <a:t>Wire Rods &amp; Rounds</a:t>
                      </a:r>
                      <a:endParaRPr lang="en-US" sz="1400" kern="1200" dirty="0">
                        <a:solidFill>
                          <a:schemeClr val="tx1"/>
                        </a:solidFill>
                        <a:latin typeface="Calibri" pitchFamily="34" charset="0"/>
                        <a:ea typeface="+mn-ea"/>
                        <a:cs typeface="Calibri"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Calibri" pitchFamily="34" charset="0"/>
                          <a:ea typeface="+mn-ea"/>
                          <a:cs typeface="Calibri" pitchFamily="34" charset="0"/>
                        </a:rPr>
                        <a:t>5.5mm-25mm</a:t>
                      </a:r>
                      <a:r>
                        <a:rPr lang="en-US" sz="1400" b="0" kern="1200" baseline="0" dirty="0" smtClean="0">
                          <a:solidFill>
                            <a:schemeClr val="tx1"/>
                          </a:solidFill>
                          <a:latin typeface="Calibri" pitchFamily="34" charset="0"/>
                          <a:ea typeface="+mn-ea"/>
                          <a:cs typeface="Calibri" pitchFamily="34" charset="0"/>
                        </a:rPr>
                        <a:t> </a:t>
                      </a:r>
                      <a:r>
                        <a:rPr lang="en-US" sz="1400" b="0" kern="1200" dirty="0" smtClean="0">
                          <a:solidFill>
                            <a:schemeClr val="tx1"/>
                          </a:solidFill>
                          <a:latin typeface="Calibri" pitchFamily="34" charset="0"/>
                          <a:ea typeface="+mn-ea"/>
                          <a:cs typeface="Calibri" pitchFamily="34" charset="0"/>
                        </a:rPr>
                        <a:t>LC,HC,CHQ,Alloy,Electrode</a:t>
                      </a:r>
                      <a:r>
                        <a:rPr lang="en-US" sz="1400" b="0" kern="1200" baseline="0" dirty="0" smtClean="0">
                          <a:solidFill>
                            <a:schemeClr val="tx1"/>
                          </a:solidFill>
                          <a:latin typeface="Calibri" pitchFamily="34" charset="0"/>
                          <a:ea typeface="+mn-ea"/>
                          <a:cs typeface="Calibri" pitchFamily="34" charset="0"/>
                        </a:rPr>
                        <a:t> quality, </a:t>
                      </a:r>
                      <a:r>
                        <a:rPr lang="en-US" sz="1400" b="0" kern="1200" baseline="0" dirty="0" err="1" smtClean="0">
                          <a:solidFill>
                            <a:schemeClr val="tx1"/>
                          </a:solidFill>
                          <a:latin typeface="Calibri" pitchFamily="34" charset="0"/>
                          <a:ea typeface="+mn-ea"/>
                          <a:cs typeface="Calibri" pitchFamily="34" charset="0"/>
                        </a:rPr>
                        <a:t>tyre</a:t>
                      </a:r>
                      <a:r>
                        <a:rPr lang="en-US" sz="1400" b="0" kern="1200" baseline="0" dirty="0" smtClean="0">
                          <a:solidFill>
                            <a:schemeClr val="tx1"/>
                          </a:solidFill>
                          <a:latin typeface="Calibri" pitchFamily="34" charset="0"/>
                          <a:ea typeface="+mn-ea"/>
                          <a:cs typeface="Calibri" pitchFamily="34" charset="0"/>
                        </a:rPr>
                        <a:t> beads etc.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kern="1200" baseline="0" dirty="0" smtClean="0">
                          <a:solidFill>
                            <a:schemeClr val="tx1"/>
                          </a:solidFill>
                          <a:latin typeface="Calibri" pitchFamily="34" charset="0"/>
                          <a:ea typeface="+mn-ea"/>
                          <a:cs typeface="Calibri" pitchFamily="34" charset="0"/>
                        </a:rPr>
                        <a:t>20mm-63mm </a:t>
                      </a:r>
                      <a:endParaRPr lang="en-US" sz="1400" b="0" kern="1200" dirty="0">
                        <a:solidFill>
                          <a:schemeClr val="tx1"/>
                        </a:solidFill>
                        <a:latin typeface="Calibri" pitchFamily="34" charset="0"/>
                        <a:ea typeface="+mn-ea"/>
                        <a:cs typeface="Calibri" pitchFamily="34" charset="0"/>
                      </a:endParaRPr>
                    </a:p>
                  </a:txBody>
                  <a:tcPr/>
                </a:tc>
                <a:extLst>
                  <a:ext uri="{0D108BD9-81ED-4DB2-BD59-A6C34878D82A}">
                    <a16:rowId xmlns:a16="http://schemas.microsoft.com/office/drawing/2014/main" xmlns="" val="10006"/>
                  </a:ext>
                </a:extLst>
              </a:tr>
            </a:tbl>
          </a:graphicData>
        </a:graphic>
      </p:graphicFrame>
      <p:sp>
        <p:nvSpPr>
          <p:cNvPr id="9" name="TextBox 8"/>
          <p:cNvSpPr txBox="1"/>
          <p:nvPr/>
        </p:nvSpPr>
        <p:spPr>
          <a:xfrm>
            <a:off x="1782395" y="200479"/>
            <a:ext cx="5715000" cy="461665"/>
          </a:xfrm>
          <a:prstGeom prst="rect">
            <a:avLst/>
          </a:prstGeom>
          <a:solidFill>
            <a:schemeClr val="accent4">
              <a:lumMod val="50000"/>
              <a:lumOff val="50000"/>
            </a:schemeClr>
          </a:solidFill>
        </p:spPr>
        <p:txBody>
          <a:bodyPr wrap="square" rtlCol="0">
            <a:spAutoFit/>
          </a:bodyPr>
          <a:lstStyle/>
          <a:p>
            <a:pPr algn="ctr"/>
            <a:r>
              <a:rPr lang="en-IN" sz="2400" b="1" dirty="0" smtClean="0">
                <a:solidFill>
                  <a:srgbClr val="FFFFFF"/>
                </a:solidFill>
              </a:rPr>
              <a:t>Jindal Steel Products</a:t>
            </a:r>
            <a:endParaRPr lang="en-IN" sz="2400" b="1" dirty="0">
              <a:solidFill>
                <a:srgbClr val="FFFFFF"/>
              </a:solidFill>
            </a:endParaRPr>
          </a:p>
        </p:txBody>
      </p:sp>
      <p:pic>
        <p:nvPicPr>
          <p:cNvPr id="10" name="Picture 2"/>
          <p:cNvPicPr>
            <a:picLocks noChangeAspect="1" noChangeArrowheads="1"/>
          </p:cNvPicPr>
          <p:nvPr/>
        </p:nvPicPr>
        <p:blipFill>
          <a:blip r:embed="rId2" cstate="print"/>
          <a:srcRect l="15625" t="24000" r="15000" b="33000"/>
          <a:stretch>
            <a:fillRect/>
          </a:stretch>
        </p:blipFill>
        <p:spPr bwMode="auto">
          <a:xfrm>
            <a:off x="76200" y="4876800"/>
            <a:ext cx="4419600" cy="1447800"/>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l="16250" t="24000" r="14375" b="32609"/>
          <a:stretch>
            <a:fillRect/>
          </a:stretch>
        </p:blipFill>
        <p:spPr bwMode="auto">
          <a:xfrm>
            <a:off x="4572000" y="4901813"/>
            <a:ext cx="4495800" cy="1475780"/>
          </a:xfrm>
          <a:prstGeom prst="rect">
            <a:avLst/>
          </a:prstGeom>
          <a:noFill/>
          <a:ln w="9525">
            <a:noFill/>
            <a:miter lim="800000"/>
            <a:headEnd/>
            <a:tailEnd/>
          </a:ln>
        </p:spPr>
      </p:pic>
    </p:spTree>
    <p:extLst>
      <p:ext uri="{BB962C8B-B14F-4D97-AF65-F5344CB8AC3E}">
        <p14:creationId xmlns:p14="http://schemas.microsoft.com/office/powerpoint/2010/main" val="38145130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4294967295"/>
            <p:custDataLst>
              <p:tags r:id="rId1"/>
            </p:custDataLst>
          </p:nvPr>
        </p:nvSpPr>
        <p:spPr bwMode="auto">
          <a:xfrm>
            <a:off x="879547" y="6533910"/>
            <a:ext cx="798295"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pic>
        <p:nvPicPr>
          <p:cNvPr id="12" name="Picture 11" descr="IMG_20151107_150223861.jpg"/>
          <p:cNvPicPr>
            <a:picLocks noChangeAspect="1"/>
          </p:cNvPicPr>
          <p:nvPr/>
        </p:nvPicPr>
        <p:blipFill>
          <a:blip r:embed="rId3" cstate="screen"/>
          <a:stretch>
            <a:fillRect/>
          </a:stretch>
        </p:blipFill>
        <p:spPr>
          <a:xfrm>
            <a:off x="541711" y="1191080"/>
            <a:ext cx="2210982" cy="1571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IMG_20151118_170119804_HDR.jpg"/>
          <p:cNvPicPr>
            <a:picLocks noChangeAspect="1"/>
          </p:cNvPicPr>
          <p:nvPr/>
        </p:nvPicPr>
        <p:blipFill>
          <a:blip r:embed="rId4" cstate="screen"/>
          <a:stretch>
            <a:fillRect/>
          </a:stretch>
        </p:blipFill>
        <p:spPr>
          <a:xfrm>
            <a:off x="2825577" y="1191080"/>
            <a:ext cx="2771226" cy="1568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IMG_20151118_165309569_HDR.jpg"/>
          <p:cNvPicPr>
            <a:picLocks noChangeAspect="1"/>
          </p:cNvPicPr>
          <p:nvPr/>
        </p:nvPicPr>
        <p:blipFill>
          <a:blip r:embed="rId5" cstate="screen"/>
          <a:stretch>
            <a:fillRect/>
          </a:stretch>
        </p:blipFill>
        <p:spPr>
          <a:xfrm>
            <a:off x="5624888" y="1227236"/>
            <a:ext cx="3162538" cy="1535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IMG_20151130_120019071.jpg"/>
          <p:cNvPicPr>
            <a:picLocks noChangeAspect="1"/>
          </p:cNvPicPr>
          <p:nvPr/>
        </p:nvPicPr>
        <p:blipFill>
          <a:blip r:embed="rId6" cstate="screen"/>
          <a:stretch>
            <a:fillRect/>
          </a:stretch>
        </p:blipFill>
        <p:spPr>
          <a:xfrm>
            <a:off x="541712" y="2762872"/>
            <a:ext cx="2341086" cy="1635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IMG_20151207_130235046.jpg"/>
          <p:cNvPicPr>
            <a:picLocks noChangeAspect="1"/>
          </p:cNvPicPr>
          <p:nvPr/>
        </p:nvPicPr>
        <p:blipFill>
          <a:blip r:embed="rId7" cstate="screen"/>
          <a:stretch>
            <a:fillRect/>
          </a:stretch>
        </p:blipFill>
        <p:spPr>
          <a:xfrm>
            <a:off x="2825577" y="2804589"/>
            <a:ext cx="2771226" cy="1635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IMG_20151130_115738191_HDR.jpg"/>
          <p:cNvPicPr>
            <a:picLocks noChangeAspect="1"/>
          </p:cNvPicPr>
          <p:nvPr/>
        </p:nvPicPr>
        <p:blipFill>
          <a:blip r:embed="rId8" cstate="screen"/>
          <a:stretch>
            <a:fillRect/>
          </a:stretch>
        </p:blipFill>
        <p:spPr>
          <a:xfrm>
            <a:off x="5624889" y="2796434"/>
            <a:ext cx="3162538" cy="1635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IMG_20151215_160951253.jpg"/>
          <p:cNvPicPr>
            <a:picLocks noChangeAspect="1"/>
          </p:cNvPicPr>
          <p:nvPr/>
        </p:nvPicPr>
        <p:blipFill>
          <a:blip r:embed="rId9" cstate="screen"/>
          <a:stretch>
            <a:fillRect/>
          </a:stretch>
        </p:blipFill>
        <p:spPr>
          <a:xfrm>
            <a:off x="522369" y="4443199"/>
            <a:ext cx="2737029" cy="1635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IMG-20160120-WA0000.jpg"/>
          <p:cNvPicPr>
            <a:picLocks noChangeAspect="1"/>
          </p:cNvPicPr>
          <p:nvPr/>
        </p:nvPicPr>
        <p:blipFill>
          <a:blip r:embed="rId10" cstate="screen"/>
          <a:stretch>
            <a:fillRect/>
          </a:stretch>
        </p:blipFill>
        <p:spPr>
          <a:xfrm>
            <a:off x="3275184" y="4468517"/>
            <a:ext cx="2737029" cy="1609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IMG-20160107-WA0000.jpg"/>
          <p:cNvPicPr>
            <a:picLocks noChangeAspect="1"/>
          </p:cNvPicPr>
          <p:nvPr/>
        </p:nvPicPr>
        <p:blipFill>
          <a:blip r:embed="rId11" cstate="screen"/>
          <a:stretch>
            <a:fillRect/>
          </a:stretch>
        </p:blipFill>
        <p:spPr>
          <a:xfrm>
            <a:off x="6050399" y="4486627"/>
            <a:ext cx="2737029" cy="1591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303440" y="2440101"/>
            <a:ext cx="1034257" cy="276999"/>
          </a:xfrm>
          <a:prstGeom prst="rect">
            <a:avLst/>
          </a:prstGeom>
          <a:noFill/>
        </p:spPr>
        <p:txBody>
          <a:bodyPr wrap="none" rtlCol="0">
            <a:spAutoFit/>
          </a:bodyPr>
          <a:lstStyle/>
          <a:p>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20</a:t>
            </a:r>
            <a:r>
              <a:rPr lang="en-US" sz="1200" baseline="300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th</a:t>
            </a:r>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 Oct 2015</a:t>
            </a:r>
            <a:endParaRPr lang="en-US" sz="1200" dirty="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endParaRPr>
          </a:p>
        </p:txBody>
      </p:sp>
      <p:sp>
        <p:nvSpPr>
          <p:cNvPr id="24" name="TextBox 23"/>
          <p:cNvSpPr txBox="1"/>
          <p:nvPr/>
        </p:nvSpPr>
        <p:spPr>
          <a:xfrm>
            <a:off x="4613276" y="2440100"/>
            <a:ext cx="1006301" cy="276999"/>
          </a:xfrm>
          <a:prstGeom prst="rect">
            <a:avLst/>
          </a:prstGeom>
          <a:noFill/>
        </p:spPr>
        <p:txBody>
          <a:bodyPr wrap="none" rtlCol="0">
            <a:spAutoFit/>
          </a:bodyPr>
          <a:lstStyle/>
          <a:p>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2</a:t>
            </a:r>
            <a:r>
              <a:rPr lang="en-US" sz="1200" baseline="300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nd</a:t>
            </a:r>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 Nov 2015</a:t>
            </a:r>
            <a:endParaRPr lang="en-US" sz="1200" dirty="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endParaRPr>
          </a:p>
        </p:txBody>
      </p:sp>
      <p:sp>
        <p:nvSpPr>
          <p:cNvPr id="25" name="TextBox 24"/>
          <p:cNvSpPr txBox="1"/>
          <p:nvPr/>
        </p:nvSpPr>
        <p:spPr>
          <a:xfrm>
            <a:off x="5875281" y="2437017"/>
            <a:ext cx="1064009" cy="276999"/>
          </a:xfrm>
          <a:prstGeom prst="rect">
            <a:avLst/>
          </a:prstGeom>
          <a:noFill/>
        </p:spPr>
        <p:txBody>
          <a:bodyPr wrap="none" rtlCol="0">
            <a:spAutoFit/>
          </a:bodyPr>
          <a:lstStyle/>
          <a:p>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10</a:t>
            </a:r>
            <a:r>
              <a:rPr lang="en-US" sz="1200" baseline="300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th</a:t>
            </a:r>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 Nov 2015</a:t>
            </a:r>
            <a:endParaRPr lang="en-US" sz="1200" dirty="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endParaRPr>
          </a:p>
        </p:txBody>
      </p:sp>
      <p:sp>
        <p:nvSpPr>
          <p:cNvPr id="26" name="TextBox 25"/>
          <p:cNvSpPr txBox="1"/>
          <p:nvPr/>
        </p:nvSpPr>
        <p:spPr>
          <a:xfrm>
            <a:off x="7805266" y="2481577"/>
            <a:ext cx="1064009" cy="276999"/>
          </a:xfrm>
          <a:prstGeom prst="rect">
            <a:avLst/>
          </a:prstGeom>
          <a:noFill/>
        </p:spPr>
        <p:txBody>
          <a:bodyPr wrap="none" rtlCol="0">
            <a:spAutoFit/>
          </a:bodyPr>
          <a:lstStyle/>
          <a:p>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17</a:t>
            </a:r>
            <a:r>
              <a:rPr lang="en-US" sz="1200" baseline="300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th</a:t>
            </a:r>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 Nov 2015</a:t>
            </a:r>
            <a:endParaRPr lang="en-US" sz="1200" dirty="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endParaRPr>
          </a:p>
        </p:txBody>
      </p:sp>
      <p:sp>
        <p:nvSpPr>
          <p:cNvPr id="27" name="TextBox 26"/>
          <p:cNvSpPr txBox="1"/>
          <p:nvPr/>
        </p:nvSpPr>
        <p:spPr>
          <a:xfrm>
            <a:off x="1770531" y="4097893"/>
            <a:ext cx="1064009" cy="276999"/>
          </a:xfrm>
          <a:prstGeom prst="rect">
            <a:avLst/>
          </a:prstGeom>
          <a:noFill/>
        </p:spPr>
        <p:txBody>
          <a:bodyPr wrap="none" rtlCol="0">
            <a:spAutoFit/>
          </a:bodyPr>
          <a:lstStyle/>
          <a:p>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30</a:t>
            </a:r>
            <a:r>
              <a:rPr lang="en-US" sz="1200" baseline="300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th</a:t>
            </a:r>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 Nov 2015</a:t>
            </a:r>
            <a:endParaRPr lang="en-US" sz="1200" dirty="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endParaRPr>
          </a:p>
        </p:txBody>
      </p:sp>
      <p:sp>
        <p:nvSpPr>
          <p:cNvPr id="28" name="TextBox 27"/>
          <p:cNvSpPr txBox="1"/>
          <p:nvPr/>
        </p:nvSpPr>
        <p:spPr>
          <a:xfrm>
            <a:off x="7820759" y="4162711"/>
            <a:ext cx="1051891" cy="276999"/>
          </a:xfrm>
          <a:prstGeom prst="rect">
            <a:avLst/>
          </a:prstGeom>
          <a:noFill/>
        </p:spPr>
        <p:txBody>
          <a:bodyPr wrap="none" rtlCol="0">
            <a:spAutoFit/>
          </a:bodyPr>
          <a:lstStyle/>
          <a:p>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15</a:t>
            </a:r>
            <a:r>
              <a:rPr lang="en-US" sz="1200" baseline="300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th</a:t>
            </a:r>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 Dec 2015</a:t>
            </a:r>
            <a:endParaRPr lang="en-US" sz="1200" dirty="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endParaRPr>
          </a:p>
        </p:txBody>
      </p:sp>
      <p:sp>
        <p:nvSpPr>
          <p:cNvPr id="29" name="TextBox 28"/>
          <p:cNvSpPr txBox="1"/>
          <p:nvPr/>
        </p:nvSpPr>
        <p:spPr>
          <a:xfrm>
            <a:off x="4643699" y="4154556"/>
            <a:ext cx="973343" cy="276999"/>
          </a:xfrm>
          <a:prstGeom prst="rect">
            <a:avLst/>
          </a:prstGeom>
          <a:noFill/>
        </p:spPr>
        <p:txBody>
          <a:bodyPr wrap="none" rtlCol="0">
            <a:spAutoFit/>
          </a:bodyPr>
          <a:lstStyle/>
          <a:p>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7</a:t>
            </a:r>
            <a:r>
              <a:rPr lang="en-US" sz="1200" baseline="300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th</a:t>
            </a:r>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 Dec 2015</a:t>
            </a:r>
            <a:endParaRPr lang="en-US" sz="1200" dirty="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endParaRPr>
          </a:p>
        </p:txBody>
      </p:sp>
      <p:sp>
        <p:nvSpPr>
          <p:cNvPr id="30" name="TextBox 29"/>
          <p:cNvSpPr txBox="1"/>
          <p:nvPr/>
        </p:nvSpPr>
        <p:spPr>
          <a:xfrm>
            <a:off x="2198619" y="5811598"/>
            <a:ext cx="1051891" cy="276999"/>
          </a:xfrm>
          <a:prstGeom prst="rect">
            <a:avLst/>
          </a:prstGeom>
          <a:noFill/>
        </p:spPr>
        <p:txBody>
          <a:bodyPr wrap="none" rtlCol="0">
            <a:spAutoFit/>
          </a:bodyPr>
          <a:lstStyle/>
          <a:p>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25</a:t>
            </a:r>
            <a:r>
              <a:rPr lang="en-US" sz="1200" baseline="300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th</a:t>
            </a:r>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 Dec 2015</a:t>
            </a:r>
            <a:endParaRPr lang="en-US" sz="1200" dirty="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endParaRPr>
          </a:p>
        </p:txBody>
      </p:sp>
      <p:sp>
        <p:nvSpPr>
          <p:cNvPr id="31" name="TextBox 30"/>
          <p:cNvSpPr txBox="1"/>
          <p:nvPr/>
        </p:nvSpPr>
        <p:spPr>
          <a:xfrm>
            <a:off x="5030202" y="5815656"/>
            <a:ext cx="1018227" cy="276999"/>
          </a:xfrm>
          <a:prstGeom prst="rect">
            <a:avLst/>
          </a:prstGeom>
          <a:noFill/>
        </p:spPr>
        <p:txBody>
          <a:bodyPr wrap="none" rtlCol="0">
            <a:spAutoFit/>
          </a:bodyPr>
          <a:lstStyle/>
          <a:p>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15</a:t>
            </a:r>
            <a:r>
              <a:rPr lang="en-US" sz="1200" baseline="300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th</a:t>
            </a:r>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 Jan 2016</a:t>
            </a:r>
            <a:endParaRPr lang="en-US" sz="1200" dirty="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endParaRPr>
          </a:p>
        </p:txBody>
      </p:sp>
      <p:sp>
        <p:nvSpPr>
          <p:cNvPr id="32" name="TextBox 31"/>
          <p:cNvSpPr txBox="1"/>
          <p:nvPr/>
        </p:nvSpPr>
        <p:spPr>
          <a:xfrm>
            <a:off x="7837212" y="5792402"/>
            <a:ext cx="886140" cy="276999"/>
          </a:xfrm>
          <a:prstGeom prst="rect">
            <a:avLst/>
          </a:prstGeom>
          <a:noFill/>
        </p:spPr>
        <p:txBody>
          <a:bodyPr wrap="none" rtlCol="0">
            <a:spAutoFit/>
          </a:bodyPr>
          <a:lstStyle/>
          <a:p>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20</a:t>
            </a:r>
            <a:r>
              <a:rPr lang="en-US" sz="1200" baseline="300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th</a:t>
            </a:r>
            <a:r>
              <a:rPr lang="en-US" sz="1200" dirty="0" smtClean="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rPr>
              <a:t> Feb’16</a:t>
            </a:r>
            <a:endParaRPr lang="en-US" sz="1200" dirty="0">
              <a:solidFill>
                <a:schemeClr val="bg1">
                  <a:lumMod val="20000"/>
                  <a:lumOff val="80000"/>
                </a:schemeClr>
              </a:solidFill>
              <a:latin typeface="Calibri" panose="020F0502020204030204" pitchFamily="34" charset="0"/>
              <a:ea typeface="BatangChe" panose="02030609000101010101" pitchFamily="49" charset="-127"/>
              <a:cs typeface="Andalus" panose="02020603050405020304" pitchFamily="18" charset="-78"/>
            </a:endParaRPr>
          </a:p>
        </p:txBody>
      </p:sp>
      <p:sp>
        <p:nvSpPr>
          <p:cNvPr id="33" name="Slide Number Placeholder 3"/>
          <p:cNvSpPr>
            <a:spLocks noGrp="1"/>
          </p:cNvSpPr>
          <p:nvPr>
            <p:ph type="sldNum" sz="quarter" idx="4294967295"/>
          </p:nvPr>
        </p:nvSpPr>
        <p:spPr>
          <a:xfrm>
            <a:off x="8374155" y="6573600"/>
            <a:ext cx="498462" cy="183600"/>
          </a:xfrm>
          <a:prstGeom prst="rect">
            <a:avLst/>
          </a:prstGeom>
        </p:spPr>
        <p:txBody>
          <a:bodyPr/>
          <a:lstStyle/>
          <a:p>
            <a:pPr algn="r"/>
            <a:fld id="{1B101894-CD26-4755-B2AE-6750C1357069}" type="slidenum">
              <a:rPr lang="en-US" sz="1108">
                <a:solidFill>
                  <a:schemeClr val="tx1">
                    <a:tint val="75000"/>
                  </a:schemeClr>
                </a:solidFill>
              </a:rPr>
              <a:pPr algn="r"/>
              <a:t>40</a:t>
            </a:fld>
            <a:endParaRPr lang="en-US" sz="1108" dirty="0">
              <a:solidFill>
                <a:schemeClr val="tx1">
                  <a:tint val="75000"/>
                </a:schemeClr>
              </a:solidFill>
            </a:endParaRPr>
          </a:p>
        </p:txBody>
      </p:sp>
      <p:sp>
        <p:nvSpPr>
          <p:cNvPr id="34" name="Title 1"/>
          <p:cNvSpPr>
            <a:spLocks noGrp="1"/>
          </p:cNvSpPr>
          <p:nvPr>
            <p:ph type="title"/>
          </p:nvPr>
        </p:nvSpPr>
        <p:spPr>
          <a:xfrm>
            <a:off x="522368" y="675770"/>
            <a:ext cx="8269366" cy="314830"/>
          </a:xfrm>
          <a:solidFill>
            <a:schemeClr val="tx1">
              <a:lumMod val="60000"/>
              <a:lumOff val="40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noAutofit/>
          </a:bodyPr>
          <a:lstStyle/>
          <a:p>
            <a:pPr lvl="1"/>
            <a:r>
              <a:rPr lang="en-US" sz="2400" b="1" dirty="0" smtClean="0">
                <a:solidFill>
                  <a:srgbClr val="FFFFFF"/>
                </a:solidFill>
                <a:latin typeface="Calibri" panose="020F0502020204030204" pitchFamily="34" charset="0"/>
              </a:rPr>
              <a:t>Mist </a:t>
            </a:r>
            <a:r>
              <a:rPr lang="en-US" sz="2400" b="1" dirty="0">
                <a:solidFill>
                  <a:srgbClr val="FFFFFF"/>
                </a:solidFill>
                <a:latin typeface="Calibri" panose="020F0502020204030204" pitchFamily="34" charset="0"/>
              </a:rPr>
              <a:t>Tower, Festival city, Noida</a:t>
            </a:r>
          </a:p>
        </p:txBody>
      </p:sp>
    </p:spTree>
    <p:extLst>
      <p:ext uri="{BB962C8B-B14F-4D97-AF65-F5344CB8AC3E}">
        <p14:creationId xmlns:p14="http://schemas.microsoft.com/office/powerpoint/2010/main" val="26982076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
        <p:nvSpPr>
          <p:cNvPr id="2" name="Slide Number Placeholder 1"/>
          <p:cNvSpPr>
            <a:spLocks noGrp="1"/>
          </p:cNvSpPr>
          <p:nvPr>
            <p:ph type="sldNum" sz="quarter" idx="12"/>
          </p:nvPr>
        </p:nvSpPr>
        <p:spPr/>
        <p:txBody>
          <a:bodyPr/>
          <a:lstStyle/>
          <a:p>
            <a:pPr>
              <a:defRPr/>
            </a:pPr>
            <a:fld id="{3461F45F-1DE0-4570-BCC3-4F4E3229E53D}" type="slidenum">
              <a:rPr lang="en-US" smtClean="0"/>
              <a:pPr>
                <a:defRPr/>
              </a:pPr>
              <a:t>41</a:t>
            </a:fld>
            <a:endParaRPr lang="en-US" dirty="0"/>
          </a:p>
        </p:txBody>
      </p:sp>
      <p:pic>
        <p:nvPicPr>
          <p:cNvPr id="9" name="Picture 8" descr="3 d model.JPG"/>
          <p:cNvPicPr>
            <a:picLocks noChangeAspect="1"/>
          </p:cNvPicPr>
          <p:nvPr/>
        </p:nvPicPr>
        <p:blipFill>
          <a:blip r:embed="rId3" cstate="email"/>
          <a:stretch>
            <a:fillRect/>
          </a:stretch>
        </p:blipFill>
        <p:spPr>
          <a:xfrm>
            <a:off x="395697" y="1302342"/>
            <a:ext cx="8356209" cy="4877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p:cNvSpPr txBox="1">
            <a:spLocks/>
          </p:cNvSpPr>
          <p:nvPr/>
        </p:nvSpPr>
        <p:spPr>
          <a:xfrm>
            <a:off x="282289" y="767390"/>
            <a:ext cx="858302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algn="ctr"/>
            <a:r>
              <a:rPr lang="en-IN" b="1" dirty="0" smtClean="0">
                <a:solidFill>
                  <a:srgbClr val="FFFFFF"/>
                </a:solidFill>
              </a:rPr>
              <a:t>Multi </a:t>
            </a:r>
            <a:r>
              <a:rPr lang="en-IN" b="1" dirty="0">
                <a:solidFill>
                  <a:srgbClr val="FFFFFF"/>
                </a:solidFill>
              </a:rPr>
              <a:t>level Car </a:t>
            </a:r>
            <a:r>
              <a:rPr lang="en-IN" b="1" dirty="0" smtClean="0">
                <a:solidFill>
                  <a:srgbClr val="FFFFFF"/>
                </a:solidFill>
              </a:rPr>
              <a:t>Parking (G+10) </a:t>
            </a:r>
            <a:r>
              <a:rPr lang="en-IN" b="1" dirty="0">
                <a:solidFill>
                  <a:srgbClr val="FFFFFF"/>
                </a:solidFill>
              </a:rPr>
              <a:t>at </a:t>
            </a:r>
            <a:r>
              <a:rPr lang="en-IN" b="1" dirty="0" smtClean="0">
                <a:solidFill>
                  <a:srgbClr val="FFFFFF"/>
                </a:solidFill>
              </a:rPr>
              <a:t>Sir </a:t>
            </a:r>
            <a:r>
              <a:rPr lang="en-IN" b="1" dirty="0" err="1">
                <a:solidFill>
                  <a:srgbClr val="FFFFFF"/>
                </a:solidFill>
              </a:rPr>
              <a:t>Gangaram</a:t>
            </a:r>
            <a:r>
              <a:rPr lang="en-IN" b="1" dirty="0">
                <a:solidFill>
                  <a:srgbClr val="FFFFFF"/>
                </a:solidFill>
              </a:rPr>
              <a:t> hospital-New Delhi</a:t>
            </a:r>
          </a:p>
        </p:txBody>
      </p:sp>
      <p:sp>
        <p:nvSpPr>
          <p:cNvPr id="12" name="TextBox 11"/>
          <p:cNvSpPr txBox="1"/>
          <p:nvPr/>
        </p:nvSpPr>
        <p:spPr>
          <a:xfrm>
            <a:off x="5328925" y="1546270"/>
            <a:ext cx="3300658" cy="600164"/>
          </a:xfrm>
          <a:prstGeom prst="rect">
            <a:avLst/>
          </a:prstGeom>
          <a:noFill/>
          <a:ln w="12700">
            <a:solidFill>
              <a:schemeClr val="accent1"/>
            </a:solidFill>
          </a:ln>
        </p:spPr>
        <p:txBody>
          <a:bodyPr wrap="square" rtlCol="0">
            <a:spAutoFit/>
          </a:bodyPr>
          <a:lstStyle/>
          <a:p>
            <a:pPr marL="342900" indent="-342900">
              <a:buFont typeface="Arial" pitchFamily="34" charset="0"/>
              <a:buChar char="•"/>
            </a:pPr>
            <a:r>
              <a:rPr lang="en-IN" sz="1100" b="1" dirty="0" smtClean="0">
                <a:solidFill>
                  <a:schemeClr val="bg1">
                    <a:lumMod val="20000"/>
                    <a:lumOff val="80000"/>
                  </a:schemeClr>
                </a:solidFill>
              </a:rPr>
              <a:t>1176 MT Structural Steel E-450 grade</a:t>
            </a:r>
          </a:p>
          <a:p>
            <a:pPr marL="342900" indent="-342900">
              <a:buFont typeface="Arial" pitchFamily="34" charset="0"/>
              <a:buChar char="•"/>
            </a:pPr>
            <a:r>
              <a:rPr lang="en-IN" sz="1100" b="1" dirty="0" smtClean="0">
                <a:solidFill>
                  <a:schemeClr val="bg1">
                    <a:lumMod val="20000"/>
                    <a:lumOff val="80000"/>
                  </a:schemeClr>
                </a:solidFill>
              </a:rPr>
              <a:t>Deck Slab System</a:t>
            </a:r>
          </a:p>
          <a:p>
            <a:pPr marL="342900" indent="-342900">
              <a:buFont typeface="Arial" pitchFamily="34" charset="0"/>
              <a:buChar char="•"/>
            </a:pPr>
            <a:r>
              <a:rPr lang="en-IN" sz="1100" b="1" dirty="0" smtClean="0">
                <a:solidFill>
                  <a:schemeClr val="bg1">
                    <a:lumMod val="20000"/>
                    <a:lumOff val="80000"/>
                  </a:schemeClr>
                </a:solidFill>
              </a:rPr>
              <a:t>Status: Completed</a:t>
            </a:r>
            <a:endParaRPr lang="en-IN" sz="1100" b="1" dirty="0">
              <a:solidFill>
                <a:schemeClr val="bg1">
                  <a:lumMod val="20000"/>
                  <a:lumOff val="80000"/>
                </a:schemeClr>
              </a:solidFill>
            </a:endParaRPr>
          </a:p>
        </p:txBody>
      </p:sp>
    </p:spTree>
    <p:extLst>
      <p:ext uri="{BB962C8B-B14F-4D97-AF65-F5344CB8AC3E}">
        <p14:creationId xmlns:p14="http://schemas.microsoft.com/office/powerpoint/2010/main" val="7108619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84094" y="6535337"/>
            <a:ext cx="184730" cy="262829"/>
          </a:xfrm>
        </p:spPr>
        <p:txBody>
          <a:bodyPr/>
          <a:lstStyle/>
          <a:p>
            <a:endParaRPr lang="en-JM"/>
          </a:p>
        </p:txBody>
      </p:sp>
      <p:sp>
        <p:nvSpPr>
          <p:cNvPr id="6" name="Slide Number Placeholder 5"/>
          <p:cNvSpPr>
            <a:spLocks noGrp="1"/>
          </p:cNvSpPr>
          <p:nvPr>
            <p:ph type="sldNum" sz="quarter" idx="4"/>
          </p:nvPr>
        </p:nvSpPr>
        <p:spPr/>
        <p:txBody>
          <a:bodyPr/>
          <a:lstStyle/>
          <a:p>
            <a:fld id="{9AD998C7-1095-4F79-96A7-1CADFC383356}" type="slidenum">
              <a:rPr lang="en-US" smtClean="0"/>
              <a:pPr/>
              <a:t>42</a:t>
            </a:fld>
            <a:endParaRPr lang="en-US"/>
          </a:p>
        </p:txBody>
      </p:sp>
      <p:sp>
        <p:nvSpPr>
          <p:cNvPr id="7" name="Title 1"/>
          <p:cNvSpPr txBox="1">
            <a:spLocks/>
          </p:cNvSpPr>
          <p:nvPr/>
        </p:nvSpPr>
        <p:spPr>
          <a:xfrm>
            <a:off x="395698" y="675206"/>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r>
              <a:rPr lang="en-IN" b="1" dirty="0">
                <a:solidFill>
                  <a:srgbClr val="FFFFFF"/>
                </a:solidFill>
              </a:rPr>
              <a:t>Multi level Car Parking at  Sir </a:t>
            </a:r>
            <a:r>
              <a:rPr lang="en-IN" b="1" dirty="0" err="1">
                <a:solidFill>
                  <a:srgbClr val="FFFFFF"/>
                </a:solidFill>
              </a:rPr>
              <a:t>Gangaram</a:t>
            </a:r>
            <a:r>
              <a:rPr lang="en-IN" b="1" dirty="0">
                <a:solidFill>
                  <a:srgbClr val="FFFFFF"/>
                </a:solidFill>
              </a:rPr>
              <a:t> hospital-New Delhi</a:t>
            </a:r>
          </a:p>
        </p:txBody>
      </p:sp>
      <p:pic>
        <p:nvPicPr>
          <p:cNvPr id="3074" name="Picture 2" descr="C:\Users\Administrator\Downloads\attachments (2)\IMG_20170519_1711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0" y="-11430000"/>
            <a:ext cx="337624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Downloads\attachments (2)\IMG_20170519_1711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0" y="-11430000"/>
            <a:ext cx="337624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istrator\Downloads\attachments (2)\IMG_20170519_1711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190" y="1222001"/>
            <a:ext cx="6285984" cy="510736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istrator\Downloads\attachments (3)\IMG-20170411-WA00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6025" y="1222001"/>
            <a:ext cx="22508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dministrator\Downloads\attachments (3)\IMG-20170323-WA00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6025" y="2861282"/>
            <a:ext cx="225083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Administrator\Downloads\attachments (3)\IMG-20170405-WA00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6173" y="4500563"/>
            <a:ext cx="2250831" cy="1828800"/>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Tree>
    <p:extLst>
      <p:ext uri="{BB962C8B-B14F-4D97-AF65-F5344CB8AC3E}">
        <p14:creationId xmlns:p14="http://schemas.microsoft.com/office/powerpoint/2010/main" val="20104327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1122" y="6595172"/>
            <a:ext cx="1758462" cy="262829"/>
          </a:xfrm>
        </p:spPr>
        <p:txBody>
          <a:bodyPr/>
          <a:lstStyle/>
          <a:p>
            <a:pPr>
              <a:defRPr/>
            </a:pPr>
            <a:fld id="{3461F45F-1DE0-4570-BCC3-4F4E3229E53D}" type="slidenum">
              <a:rPr lang="en-US" smtClean="0"/>
              <a:pPr>
                <a:defRPr/>
              </a:pPr>
              <a:t>43</a:t>
            </a:fld>
            <a:endParaRPr lang="en-US" dirty="0"/>
          </a:p>
        </p:txBody>
      </p:sp>
      <p:pic>
        <p:nvPicPr>
          <p:cNvPr id="8194" name="Picture 2" descr="C:\Users\Biswas Das\Downloads\IMG-20161229-WA001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262" y="1214651"/>
            <a:ext cx="3963278" cy="2431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descr="C:\Users\Biswas Das\Downloads\IMG-20161229-WA0009.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433" y="1214651"/>
            <a:ext cx="4266327" cy="2431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2" name="Picture 2" descr="C:\Users\Administrator\Downloads\IMG-20170216-WA0011.jpg"/>
          <p:cNvPicPr>
            <a:picLocks noChangeAspect="1" noChangeArrowheads="1"/>
          </p:cNvPicPr>
          <p:nvPr/>
        </p:nvPicPr>
        <p:blipFill>
          <a:blip r:embed="rId5" cstate="print"/>
          <a:srcRect/>
          <a:stretch>
            <a:fillRect/>
          </a:stretch>
        </p:blipFill>
        <p:spPr bwMode="auto">
          <a:xfrm>
            <a:off x="436261" y="3770683"/>
            <a:ext cx="3963278" cy="2506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3" descr="C:\Users\Administrator\Downloads\IMG-20170217-WA0024.jpg"/>
          <p:cNvPicPr>
            <a:picLocks noChangeAspect="1" noChangeArrowheads="1"/>
          </p:cNvPicPr>
          <p:nvPr/>
        </p:nvPicPr>
        <p:blipFill>
          <a:blip r:embed="rId6" cstate="print"/>
          <a:srcRect/>
          <a:stretch>
            <a:fillRect/>
          </a:stretch>
        </p:blipFill>
        <p:spPr bwMode="auto">
          <a:xfrm>
            <a:off x="4506393" y="3754916"/>
            <a:ext cx="4274368" cy="2538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1"/>
          <p:cNvSpPr txBox="1">
            <a:spLocks/>
          </p:cNvSpPr>
          <p:nvPr/>
        </p:nvSpPr>
        <p:spPr>
          <a:xfrm>
            <a:off x="395698" y="667643"/>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r>
              <a:rPr lang="en-IN" b="1" dirty="0">
                <a:solidFill>
                  <a:srgbClr val="FFFFFF"/>
                </a:solidFill>
              </a:rPr>
              <a:t>Multi level Car Parking at  Sir </a:t>
            </a:r>
            <a:r>
              <a:rPr lang="en-IN" b="1" dirty="0" err="1">
                <a:solidFill>
                  <a:srgbClr val="FFFFFF"/>
                </a:solidFill>
              </a:rPr>
              <a:t>Gangaram</a:t>
            </a:r>
            <a:r>
              <a:rPr lang="en-IN" b="1" dirty="0">
                <a:solidFill>
                  <a:srgbClr val="FFFFFF"/>
                </a:solidFill>
              </a:rPr>
              <a:t> hospital-New Delhi</a:t>
            </a:r>
          </a:p>
        </p:txBody>
      </p:sp>
      <p:sp>
        <p:nvSpPr>
          <p:cNvPr id="12"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Tree>
    <p:extLst>
      <p:ext uri="{BB962C8B-B14F-4D97-AF65-F5344CB8AC3E}">
        <p14:creationId xmlns:p14="http://schemas.microsoft.com/office/powerpoint/2010/main" val="39082474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
        <p:nvSpPr>
          <p:cNvPr id="2" name="Slide Number Placeholder 1"/>
          <p:cNvSpPr>
            <a:spLocks noGrp="1"/>
          </p:cNvSpPr>
          <p:nvPr>
            <p:ph type="sldNum" sz="quarter" idx="12"/>
          </p:nvPr>
        </p:nvSpPr>
        <p:spPr/>
        <p:txBody>
          <a:bodyPr/>
          <a:lstStyle/>
          <a:p>
            <a:pPr>
              <a:defRPr/>
            </a:pPr>
            <a:fld id="{3461F45F-1DE0-4570-BCC3-4F4E3229E53D}" type="slidenum">
              <a:rPr lang="en-US" smtClean="0"/>
              <a:pPr>
                <a:defRPr/>
              </a:pPr>
              <a:t>44</a:t>
            </a:fld>
            <a:endParaRPr lang="en-US" dirty="0"/>
          </a:p>
        </p:txBody>
      </p:sp>
      <p:pic>
        <p:nvPicPr>
          <p:cNvPr id="9" name="Picture 8" descr="Flipkart 3D Image.jpg"/>
          <p:cNvPicPr>
            <a:picLocks noChangeAspect="1"/>
          </p:cNvPicPr>
          <p:nvPr/>
        </p:nvPicPr>
        <p:blipFill>
          <a:blip r:embed="rId3" cstate="email"/>
          <a:stretch>
            <a:fillRect/>
          </a:stretch>
        </p:blipFill>
        <p:spPr>
          <a:xfrm>
            <a:off x="376805" y="1313473"/>
            <a:ext cx="8353563" cy="512064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6137293" y="5664672"/>
            <a:ext cx="2593075" cy="600164"/>
          </a:xfrm>
          <a:prstGeom prst="rect">
            <a:avLst/>
          </a:prstGeom>
          <a:solidFill>
            <a:schemeClr val="accent1">
              <a:lumMod val="20000"/>
              <a:lumOff val="80000"/>
            </a:schemeClr>
          </a:solidFill>
          <a:ln w="12700">
            <a:noFill/>
          </a:ln>
        </p:spPr>
        <p:txBody>
          <a:bodyPr wrap="square" rtlCol="0">
            <a:spAutoFit/>
          </a:bodyPr>
          <a:lstStyle/>
          <a:p>
            <a:pPr marL="342900" indent="-342900">
              <a:buFont typeface="Arial" pitchFamily="34" charset="0"/>
              <a:buChar char="•"/>
            </a:pPr>
            <a:r>
              <a:rPr lang="en-IN" sz="1100" b="1" dirty="0" smtClean="0">
                <a:solidFill>
                  <a:schemeClr val="tx1">
                    <a:lumMod val="75000"/>
                  </a:schemeClr>
                </a:solidFill>
              </a:rPr>
              <a:t>BUA – 15 lac </a:t>
            </a:r>
            <a:r>
              <a:rPr lang="en-IN" sz="1100" b="1" dirty="0" err="1" smtClean="0">
                <a:solidFill>
                  <a:schemeClr val="tx1">
                    <a:lumMod val="75000"/>
                  </a:schemeClr>
                </a:solidFill>
              </a:rPr>
              <a:t>Sft</a:t>
            </a:r>
            <a:endParaRPr lang="en-IN" sz="1100" b="1" dirty="0" smtClean="0">
              <a:solidFill>
                <a:schemeClr val="tx1">
                  <a:lumMod val="75000"/>
                </a:schemeClr>
              </a:solidFill>
            </a:endParaRPr>
          </a:p>
          <a:p>
            <a:pPr marL="342900" indent="-342900">
              <a:buFont typeface="Arial" pitchFamily="34" charset="0"/>
              <a:buChar char="•"/>
            </a:pPr>
            <a:r>
              <a:rPr lang="en-IN" sz="1100" b="1" dirty="0" smtClean="0">
                <a:solidFill>
                  <a:schemeClr val="tx1">
                    <a:lumMod val="75000"/>
                  </a:schemeClr>
                </a:solidFill>
              </a:rPr>
              <a:t>9500 MT Structural Steel</a:t>
            </a:r>
          </a:p>
          <a:p>
            <a:pPr marL="342900" indent="-342900">
              <a:buFont typeface="Arial" pitchFamily="34" charset="0"/>
              <a:buChar char="•"/>
            </a:pPr>
            <a:r>
              <a:rPr lang="en-IN" sz="1100" b="1" dirty="0" smtClean="0">
                <a:solidFill>
                  <a:schemeClr val="tx1">
                    <a:lumMod val="75000"/>
                  </a:schemeClr>
                </a:solidFill>
              </a:rPr>
              <a:t>12 Buildings</a:t>
            </a:r>
          </a:p>
        </p:txBody>
      </p:sp>
      <p:sp>
        <p:nvSpPr>
          <p:cNvPr id="13" name="Title 1"/>
          <p:cNvSpPr>
            <a:spLocks noGrp="1"/>
          </p:cNvSpPr>
          <p:nvPr>
            <p:ph type="title"/>
          </p:nvPr>
        </p:nvSpPr>
        <p:spPr>
          <a:xfrm>
            <a:off x="376805" y="764275"/>
            <a:ext cx="8353563" cy="549198"/>
          </a:xfrm>
          <a:solidFill>
            <a:schemeClr val="tx1">
              <a:lumMod val="60000"/>
              <a:lumOff val="40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normAutofit/>
          </a:bodyPr>
          <a:lstStyle/>
          <a:p>
            <a:pPr marL="482081" algn="ctr"/>
            <a:r>
              <a:rPr lang="en-IN" sz="2500" b="1" kern="1200" dirty="0" smtClean="0">
                <a:solidFill>
                  <a:srgbClr val="FFFFFF"/>
                </a:solidFill>
                <a:latin typeface="Calibri" panose="020F0502020204030204" pitchFamily="34" charset="0"/>
                <a:cs typeface="+mn-cs"/>
              </a:rPr>
              <a:t>Embassy </a:t>
            </a:r>
            <a:r>
              <a:rPr lang="en-IN" sz="2500" b="1" kern="1200" dirty="0">
                <a:solidFill>
                  <a:srgbClr val="FFFFFF"/>
                </a:solidFill>
                <a:latin typeface="Calibri" panose="020F0502020204030204" pitchFamily="34" charset="0"/>
                <a:cs typeface="+mn-cs"/>
              </a:rPr>
              <a:t>Tech Village </a:t>
            </a:r>
            <a:r>
              <a:rPr lang="en-IN" sz="2500" b="1" kern="1200" dirty="0" smtClean="0">
                <a:solidFill>
                  <a:srgbClr val="FFFFFF"/>
                </a:solidFill>
                <a:latin typeface="Calibri" panose="020F0502020204030204" pitchFamily="34" charset="0"/>
                <a:cs typeface="+mn-cs"/>
              </a:rPr>
              <a:t>, </a:t>
            </a:r>
            <a:r>
              <a:rPr lang="en-IN" sz="2500" b="1" kern="1200" dirty="0">
                <a:solidFill>
                  <a:srgbClr val="FFFFFF"/>
                </a:solidFill>
                <a:latin typeface="Calibri" panose="020F0502020204030204" pitchFamily="34" charset="0"/>
                <a:cs typeface="+mn-cs"/>
              </a:rPr>
              <a:t>Bangalore</a:t>
            </a:r>
            <a:endParaRPr lang="en-JM" sz="2500" b="1" kern="1200" dirty="0">
              <a:solidFill>
                <a:srgbClr val="FFFFFF"/>
              </a:solidFill>
              <a:latin typeface="Calibri" panose="020F0502020204030204" pitchFamily="34" charset="0"/>
              <a:cs typeface="+mn-cs"/>
            </a:endParaRPr>
          </a:p>
        </p:txBody>
      </p:sp>
    </p:spTree>
    <p:extLst>
      <p:ext uri="{BB962C8B-B14F-4D97-AF65-F5344CB8AC3E}">
        <p14:creationId xmlns:p14="http://schemas.microsoft.com/office/powerpoint/2010/main" val="680165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84" y="692863"/>
            <a:ext cx="8588762" cy="571500"/>
          </a:xfrm>
          <a:solidFill>
            <a:schemeClr val="tx1">
              <a:lumMod val="60000"/>
              <a:lumOff val="40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p>
            <a:pPr marL="482081" algn="ctr"/>
            <a:r>
              <a:rPr lang="en-IN" sz="2500" b="1" kern="1200" dirty="0" smtClean="0">
                <a:solidFill>
                  <a:srgbClr val="FFFFFF"/>
                </a:solidFill>
                <a:latin typeface="Calibri" panose="020F0502020204030204" pitchFamily="34" charset="0"/>
                <a:cs typeface="+mn-cs"/>
              </a:rPr>
              <a:t>Embassy </a:t>
            </a:r>
            <a:r>
              <a:rPr lang="en-IN" sz="2500" b="1" kern="1200" dirty="0">
                <a:solidFill>
                  <a:srgbClr val="FFFFFF"/>
                </a:solidFill>
                <a:latin typeface="Calibri" panose="020F0502020204030204" pitchFamily="34" charset="0"/>
                <a:cs typeface="+mn-cs"/>
              </a:rPr>
              <a:t>Tech Village </a:t>
            </a:r>
            <a:r>
              <a:rPr lang="en-IN" sz="2500" b="1" kern="1200" dirty="0" smtClean="0">
                <a:solidFill>
                  <a:srgbClr val="FFFFFF"/>
                </a:solidFill>
                <a:latin typeface="Calibri" panose="020F0502020204030204" pitchFamily="34" charset="0"/>
                <a:cs typeface="+mn-cs"/>
              </a:rPr>
              <a:t>, </a:t>
            </a:r>
            <a:r>
              <a:rPr lang="en-IN" sz="2500" b="1" kern="1200" dirty="0">
                <a:solidFill>
                  <a:srgbClr val="FFFFFF"/>
                </a:solidFill>
                <a:latin typeface="Calibri" panose="020F0502020204030204" pitchFamily="34" charset="0"/>
                <a:cs typeface="+mn-cs"/>
              </a:rPr>
              <a:t>Bangalore</a:t>
            </a:r>
            <a:endParaRPr lang="en-JM" sz="2500" b="1" kern="1200" dirty="0">
              <a:solidFill>
                <a:srgbClr val="FFFFFF"/>
              </a:solidFill>
              <a:latin typeface="Calibri" panose="020F0502020204030204" pitchFamily="34" charset="0"/>
              <a:cs typeface="+mn-cs"/>
            </a:endParaRPr>
          </a:p>
        </p:txBody>
      </p:sp>
      <p:sp>
        <p:nvSpPr>
          <p:cNvPr id="6" name="Slide Number Placeholder 5"/>
          <p:cNvSpPr>
            <a:spLocks noGrp="1"/>
          </p:cNvSpPr>
          <p:nvPr>
            <p:ph type="sldNum" sz="quarter" idx="4"/>
          </p:nvPr>
        </p:nvSpPr>
        <p:spPr/>
        <p:txBody>
          <a:bodyPr/>
          <a:lstStyle/>
          <a:p>
            <a:fld id="{9AD998C7-1095-4F79-96A7-1CADFC383356}" type="slidenum">
              <a:rPr lang="en-US" smtClean="0"/>
              <a:pPr/>
              <a:t>45</a:t>
            </a:fld>
            <a:endParaRPr lang="en-US"/>
          </a:p>
        </p:txBody>
      </p:sp>
      <p:pic>
        <p:nvPicPr>
          <p:cNvPr id="1026" name="Picture 2" descr="J:\Desktop\01 JSPL\Flipkart\Flipkart\IMG-20161125-WA0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885" y="1338156"/>
            <a:ext cx="8594678" cy="2284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136"/>
          <a:stretch/>
        </p:blipFill>
        <p:spPr bwMode="auto">
          <a:xfrm>
            <a:off x="345885" y="3179612"/>
            <a:ext cx="4497322" cy="3247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391"/>
          <a:stretch/>
        </p:blipFill>
        <p:spPr bwMode="auto">
          <a:xfrm>
            <a:off x="4754574" y="3179613"/>
            <a:ext cx="4180073" cy="32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43354" y="3139338"/>
            <a:ext cx="2485292" cy="369332"/>
          </a:xfrm>
          <a:prstGeom prst="rect">
            <a:avLst/>
          </a:prstGeom>
          <a:noFill/>
        </p:spPr>
        <p:txBody>
          <a:bodyPr wrap="square" rtlCol="0">
            <a:spAutoFit/>
          </a:bodyPr>
          <a:lstStyle/>
          <a:p>
            <a:endParaRPr lang="en-JM" dirty="0"/>
          </a:p>
        </p:txBody>
      </p:sp>
      <p:sp>
        <p:nvSpPr>
          <p:cNvPr id="9"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Tree>
    <p:extLst>
      <p:ext uri="{BB962C8B-B14F-4D97-AF65-F5344CB8AC3E}">
        <p14:creationId xmlns:p14="http://schemas.microsoft.com/office/powerpoint/2010/main" val="10900869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F15528-21DE-4FAA-801E-634DDDAF4B2B}" type="slidenum">
              <a:rPr lang="en-US" smtClean="0"/>
              <a:pPr/>
              <a:t>46</a:t>
            </a:fld>
            <a:endParaRPr lang="en-US"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5843" y="1308100"/>
            <a:ext cx="3376246"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70" y="1308101"/>
            <a:ext cx="2642089"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969" y="3959426"/>
            <a:ext cx="3997570" cy="244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075843" y="1479325"/>
            <a:ext cx="3376246" cy="276999"/>
          </a:xfrm>
          <a:prstGeom prst="rect">
            <a:avLst/>
          </a:prstGeom>
          <a:noFill/>
        </p:spPr>
        <p:txBody>
          <a:bodyPr wrap="square" rtlCol="0">
            <a:spAutoFit/>
          </a:bodyPr>
          <a:lstStyle>
            <a:defPPr>
              <a:defRPr lang="en-US"/>
            </a:defPPr>
            <a:lvl1pPr>
              <a:defRPr sz="1200" b="1">
                <a:solidFill>
                  <a:srgbClr val="FFFF00"/>
                </a:solidFill>
              </a:defRPr>
            </a:lvl1pPr>
          </a:lstStyle>
          <a:p>
            <a:r>
              <a:rPr lang="en-US" dirty="0" smtClean="0"/>
              <a:t>CONNECTING STEEL BRIDGE B/W BUILDINGS</a:t>
            </a:r>
            <a:endParaRPr lang="en-IN" dirty="0"/>
          </a:p>
        </p:txBody>
      </p:sp>
      <p:pic>
        <p:nvPicPr>
          <p:cNvPr id="4105"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2090" y="1308100"/>
            <a:ext cx="253218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9645" y="3810000"/>
            <a:ext cx="3084629" cy="262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
        <p:nvSpPr>
          <p:cNvPr id="13" name="Title 1"/>
          <p:cNvSpPr>
            <a:spLocks noGrp="1"/>
          </p:cNvSpPr>
          <p:nvPr>
            <p:ph type="title"/>
          </p:nvPr>
        </p:nvSpPr>
        <p:spPr>
          <a:xfrm>
            <a:off x="345884" y="692863"/>
            <a:ext cx="8588762" cy="571500"/>
          </a:xfrm>
          <a:solidFill>
            <a:schemeClr val="tx1">
              <a:lumMod val="60000"/>
              <a:lumOff val="40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p>
            <a:pPr marL="482081" algn="ctr"/>
            <a:r>
              <a:rPr lang="en-IN" sz="2500" b="1" kern="1200" dirty="0" smtClean="0">
                <a:solidFill>
                  <a:srgbClr val="FFFFFF"/>
                </a:solidFill>
                <a:latin typeface="Calibri" panose="020F0502020204030204" pitchFamily="34" charset="0"/>
                <a:cs typeface="+mn-cs"/>
              </a:rPr>
              <a:t>Embassy </a:t>
            </a:r>
            <a:r>
              <a:rPr lang="en-IN" sz="2500" b="1" kern="1200" dirty="0">
                <a:solidFill>
                  <a:srgbClr val="FFFFFF"/>
                </a:solidFill>
                <a:latin typeface="Calibri" panose="020F0502020204030204" pitchFamily="34" charset="0"/>
                <a:cs typeface="+mn-cs"/>
              </a:rPr>
              <a:t>Tech Village </a:t>
            </a:r>
            <a:r>
              <a:rPr lang="en-IN" sz="2500" b="1" kern="1200" dirty="0" smtClean="0">
                <a:solidFill>
                  <a:srgbClr val="FFFFFF"/>
                </a:solidFill>
                <a:latin typeface="Calibri" panose="020F0502020204030204" pitchFamily="34" charset="0"/>
                <a:cs typeface="+mn-cs"/>
              </a:rPr>
              <a:t>, </a:t>
            </a:r>
            <a:r>
              <a:rPr lang="en-IN" sz="2500" b="1" kern="1200" dirty="0">
                <a:solidFill>
                  <a:srgbClr val="FFFFFF"/>
                </a:solidFill>
                <a:latin typeface="Calibri" panose="020F0502020204030204" pitchFamily="34" charset="0"/>
                <a:cs typeface="+mn-cs"/>
              </a:rPr>
              <a:t>Bangalore</a:t>
            </a:r>
            <a:endParaRPr lang="en-JM" sz="2500" b="1" kern="1200" dirty="0">
              <a:solidFill>
                <a:srgbClr val="FFFFFF"/>
              </a:solidFill>
              <a:latin typeface="Calibri" panose="020F0502020204030204" pitchFamily="34" charset="0"/>
              <a:cs typeface="+mn-cs"/>
            </a:endParaRPr>
          </a:p>
        </p:txBody>
      </p:sp>
    </p:spTree>
    <p:extLst>
      <p:ext uri="{BB962C8B-B14F-4D97-AF65-F5344CB8AC3E}">
        <p14:creationId xmlns:p14="http://schemas.microsoft.com/office/powerpoint/2010/main" val="35145590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F15528-21DE-4FAA-801E-634DDDAF4B2B}" type="slidenum">
              <a:rPr lang="en-US" smtClean="0"/>
              <a:pPr/>
              <a:t>47</a:t>
            </a:fld>
            <a:endParaRPr lang="en-US" dirty="0"/>
          </a:p>
        </p:txBody>
      </p:sp>
      <p:pic>
        <p:nvPicPr>
          <p:cNvPr id="8"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9969" y="1257300"/>
            <a:ext cx="4160141" cy="3137769"/>
          </a:xfrm>
        </p:spPr>
      </p:pic>
      <p:pic>
        <p:nvPicPr>
          <p:cNvPr id="11"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39970" y="3401794"/>
            <a:ext cx="4160139" cy="3030244"/>
          </a:xfrm>
          <a:prstGeom prst="rect">
            <a:avLst/>
          </a:prstGeom>
          <a:noFill/>
        </p:spPr>
      </p:pic>
      <p:sp>
        <p:nvSpPr>
          <p:cNvPr id="14" name="TextBox 13"/>
          <p:cNvSpPr txBox="1"/>
          <p:nvPr/>
        </p:nvSpPr>
        <p:spPr>
          <a:xfrm>
            <a:off x="1090660" y="4019325"/>
            <a:ext cx="1329378" cy="276999"/>
          </a:xfrm>
          <a:prstGeom prst="rect">
            <a:avLst/>
          </a:prstGeom>
          <a:noFill/>
        </p:spPr>
        <p:txBody>
          <a:bodyPr wrap="square" rtlCol="0">
            <a:spAutoFit/>
          </a:bodyPr>
          <a:lstStyle>
            <a:defPPr>
              <a:defRPr lang="en-US"/>
            </a:defPPr>
            <a:lvl1pPr>
              <a:defRPr sz="1200" b="1">
                <a:solidFill>
                  <a:srgbClr val="FFFF00"/>
                </a:solidFill>
              </a:defRPr>
            </a:lvl1pPr>
          </a:lstStyle>
          <a:p>
            <a:r>
              <a:rPr lang="en-US" dirty="0"/>
              <a:t>BLOCK - C</a:t>
            </a:r>
            <a:endParaRPr lang="en-IN" dirty="0"/>
          </a:p>
        </p:txBody>
      </p:sp>
      <p:sp>
        <p:nvSpPr>
          <p:cNvPr id="15" name="TextBox 14"/>
          <p:cNvSpPr txBox="1"/>
          <p:nvPr/>
        </p:nvSpPr>
        <p:spPr>
          <a:xfrm>
            <a:off x="2286414" y="5238525"/>
            <a:ext cx="1329378" cy="276999"/>
          </a:xfrm>
          <a:prstGeom prst="rect">
            <a:avLst/>
          </a:prstGeom>
          <a:noFill/>
        </p:spPr>
        <p:txBody>
          <a:bodyPr wrap="square" rtlCol="0">
            <a:spAutoFit/>
          </a:bodyPr>
          <a:lstStyle>
            <a:defPPr>
              <a:defRPr lang="en-US"/>
            </a:defPPr>
            <a:lvl1pPr>
              <a:defRPr sz="1200" b="1">
                <a:solidFill>
                  <a:srgbClr val="FFFF00"/>
                </a:solidFill>
              </a:defRPr>
            </a:lvl1pPr>
          </a:lstStyle>
          <a:p>
            <a:r>
              <a:rPr lang="en-US" dirty="0"/>
              <a:t>BLOCK - F</a:t>
            </a:r>
            <a:endParaRPr lang="en-IN" dirty="0"/>
          </a:p>
        </p:txBody>
      </p:sp>
      <p:sp>
        <p:nvSpPr>
          <p:cNvPr id="16" name="TextBox 15"/>
          <p:cNvSpPr txBox="1"/>
          <p:nvPr/>
        </p:nvSpPr>
        <p:spPr>
          <a:xfrm>
            <a:off x="436250" y="2086622"/>
            <a:ext cx="1064304" cy="276999"/>
          </a:xfrm>
          <a:prstGeom prst="rect">
            <a:avLst/>
          </a:prstGeom>
          <a:noFill/>
        </p:spPr>
        <p:txBody>
          <a:bodyPr wrap="square" rtlCol="0">
            <a:spAutoFit/>
          </a:bodyPr>
          <a:lstStyle/>
          <a:p>
            <a:r>
              <a:rPr lang="en-US" sz="1200" b="1" dirty="0" smtClean="0">
                <a:solidFill>
                  <a:srgbClr val="FFFF00"/>
                </a:solidFill>
              </a:rPr>
              <a:t>BLOCK - A</a:t>
            </a:r>
            <a:endParaRPr lang="en-IN" sz="1200" b="1" dirty="0">
              <a:solidFill>
                <a:srgbClr val="FFFF00"/>
              </a:solidFill>
            </a:endParaRPr>
          </a:p>
        </p:txBody>
      </p:sp>
      <p:sp>
        <p:nvSpPr>
          <p:cNvPr id="17" name="TextBox 16"/>
          <p:cNvSpPr txBox="1"/>
          <p:nvPr/>
        </p:nvSpPr>
        <p:spPr>
          <a:xfrm>
            <a:off x="1754262" y="2127342"/>
            <a:ext cx="1064304" cy="276999"/>
          </a:xfrm>
          <a:prstGeom prst="rect">
            <a:avLst/>
          </a:prstGeom>
          <a:noFill/>
        </p:spPr>
        <p:txBody>
          <a:bodyPr wrap="square" rtlCol="0">
            <a:spAutoFit/>
          </a:bodyPr>
          <a:lstStyle/>
          <a:p>
            <a:r>
              <a:rPr lang="en-US" sz="1200" b="1" dirty="0" smtClean="0">
                <a:solidFill>
                  <a:srgbClr val="FFFF00"/>
                </a:solidFill>
              </a:rPr>
              <a:t>BLOCK - B</a:t>
            </a:r>
            <a:endParaRPr lang="en-IN" sz="1200" b="1" dirty="0">
              <a:solidFill>
                <a:srgbClr val="FFFF00"/>
              </a:solidFill>
            </a:endParaRPr>
          </a:p>
        </p:txBody>
      </p:sp>
      <p:sp>
        <p:nvSpPr>
          <p:cNvPr id="18" name="TextBox 17"/>
          <p:cNvSpPr txBox="1"/>
          <p:nvPr/>
        </p:nvSpPr>
        <p:spPr>
          <a:xfrm>
            <a:off x="3191173" y="2086622"/>
            <a:ext cx="1064304" cy="276999"/>
          </a:xfrm>
          <a:prstGeom prst="rect">
            <a:avLst/>
          </a:prstGeom>
          <a:noFill/>
        </p:spPr>
        <p:txBody>
          <a:bodyPr wrap="square" rtlCol="0">
            <a:spAutoFit/>
          </a:bodyPr>
          <a:lstStyle/>
          <a:p>
            <a:r>
              <a:rPr lang="en-US" sz="1200" b="1" dirty="0" smtClean="0">
                <a:solidFill>
                  <a:srgbClr val="FFFF00"/>
                </a:solidFill>
              </a:rPr>
              <a:t>BLOCK - C</a:t>
            </a:r>
            <a:endParaRPr lang="en-IN" sz="1200" b="1" dirty="0">
              <a:solidFill>
                <a:srgbClr val="FFFF00"/>
              </a:solidFill>
            </a:endParaRPr>
          </a:p>
        </p:txBody>
      </p:sp>
      <p:sp>
        <p:nvSpPr>
          <p:cNvPr id="19" name="TextBox 18"/>
          <p:cNvSpPr txBox="1"/>
          <p:nvPr/>
        </p:nvSpPr>
        <p:spPr>
          <a:xfrm>
            <a:off x="5369583" y="4639918"/>
            <a:ext cx="1329378" cy="276999"/>
          </a:xfrm>
          <a:prstGeom prst="rect">
            <a:avLst/>
          </a:prstGeom>
          <a:noFill/>
        </p:spPr>
        <p:txBody>
          <a:bodyPr wrap="square" rtlCol="0">
            <a:spAutoFit/>
          </a:bodyPr>
          <a:lstStyle>
            <a:defPPr>
              <a:defRPr lang="en-US"/>
            </a:defPPr>
            <a:lvl1pPr>
              <a:defRPr sz="1200" b="1">
                <a:solidFill>
                  <a:srgbClr val="FFFF00"/>
                </a:solidFill>
              </a:defRPr>
            </a:lvl1pPr>
          </a:lstStyle>
          <a:p>
            <a:r>
              <a:rPr lang="en-US" dirty="0"/>
              <a:t>BLOCK - </a:t>
            </a:r>
            <a:r>
              <a:rPr lang="en-US" dirty="0" smtClean="0"/>
              <a:t>L</a:t>
            </a:r>
            <a:endParaRPr lang="en-IN" dirty="0"/>
          </a:p>
        </p:txBody>
      </p:sp>
      <p:sp>
        <p:nvSpPr>
          <p:cNvPr id="21" name="TextBox 20"/>
          <p:cNvSpPr txBox="1"/>
          <p:nvPr/>
        </p:nvSpPr>
        <p:spPr>
          <a:xfrm>
            <a:off x="2393947" y="2833214"/>
            <a:ext cx="1329378" cy="276999"/>
          </a:xfrm>
          <a:prstGeom prst="rect">
            <a:avLst/>
          </a:prstGeom>
          <a:noFill/>
        </p:spPr>
        <p:txBody>
          <a:bodyPr wrap="square" rtlCol="0">
            <a:spAutoFit/>
          </a:bodyPr>
          <a:lstStyle>
            <a:defPPr>
              <a:defRPr lang="en-US"/>
            </a:defPPr>
            <a:lvl1pPr>
              <a:defRPr sz="1200" b="1">
                <a:solidFill>
                  <a:srgbClr val="FFFF00"/>
                </a:solidFill>
              </a:defRPr>
            </a:lvl1pPr>
          </a:lstStyle>
          <a:p>
            <a:r>
              <a:rPr lang="en-US" dirty="0"/>
              <a:t>BLOCK - </a:t>
            </a:r>
            <a:r>
              <a:rPr lang="en-US" dirty="0" smtClean="0"/>
              <a:t>E</a:t>
            </a:r>
            <a:endParaRPr lang="en-IN" dirty="0"/>
          </a:p>
        </p:txBody>
      </p:sp>
      <p:sp>
        <p:nvSpPr>
          <p:cNvPr id="23" name="TextBox 22"/>
          <p:cNvSpPr txBox="1"/>
          <p:nvPr/>
        </p:nvSpPr>
        <p:spPr>
          <a:xfrm>
            <a:off x="6470422" y="2404341"/>
            <a:ext cx="1329378" cy="276999"/>
          </a:xfrm>
          <a:prstGeom prst="rect">
            <a:avLst/>
          </a:prstGeom>
          <a:noFill/>
        </p:spPr>
        <p:txBody>
          <a:bodyPr wrap="square" rtlCol="0">
            <a:spAutoFit/>
          </a:bodyPr>
          <a:lstStyle>
            <a:defPPr>
              <a:defRPr lang="en-US"/>
            </a:defPPr>
            <a:lvl1pPr>
              <a:defRPr sz="1200" b="1">
                <a:solidFill>
                  <a:srgbClr val="FFFF00"/>
                </a:solidFill>
              </a:defRPr>
            </a:lvl1pPr>
          </a:lstStyle>
          <a:p>
            <a:r>
              <a:rPr lang="en-US" dirty="0"/>
              <a:t>BLOCK </a:t>
            </a:r>
            <a:r>
              <a:rPr lang="en-US" dirty="0" smtClean="0"/>
              <a:t>– I&amp;J</a:t>
            </a:r>
            <a:endParaRPr lang="en-IN" dirty="0"/>
          </a:p>
        </p:txBody>
      </p:sp>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868"/>
          <a:stretch/>
        </p:blipFill>
        <p:spPr bwMode="auto">
          <a:xfrm>
            <a:off x="4500109" y="1231743"/>
            <a:ext cx="4013777" cy="284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500108" y="3401794"/>
            <a:ext cx="4013778" cy="3030244"/>
          </a:xfrm>
          <a:prstGeom prst="rect">
            <a:avLst/>
          </a:prstGeom>
          <a:noFill/>
          <a:ln w="9525">
            <a:noFill/>
            <a:miter lim="800000"/>
            <a:headEnd/>
            <a:tailEnd/>
          </a:ln>
        </p:spPr>
      </p:pic>
      <p:sp>
        <p:nvSpPr>
          <p:cNvPr id="25" name="TextBox 24"/>
          <p:cNvSpPr txBox="1"/>
          <p:nvPr/>
        </p:nvSpPr>
        <p:spPr>
          <a:xfrm>
            <a:off x="5369583" y="4778417"/>
            <a:ext cx="1329378" cy="276999"/>
          </a:xfrm>
          <a:prstGeom prst="rect">
            <a:avLst/>
          </a:prstGeom>
          <a:noFill/>
        </p:spPr>
        <p:txBody>
          <a:bodyPr wrap="square" rtlCol="0">
            <a:spAutoFit/>
          </a:bodyPr>
          <a:lstStyle>
            <a:defPPr>
              <a:defRPr lang="en-US"/>
            </a:defPPr>
            <a:lvl1pPr>
              <a:defRPr sz="1200" b="1">
                <a:solidFill>
                  <a:srgbClr val="FFFF00"/>
                </a:solidFill>
              </a:defRPr>
            </a:lvl1pPr>
          </a:lstStyle>
          <a:p>
            <a:r>
              <a:rPr lang="en-US" dirty="0"/>
              <a:t>BLOCK - </a:t>
            </a:r>
            <a:r>
              <a:rPr lang="en-US" dirty="0" smtClean="0"/>
              <a:t>L</a:t>
            </a:r>
            <a:endParaRPr lang="en-IN" dirty="0"/>
          </a:p>
        </p:txBody>
      </p:sp>
      <p:sp>
        <p:nvSpPr>
          <p:cNvPr id="20"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
        <p:nvSpPr>
          <p:cNvPr id="24" name="Title 1"/>
          <p:cNvSpPr>
            <a:spLocks noGrp="1"/>
          </p:cNvSpPr>
          <p:nvPr>
            <p:ph type="title"/>
          </p:nvPr>
        </p:nvSpPr>
        <p:spPr>
          <a:xfrm>
            <a:off x="345884" y="692863"/>
            <a:ext cx="8588762" cy="571500"/>
          </a:xfrm>
          <a:solidFill>
            <a:schemeClr val="tx1">
              <a:lumMod val="60000"/>
              <a:lumOff val="40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p>
            <a:pPr marL="482081" algn="ctr"/>
            <a:r>
              <a:rPr lang="en-IN" sz="2500" b="1" kern="1200" dirty="0" smtClean="0">
                <a:solidFill>
                  <a:srgbClr val="FFFFFF"/>
                </a:solidFill>
                <a:latin typeface="Calibri" panose="020F0502020204030204" pitchFamily="34" charset="0"/>
                <a:cs typeface="+mn-cs"/>
              </a:rPr>
              <a:t>Embassy </a:t>
            </a:r>
            <a:r>
              <a:rPr lang="en-IN" sz="2500" b="1" kern="1200" dirty="0">
                <a:solidFill>
                  <a:srgbClr val="FFFFFF"/>
                </a:solidFill>
                <a:latin typeface="Calibri" panose="020F0502020204030204" pitchFamily="34" charset="0"/>
                <a:cs typeface="+mn-cs"/>
              </a:rPr>
              <a:t>Tech Village </a:t>
            </a:r>
            <a:r>
              <a:rPr lang="en-IN" sz="2500" b="1" kern="1200" dirty="0" smtClean="0">
                <a:solidFill>
                  <a:srgbClr val="FFFFFF"/>
                </a:solidFill>
                <a:latin typeface="Calibri" panose="020F0502020204030204" pitchFamily="34" charset="0"/>
                <a:cs typeface="+mn-cs"/>
              </a:rPr>
              <a:t>, </a:t>
            </a:r>
            <a:r>
              <a:rPr lang="en-IN" sz="2500" b="1" kern="1200" dirty="0">
                <a:solidFill>
                  <a:srgbClr val="FFFFFF"/>
                </a:solidFill>
                <a:latin typeface="Calibri" panose="020F0502020204030204" pitchFamily="34" charset="0"/>
                <a:cs typeface="+mn-cs"/>
              </a:rPr>
              <a:t>Bangalore</a:t>
            </a:r>
            <a:endParaRPr lang="en-JM" sz="2500" b="1" kern="1200" dirty="0">
              <a:solidFill>
                <a:srgbClr val="FFFFFF"/>
              </a:solidFill>
              <a:latin typeface="Calibri" panose="020F0502020204030204" pitchFamily="34" charset="0"/>
              <a:cs typeface="+mn-cs"/>
            </a:endParaRPr>
          </a:p>
        </p:txBody>
      </p:sp>
    </p:spTree>
    <p:extLst>
      <p:ext uri="{BB962C8B-B14F-4D97-AF65-F5344CB8AC3E}">
        <p14:creationId xmlns:p14="http://schemas.microsoft.com/office/powerpoint/2010/main" val="22930661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
        <p:nvSpPr>
          <p:cNvPr id="2" name="Slide Number Placeholder 1"/>
          <p:cNvSpPr>
            <a:spLocks noGrp="1"/>
          </p:cNvSpPr>
          <p:nvPr>
            <p:ph type="sldNum" sz="quarter" idx="12"/>
          </p:nvPr>
        </p:nvSpPr>
        <p:spPr/>
        <p:txBody>
          <a:bodyPr/>
          <a:lstStyle/>
          <a:p>
            <a:pPr>
              <a:defRPr/>
            </a:pPr>
            <a:fld id="{3461F45F-1DE0-4570-BCC3-4F4E3229E53D}" type="slidenum">
              <a:rPr lang="en-US" smtClean="0"/>
              <a:pPr>
                <a:defRPr/>
              </a:pPr>
              <a:t>48</a:t>
            </a:fld>
            <a:endParaRPr lang="en-US" dirty="0"/>
          </a:p>
        </p:txBody>
      </p:sp>
      <p:pic>
        <p:nvPicPr>
          <p:cNvPr id="1026" name="Picture 2" descr="C:\Users\biju.mahima\Downloads\Vijayawada airport vie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4" t="17232" r="1693" b="20463"/>
          <a:stretch/>
        </p:blipFill>
        <p:spPr bwMode="auto">
          <a:xfrm>
            <a:off x="395697" y="1269241"/>
            <a:ext cx="8352606" cy="5063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395698" y="838978"/>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algn="ctr"/>
            <a:r>
              <a:rPr lang="en-IN" b="1" dirty="0" err="1" smtClean="0">
                <a:solidFill>
                  <a:srgbClr val="FFFFFF"/>
                </a:solidFill>
              </a:rPr>
              <a:t>Vijaywada</a:t>
            </a:r>
            <a:r>
              <a:rPr lang="en-IN" b="1" dirty="0" smtClean="0">
                <a:solidFill>
                  <a:srgbClr val="FFFFFF"/>
                </a:solidFill>
              </a:rPr>
              <a:t> Airport –New Terminal </a:t>
            </a:r>
            <a:endParaRPr lang="en-IN" b="1" dirty="0">
              <a:solidFill>
                <a:srgbClr val="FFFFFF"/>
              </a:solidFill>
            </a:endParaRPr>
          </a:p>
        </p:txBody>
      </p:sp>
      <p:sp>
        <p:nvSpPr>
          <p:cNvPr id="16" name="TextBox 15"/>
          <p:cNvSpPr txBox="1"/>
          <p:nvPr/>
        </p:nvSpPr>
        <p:spPr>
          <a:xfrm>
            <a:off x="5090046" y="1546271"/>
            <a:ext cx="3539538" cy="430887"/>
          </a:xfrm>
          <a:prstGeom prst="rect">
            <a:avLst/>
          </a:prstGeom>
          <a:noFill/>
          <a:ln w="12700">
            <a:solidFill>
              <a:schemeClr val="accent1"/>
            </a:solidFill>
          </a:ln>
        </p:spPr>
        <p:txBody>
          <a:bodyPr wrap="square" rtlCol="0">
            <a:spAutoFit/>
          </a:bodyPr>
          <a:lstStyle/>
          <a:p>
            <a:pPr marL="342900" indent="-342900">
              <a:buFont typeface="Arial" pitchFamily="34" charset="0"/>
              <a:buChar char="•"/>
            </a:pPr>
            <a:r>
              <a:rPr lang="en-IN" sz="1100" b="1" dirty="0" smtClean="0">
                <a:solidFill>
                  <a:schemeClr val="bg1">
                    <a:lumMod val="20000"/>
                    <a:lumOff val="80000"/>
                  </a:schemeClr>
                </a:solidFill>
              </a:rPr>
              <a:t>1000 MT Structural Steel E-350BR grade</a:t>
            </a:r>
          </a:p>
          <a:p>
            <a:pPr marL="342900" indent="-342900">
              <a:buFont typeface="Arial" pitchFamily="34" charset="0"/>
              <a:buChar char="•"/>
            </a:pPr>
            <a:r>
              <a:rPr lang="en-IN" sz="1100" b="1" dirty="0" smtClean="0">
                <a:solidFill>
                  <a:schemeClr val="bg1">
                    <a:lumMod val="20000"/>
                    <a:lumOff val="80000"/>
                  </a:schemeClr>
                </a:solidFill>
              </a:rPr>
              <a:t>Status: Completed</a:t>
            </a:r>
          </a:p>
        </p:txBody>
      </p:sp>
    </p:spTree>
    <p:extLst>
      <p:ext uri="{BB962C8B-B14F-4D97-AF65-F5344CB8AC3E}">
        <p14:creationId xmlns:p14="http://schemas.microsoft.com/office/powerpoint/2010/main" val="40002919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
        <p:nvSpPr>
          <p:cNvPr id="2" name="Slide Number Placeholder 1"/>
          <p:cNvSpPr>
            <a:spLocks noGrp="1"/>
          </p:cNvSpPr>
          <p:nvPr>
            <p:ph type="sldNum" sz="quarter" idx="12"/>
          </p:nvPr>
        </p:nvSpPr>
        <p:spPr/>
        <p:txBody>
          <a:bodyPr/>
          <a:lstStyle/>
          <a:p>
            <a:pPr>
              <a:defRPr/>
            </a:pPr>
            <a:fld id="{3461F45F-1DE0-4570-BCC3-4F4E3229E53D}" type="slidenum">
              <a:rPr lang="en-US" smtClean="0"/>
              <a:pPr>
                <a:defRPr/>
              </a:pPr>
              <a:t>49</a:t>
            </a:fld>
            <a:endParaRPr lang="en-US" dirty="0"/>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934"/>
          <a:stretch/>
        </p:blipFill>
        <p:spPr bwMode="auto">
          <a:xfrm>
            <a:off x="439774" y="1410394"/>
            <a:ext cx="8264453" cy="2247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4" descr="C:\Users\Biswas Das\Downloads\DSC_086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060" b="21002"/>
          <a:stretch/>
        </p:blipFill>
        <p:spPr bwMode="auto">
          <a:xfrm>
            <a:off x="395698" y="3830596"/>
            <a:ext cx="3881642" cy="2347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descr="WP_20160428_09_56_07_Pro.jpg"/>
          <p:cNvPicPr>
            <a:picLocks noChangeAspect="1"/>
          </p:cNvPicPr>
          <p:nvPr/>
        </p:nvPicPr>
        <p:blipFill rotWithShape="1">
          <a:blip r:embed="rId5" cstate="print"/>
          <a:srcRect t="34241" b="21314"/>
          <a:stretch/>
        </p:blipFill>
        <p:spPr>
          <a:xfrm>
            <a:off x="4448433" y="3830596"/>
            <a:ext cx="4255794" cy="2347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p:cNvSpPr txBox="1">
            <a:spLocks/>
          </p:cNvSpPr>
          <p:nvPr/>
        </p:nvSpPr>
        <p:spPr>
          <a:xfrm>
            <a:off x="395698" y="838978"/>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algn="ctr"/>
            <a:r>
              <a:rPr lang="en-IN" b="1" dirty="0" err="1" smtClean="0">
                <a:solidFill>
                  <a:srgbClr val="FFFFFF"/>
                </a:solidFill>
              </a:rPr>
              <a:t>Vijaywada</a:t>
            </a:r>
            <a:r>
              <a:rPr lang="en-IN" b="1" dirty="0" smtClean="0">
                <a:solidFill>
                  <a:srgbClr val="FFFFFF"/>
                </a:solidFill>
              </a:rPr>
              <a:t> Airport –New Terminal </a:t>
            </a:r>
            <a:endParaRPr lang="en-IN" b="1" dirty="0">
              <a:solidFill>
                <a:srgbClr val="FFFFFF"/>
              </a:solidFill>
            </a:endParaRPr>
          </a:p>
        </p:txBody>
      </p:sp>
    </p:spTree>
    <p:extLst>
      <p:ext uri="{BB962C8B-B14F-4D97-AF65-F5344CB8AC3E}">
        <p14:creationId xmlns:p14="http://schemas.microsoft.com/office/powerpoint/2010/main" val="2943942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304800" y="4081220"/>
            <a:ext cx="1857388" cy="428628"/>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3700458" y="4081220"/>
            <a:ext cx="1857388" cy="428628"/>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6629416" y="4081220"/>
            <a:ext cx="1857388" cy="428628"/>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400" y="4652724"/>
            <a:ext cx="3062278" cy="1384995"/>
          </a:xfrm>
          <a:prstGeom prst="rect">
            <a:avLst/>
          </a:prstGeom>
          <a:noFill/>
        </p:spPr>
        <p:txBody>
          <a:bodyPr wrap="square" rtlCol="0">
            <a:spAutoFit/>
          </a:bodyPr>
          <a:lstStyle/>
          <a:p>
            <a:pPr algn="l">
              <a:buFont typeface="Arial" charset="0"/>
              <a:buChar char="•"/>
            </a:pPr>
            <a:r>
              <a:rPr lang="en-US" sz="1400" i="1" dirty="0"/>
              <a:t> Optimum alloy additions</a:t>
            </a:r>
          </a:p>
          <a:p>
            <a:pPr algn="l">
              <a:buFont typeface="Arial" charset="0"/>
              <a:buChar char="•"/>
            </a:pPr>
            <a:r>
              <a:rPr lang="en-US" sz="1400" i="1" dirty="0"/>
              <a:t> Desulphurization for low levels of sulphur </a:t>
            </a:r>
          </a:p>
          <a:p>
            <a:pPr algn="l">
              <a:buFont typeface="Arial" charset="0"/>
              <a:buChar char="•"/>
            </a:pPr>
            <a:r>
              <a:rPr lang="en-US" sz="1400" i="1" dirty="0"/>
              <a:t> Calcium treatment &amp; inclusion shape controls</a:t>
            </a:r>
          </a:p>
          <a:p>
            <a:pPr algn="l">
              <a:buFont typeface="Arial" charset="0"/>
              <a:buChar char="•"/>
            </a:pPr>
            <a:r>
              <a:rPr lang="en-US" sz="1400" i="1" dirty="0"/>
              <a:t> Temperature control </a:t>
            </a:r>
          </a:p>
        </p:txBody>
      </p:sp>
      <p:sp>
        <p:nvSpPr>
          <p:cNvPr id="10" name="TextBox 9"/>
          <p:cNvSpPr txBox="1"/>
          <p:nvPr/>
        </p:nvSpPr>
        <p:spPr>
          <a:xfrm>
            <a:off x="3581400" y="4724162"/>
            <a:ext cx="2786082" cy="1600438"/>
          </a:xfrm>
          <a:prstGeom prst="rect">
            <a:avLst/>
          </a:prstGeom>
          <a:noFill/>
        </p:spPr>
        <p:txBody>
          <a:bodyPr wrap="square" rtlCol="0">
            <a:spAutoFit/>
          </a:bodyPr>
          <a:lstStyle/>
          <a:p>
            <a:pPr algn="l">
              <a:buFont typeface="Arial" charset="0"/>
              <a:buChar char="•"/>
            </a:pPr>
            <a:r>
              <a:rPr lang="en-US" sz="1400" b="1" i="1" dirty="0" smtClean="0"/>
              <a:t> </a:t>
            </a:r>
            <a:r>
              <a:rPr lang="en-US" sz="1400" i="1" dirty="0" smtClean="0"/>
              <a:t>RH (Ruhrsthal Heraeus process)  &amp;  VD</a:t>
            </a:r>
          </a:p>
          <a:p>
            <a:pPr algn="l">
              <a:buFont typeface="Arial" charset="0"/>
              <a:buChar char="•"/>
            </a:pPr>
            <a:r>
              <a:rPr lang="en-US" sz="1400" i="1" dirty="0" smtClean="0"/>
              <a:t>Degassing </a:t>
            </a:r>
            <a:r>
              <a:rPr lang="en-US" sz="1400" i="1" dirty="0"/>
              <a:t>for low levels of gaseous contents</a:t>
            </a:r>
          </a:p>
          <a:p>
            <a:pPr algn="l">
              <a:buFont typeface="Arial" charset="0"/>
              <a:buChar char="•"/>
            </a:pPr>
            <a:r>
              <a:rPr lang="en-US" sz="1400" i="1" dirty="0"/>
              <a:t> Argon stirring for homogeneity </a:t>
            </a:r>
          </a:p>
          <a:p>
            <a:pPr algn="l">
              <a:buFont typeface="Arial" charset="0"/>
              <a:buChar char="•"/>
            </a:pPr>
            <a:r>
              <a:rPr lang="en-US" sz="1400" i="1" dirty="0" smtClean="0"/>
              <a:t>Temperature </a:t>
            </a:r>
            <a:r>
              <a:rPr lang="en-US" sz="1400" i="1" dirty="0"/>
              <a:t>control</a:t>
            </a:r>
          </a:p>
        </p:txBody>
      </p:sp>
      <p:pic>
        <p:nvPicPr>
          <p:cNvPr id="11" name="Picture 4"/>
          <p:cNvPicPr>
            <a:picLocks noChangeAspect="1" noChangeArrowheads="1"/>
          </p:cNvPicPr>
          <p:nvPr/>
        </p:nvPicPr>
        <p:blipFill>
          <a:blip r:embed="rId2"/>
          <a:srcRect/>
          <a:stretch>
            <a:fillRect/>
          </a:stretch>
        </p:blipFill>
        <p:spPr bwMode="auto">
          <a:xfrm>
            <a:off x="152400" y="1723766"/>
            <a:ext cx="2571768" cy="2264148"/>
          </a:xfrm>
          <a:prstGeom prst="rect">
            <a:avLst/>
          </a:prstGeom>
          <a:noFill/>
          <a:ln w="9525">
            <a:solidFill>
              <a:schemeClr val="tx1"/>
            </a:solidFill>
            <a:miter lim="800000"/>
            <a:headEnd/>
            <a:tailEnd/>
          </a:ln>
        </p:spPr>
      </p:pic>
      <p:sp>
        <p:nvSpPr>
          <p:cNvPr id="12" name="Right Arrow 11"/>
          <p:cNvSpPr/>
          <p:nvPr/>
        </p:nvSpPr>
        <p:spPr>
          <a:xfrm>
            <a:off x="6096000" y="2419106"/>
            <a:ext cx="381000" cy="45720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819400" y="2419106"/>
            <a:ext cx="381000" cy="45720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400800" y="4724162"/>
            <a:ext cx="2786082" cy="1384995"/>
          </a:xfrm>
          <a:prstGeom prst="rect">
            <a:avLst/>
          </a:prstGeom>
          <a:noFill/>
        </p:spPr>
        <p:txBody>
          <a:bodyPr wrap="square" rtlCol="0">
            <a:spAutoFit/>
          </a:bodyPr>
          <a:lstStyle/>
          <a:p>
            <a:pPr algn="l">
              <a:buFont typeface="Arial" charset="0"/>
              <a:buChar char="•"/>
            </a:pPr>
            <a:r>
              <a:rPr lang="en-US" sz="1400" i="1" dirty="0"/>
              <a:t> Vertical mould caster for low entrapments</a:t>
            </a:r>
          </a:p>
          <a:p>
            <a:pPr algn="l">
              <a:buFont typeface="Arial" charset="0"/>
              <a:buChar char="•"/>
            </a:pPr>
            <a:r>
              <a:rPr lang="en-US" sz="1400" i="1" dirty="0"/>
              <a:t> Automatic mould control, shrouding for good quality </a:t>
            </a:r>
          </a:p>
          <a:p>
            <a:pPr algn="l">
              <a:buFont typeface="Arial" charset="0"/>
              <a:buChar char="•"/>
            </a:pPr>
            <a:r>
              <a:rPr lang="en-US" sz="1400" i="1" dirty="0"/>
              <a:t> Soft reduction for improved internal soundness </a:t>
            </a:r>
          </a:p>
        </p:txBody>
      </p:sp>
      <p:pic>
        <p:nvPicPr>
          <p:cNvPr id="15" name="Picture 2" descr="http://www.substech.com/dokuwiki/lib/exe/fetch.php?w=&amp;h=&amp;cache=cache&amp;media=recirculation_degassing_with_oxygen_top_lance.png"/>
          <p:cNvPicPr>
            <a:picLocks noChangeAspect="1" noChangeArrowheads="1"/>
          </p:cNvPicPr>
          <p:nvPr/>
        </p:nvPicPr>
        <p:blipFill rotWithShape="1">
          <a:blip r:embed="rId3">
            <a:extLst>
              <a:ext uri="{28A0092B-C50C-407E-A947-70E740481C1C}">
                <a14:useLocalDpi xmlns:a14="http://schemas.microsoft.com/office/drawing/2010/main" val="0"/>
              </a:ext>
            </a:extLst>
          </a:blip>
          <a:srcRect l="4080" t="2707" r="3019" b="5274"/>
          <a:stretch/>
        </p:blipFill>
        <p:spPr bwMode="auto">
          <a:xfrm>
            <a:off x="3581400" y="1657106"/>
            <a:ext cx="2343168" cy="2344502"/>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3076" name="Picture 4" descr="http://access.ncsa.illinois.edu/Stories/casting/img/diagram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617211"/>
            <a:ext cx="2438400" cy="2370704"/>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676400" y="838200"/>
            <a:ext cx="5715000" cy="461665"/>
          </a:xfrm>
          <a:prstGeom prst="rect">
            <a:avLst/>
          </a:prstGeom>
          <a:solidFill>
            <a:srgbClr val="0070C0"/>
          </a:solidFill>
        </p:spPr>
        <p:txBody>
          <a:bodyPr wrap="square" rtlCol="0">
            <a:spAutoFit/>
          </a:bodyPr>
          <a:lstStyle/>
          <a:p>
            <a:pPr algn="ctr"/>
            <a:r>
              <a:rPr lang="en-IN" sz="2400" b="1" dirty="0" smtClean="0">
                <a:solidFill>
                  <a:srgbClr val="FFFFFF"/>
                </a:solidFill>
              </a:rPr>
              <a:t>Clean &amp; Lean Steel Making  </a:t>
            </a:r>
            <a:endParaRPr lang="en-IN" sz="2400" b="1" dirty="0">
              <a:solidFill>
                <a:srgbClr val="FFFFFF"/>
              </a:solidFill>
            </a:endParaRPr>
          </a:p>
        </p:txBody>
      </p:sp>
    </p:spTree>
    <p:extLst>
      <p:ext uri="{BB962C8B-B14F-4D97-AF65-F5344CB8AC3E}">
        <p14:creationId xmlns:p14="http://schemas.microsoft.com/office/powerpoint/2010/main" val="1895944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AC8F08B1-4F82-4207-BF48-D5AF09E7FB09}"/>
              </a:ext>
            </a:extLst>
          </p:cNvPr>
          <p:cNvSpPr>
            <a:spLocks noGrp="1"/>
          </p:cNvSpPr>
          <p:nvPr>
            <p:ph type="sldNum" sz="quarter" idx="12"/>
          </p:nvPr>
        </p:nvSpPr>
        <p:spPr/>
        <p:txBody>
          <a:bodyPr/>
          <a:lstStyle/>
          <a:p>
            <a:pPr>
              <a:defRPr/>
            </a:pPr>
            <a:fld id="{3461F45F-1DE0-4570-BCC3-4F4E3229E53D}" type="slidenum">
              <a:rPr lang="en-US" smtClean="0"/>
              <a:pPr>
                <a:defRPr/>
              </a:pPr>
              <a:t>50</a:t>
            </a:fld>
            <a:endParaRPr lang="en-US" dirty="0"/>
          </a:p>
        </p:txBody>
      </p:sp>
      <p:pic>
        <p:nvPicPr>
          <p:cNvPr id="2" name="Picture 1">
            <a:extLst>
              <a:ext uri="{FF2B5EF4-FFF2-40B4-BE49-F238E27FC236}">
                <a16:creationId xmlns:a16="http://schemas.microsoft.com/office/drawing/2014/main" xmlns="" id="{3E9C1CF4-2ED6-475D-9408-C09A6D2F9A49}"/>
              </a:ext>
            </a:extLst>
          </p:cNvPr>
          <p:cNvPicPr>
            <a:picLocks noChangeAspect="1"/>
          </p:cNvPicPr>
          <p:nvPr/>
        </p:nvPicPr>
        <p:blipFill>
          <a:blip r:embed="rId2" cstate="print"/>
          <a:stretch>
            <a:fillRect/>
          </a:stretch>
        </p:blipFill>
        <p:spPr>
          <a:xfrm>
            <a:off x="355209" y="850393"/>
            <a:ext cx="4216791" cy="3673983"/>
          </a:xfrm>
          <a:prstGeom prst="rect">
            <a:avLst/>
          </a:prstGeom>
        </p:spPr>
      </p:pic>
      <p:pic>
        <p:nvPicPr>
          <p:cNvPr id="3" name="Picture 2">
            <a:extLst>
              <a:ext uri="{FF2B5EF4-FFF2-40B4-BE49-F238E27FC236}">
                <a16:creationId xmlns:a16="http://schemas.microsoft.com/office/drawing/2014/main" xmlns="" id="{C0005252-CE10-4F3B-BC27-C8BA3B0DED26}"/>
              </a:ext>
            </a:extLst>
          </p:cNvPr>
          <p:cNvPicPr>
            <a:picLocks noChangeAspect="1"/>
          </p:cNvPicPr>
          <p:nvPr/>
        </p:nvPicPr>
        <p:blipFill>
          <a:blip r:embed="rId3" cstate="print"/>
          <a:stretch>
            <a:fillRect/>
          </a:stretch>
        </p:blipFill>
        <p:spPr>
          <a:xfrm>
            <a:off x="4572000" y="1426465"/>
            <a:ext cx="4438532" cy="3097911"/>
          </a:xfrm>
          <a:prstGeom prst="rect">
            <a:avLst/>
          </a:prstGeom>
        </p:spPr>
      </p:pic>
      <p:pic>
        <p:nvPicPr>
          <p:cNvPr id="4" name="Picture 3">
            <a:extLst>
              <a:ext uri="{FF2B5EF4-FFF2-40B4-BE49-F238E27FC236}">
                <a16:creationId xmlns:a16="http://schemas.microsoft.com/office/drawing/2014/main" xmlns="" id="{61D69E26-CA55-40B0-8204-4CCF3069F0CE}"/>
              </a:ext>
            </a:extLst>
          </p:cNvPr>
          <p:cNvPicPr>
            <a:picLocks noChangeAspect="1"/>
          </p:cNvPicPr>
          <p:nvPr/>
        </p:nvPicPr>
        <p:blipFill>
          <a:blip r:embed="rId4" cstate="print"/>
          <a:stretch>
            <a:fillRect/>
          </a:stretch>
        </p:blipFill>
        <p:spPr>
          <a:xfrm>
            <a:off x="1461359" y="5002339"/>
            <a:ext cx="6702101" cy="1016324"/>
          </a:xfrm>
          <a:prstGeom prst="rect">
            <a:avLst/>
          </a:prstGeom>
        </p:spPr>
      </p:pic>
    </p:spTree>
    <p:extLst>
      <p:ext uri="{BB962C8B-B14F-4D97-AF65-F5344CB8AC3E}">
        <p14:creationId xmlns:p14="http://schemas.microsoft.com/office/powerpoint/2010/main" val="6722681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461F45F-1DE0-4570-BCC3-4F4E3229E53D}" type="slidenum">
              <a:rPr lang="en-US" smtClean="0"/>
              <a:pPr>
                <a:defRPr/>
              </a:pPr>
              <a:t>51</a:t>
            </a:fld>
            <a:endParaRPr lang="en-US" dirty="0"/>
          </a:p>
        </p:txBody>
      </p:sp>
      <p:sp>
        <p:nvSpPr>
          <p:cNvPr id="6" name="Title 1"/>
          <p:cNvSpPr txBox="1">
            <a:spLocks/>
          </p:cNvSpPr>
          <p:nvPr/>
        </p:nvSpPr>
        <p:spPr>
          <a:xfrm>
            <a:off x="395698" y="838978"/>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r>
              <a:rPr lang="en-IN" b="1" dirty="0" smtClean="0">
                <a:solidFill>
                  <a:srgbClr val="FFFFFF"/>
                </a:solidFill>
              </a:rPr>
              <a:t>OPPO INDIA MANUFACTURING COMPLEX- GREATER NOIDA</a:t>
            </a:r>
            <a:endParaRPr lang="en-IN" b="1" dirty="0">
              <a:solidFill>
                <a:srgbClr val="FFFFFF"/>
              </a:solidFill>
            </a:endParaRPr>
          </a:p>
        </p:txBody>
      </p:sp>
      <p:pic>
        <p:nvPicPr>
          <p:cNvPr id="9218" name="Picture 2" descr="C:\Users\Himani_JoshiJLMT\Desktop\PPTS_MAILS_PICS_BROCHURES HIMANI\OPPO FACTORIES\WhatsApp Image 2018-01-17 at 12.39.32.jpe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697" y="1581150"/>
            <a:ext cx="4038600" cy="328136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Himani_JoshiJLMT\Desktop\PPTS_MAILS_PICS_BROCHURES HIMANI\OPPO FACTORIES\WhatsApp Image 2018-01-17 at 12.39.27.jpe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209800"/>
            <a:ext cx="4258105" cy="41338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Himani_JoshiJLMT\Desktop\PPTS_MAILS_PICS_BROCHURES HIMANI\OPPO FACTORIES\WhatsApp Image 2018-01-17 at 12.39.27 (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697" y="5049672"/>
            <a:ext cx="4038600" cy="12939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90046" y="1546271"/>
            <a:ext cx="3539538" cy="577081"/>
          </a:xfrm>
          <a:prstGeom prst="rect">
            <a:avLst/>
          </a:prstGeom>
          <a:noFill/>
          <a:ln w="12700">
            <a:solidFill>
              <a:schemeClr val="accent1"/>
            </a:solidFill>
          </a:ln>
        </p:spPr>
        <p:txBody>
          <a:bodyPr wrap="square" rtlCol="0">
            <a:spAutoFit/>
          </a:bodyPr>
          <a:lstStyle/>
          <a:p>
            <a:pPr marL="342900" indent="-342900">
              <a:buFont typeface="Arial" pitchFamily="34" charset="0"/>
              <a:buChar char="•"/>
            </a:pPr>
            <a:r>
              <a:rPr lang="en-IN" sz="1050" b="1" dirty="0" smtClean="0"/>
              <a:t>4500 </a:t>
            </a:r>
            <a:r>
              <a:rPr lang="en-IN" sz="1050" b="1" dirty="0"/>
              <a:t>MT Structural Steel E-350BR grade</a:t>
            </a:r>
          </a:p>
          <a:p>
            <a:pPr marL="342900" indent="-342900">
              <a:buFont typeface="Arial" pitchFamily="34" charset="0"/>
              <a:buChar char="•"/>
            </a:pPr>
            <a:r>
              <a:rPr lang="en-IN" sz="1050" b="1" dirty="0"/>
              <a:t>Status: Completed</a:t>
            </a:r>
          </a:p>
        </p:txBody>
      </p:sp>
    </p:spTree>
    <p:extLst>
      <p:ext uri="{BB962C8B-B14F-4D97-AF65-F5344CB8AC3E}">
        <p14:creationId xmlns:p14="http://schemas.microsoft.com/office/powerpoint/2010/main" val="19475493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461F45F-1DE0-4570-BCC3-4F4E3229E53D}" type="slidenum">
              <a:rPr lang="en-US" smtClean="0"/>
              <a:pPr>
                <a:defRPr/>
              </a:pPr>
              <a:t>52</a:t>
            </a:fld>
            <a:endParaRPr lang="en-US" dirty="0"/>
          </a:p>
        </p:txBody>
      </p:sp>
      <p:pic>
        <p:nvPicPr>
          <p:cNvPr id="10242" name="Picture 2" descr="C:\Users\Himani_JoshiJLMT\Desktop\PPTS_MAILS_PICS_BROCHURES HIMANI\Projects Pictures 11.04.2018\DPS Jhansi 1.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66447"/>
            <a:ext cx="4038600" cy="499787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Himani_JoshiJLMT\Desktop\PPTS_MAILS_PICS_BROCHURES HIMANI\Projects Pictures 11.04.2018\DPS Jhansi.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166447"/>
            <a:ext cx="4038600" cy="49978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90046" y="1172915"/>
            <a:ext cx="3539538" cy="430887"/>
          </a:xfrm>
          <a:prstGeom prst="rect">
            <a:avLst/>
          </a:prstGeom>
          <a:noFill/>
          <a:ln w="12700">
            <a:solidFill>
              <a:schemeClr val="accent1"/>
            </a:solidFill>
          </a:ln>
        </p:spPr>
        <p:txBody>
          <a:bodyPr wrap="square" rtlCol="0">
            <a:spAutoFit/>
          </a:bodyPr>
          <a:lstStyle/>
          <a:p>
            <a:pPr marL="342900" indent="-342900">
              <a:buFont typeface="Arial" pitchFamily="34" charset="0"/>
              <a:buChar char="•"/>
            </a:pPr>
            <a:r>
              <a:rPr lang="en-IN" sz="1050" b="1" dirty="0" smtClean="0"/>
              <a:t>150 </a:t>
            </a:r>
            <a:r>
              <a:rPr lang="en-IN" sz="1050" b="1" dirty="0"/>
              <a:t>MT Structural Steel E-350BR grade</a:t>
            </a:r>
          </a:p>
          <a:p>
            <a:pPr marL="342900" indent="-342900">
              <a:buFont typeface="Arial" pitchFamily="34" charset="0"/>
              <a:buChar char="•"/>
            </a:pPr>
            <a:r>
              <a:rPr lang="en-IN" sz="1050" b="1" dirty="0"/>
              <a:t>Status: Completed</a:t>
            </a:r>
          </a:p>
        </p:txBody>
      </p:sp>
      <p:sp>
        <p:nvSpPr>
          <p:cNvPr id="10" name="Title 1"/>
          <p:cNvSpPr txBox="1">
            <a:spLocks/>
          </p:cNvSpPr>
          <p:nvPr/>
        </p:nvSpPr>
        <p:spPr>
          <a:xfrm>
            <a:off x="395698" y="626092"/>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algn="ctr"/>
            <a:r>
              <a:rPr lang="en-IN" b="1" dirty="0" smtClean="0">
                <a:solidFill>
                  <a:srgbClr val="FFFFFF"/>
                </a:solidFill>
              </a:rPr>
              <a:t>DELHI PUBLIC SCHOOL-JHANSI</a:t>
            </a:r>
            <a:endParaRPr lang="en-IN" b="1" dirty="0">
              <a:solidFill>
                <a:srgbClr val="FFFFFF"/>
              </a:solidFill>
            </a:endParaRPr>
          </a:p>
        </p:txBody>
      </p:sp>
    </p:spTree>
    <p:extLst>
      <p:ext uri="{BB962C8B-B14F-4D97-AF65-F5344CB8AC3E}">
        <p14:creationId xmlns:p14="http://schemas.microsoft.com/office/powerpoint/2010/main" val="6356529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461F45F-1DE0-4570-BCC3-4F4E3229E53D}" type="slidenum">
              <a:rPr lang="en-US" smtClean="0"/>
              <a:pPr>
                <a:defRPr/>
              </a:pPr>
              <a:t>53</a:t>
            </a:fld>
            <a:endParaRPr lang="en-US" dirty="0"/>
          </a:p>
        </p:txBody>
      </p:sp>
      <p:sp>
        <p:nvSpPr>
          <p:cNvPr id="6" name="Title 1"/>
          <p:cNvSpPr txBox="1">
            <a:spLocks/>
          </p:cNvSpPr>
          <p:nvPr/>
        </p:nvSpPr>
        <p:spPr>
          <a:xfrm>
            <a:off x="395698" y="626092"/>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algn="ctr"/>
            <a:r>
              <a:rPr lang="en-IN" b="1" dirty="0" smtClean="0">
                <a:solidFill>
                  <a:srgbClr val="FFFFFF"/>
                </a:solidFill>
              </a:rPr>
              <a:t>H20 IT PARK- GREATER NOIDA</a:t>
            </a:r>
            <a:endParaRPr lang="en-IN" b="1" dirty="0">
              <a:solidFill>
                <a:srgbClr val="FFFFFF"/>
              </a:solidFill>
            </a:endParaRPr>
          </a:p>
        </p:txBody>
      </p:sp>
      <p:pic>
        <p:nvPicPr>
          <p:cNvPr id="11266" name="Picture 2" descr="C:\Users\Himani_JoshiJLMT\Desktop\Downloads\IMG-20180716-WA0025 (1).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697" y="1324304"/>
            <a:ext cx="4038600" cy="4808482"/>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Himani_JoshiJLMT\Desktop\Downloads\IMG-20180721-WA0028.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324305"/>
            <a:ext cx="4038600" cy="48084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94759" y="1345290"/>
            <a:ext cx="3539538" cy="600164"/>
          </a:xfrm>
          <a:prstGeom prst="rect">
            <a:avLst/>
          </a:prstGeom>
          <a:noFill/>
          <a:ln w="12700">
            <a:solidFill>
              <a:schemeClr val="accent1"/>
            </a:solidFill>
          </a:ln>
        </p:spPr>
        <p:txBody>
          <a:bodyPr wrap="square" rtlCol="0">
            <a:spAutoFit/>
          </a:bodyPr>
          <a:lstStyle/>
          <a:p>
            <a:pPr marL="342900" indent="-342900">
              <a:buFont typeface="Arial" pitchFamily="34" charset="0"/>
              <a:buChar char="•"/>
            </a:pPr>
            <a:r>
              <a:rPr lang="en-IN" sz="1100" b="1" dirty="0" smtClean="0"/>
              <a:t>1000 </a:t>
            </a:r>
            <a:r>
              <a:rPr lang="en-IN" sz="1100" b="1" dirty="0"/>
              <a:t>MT Structural Steel </a:t>
            </a:r>
            <a:r>
              <a:rPr lang="en-IN" sz="1100" b="1" dirty="0" smtClean="0"/>
              <a:t>E-450BR </a:t>
            </a:r>
            <a:r>
              <a:rPr lang="en-IN" sz="1100" b="1" dirty="0"/>
              <a:t>grade</a:t>
            </a:r>
          </a:p>
          <a:p>
            <a:pPr marL="342900" indent="-342900">
              <a:buFont typeface="Arial" pitchFamily="34" charset="0"/>
              <a:buChar char="•"/>
            </a:pPr>
            <a:r>
              <a:rPr lang="en-IN" sz="1100" b="1" dirty="0"/>
              <a:t>Status: </a:t>
            </a:r>
            <a:r>
              <a:rPr lang="en-IN" sz="1100" b="1" dirty="0" smtClean="0"/>
              <a:t>On-going</a:t>
            </a:r>
            <a:endParaRPr lang="en-IN" sz="1100" b="1" dirty="0"/>
          </a:p>
        </p:txBody>
      </p:sp>
    </p:spTree>
    <p:extLst>
      <p:ext uri="{BB962C8B-B14F-4D97-AF65-F5344CB8AC3E}">
        <p14:creationId xmlns:p14="http://schemas.microsoft.com/office/powerpoint/2010/main" val="9486583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1122" y="6595172"/>
            <a:ext cx="1758462" cy="262829"/>
          </a:xfrm>
        </p:spPr>
        <p:txBody>
          <a:bodyPr/>
          <a:lstStyle/>
          <a:p>
            <a:pPr>
              <a:defRPr/>
            </a:pPr>
            <a:fld id="{3461F45F-1DE0-4570-BCC3-4F4E3229E53D}" type="slidenum">
              <a:rPr lang="en-US" smtClean="0"/>
              <a:pPr>
                <a:defRPr/>
              </a:pPr>
              <a:t>54</a:t>
            </a:fld>
            <a:endParaRPr lang="en-US" dirty="0"/>
          </a:p>
        </p:txBody>
      </p:sp>
      <p:sp>
        <p:nvSpPr>
          <p:cNvPr id="11" name="Title 1"/>
          <p:cNvSpPr txBox="1">
            <a:spLocks/>
          </p:cNvSpPr>
          <p:nvPr/>
        </p:nvSpPr>
        <p:spPr>
          <a:xfrm>
            <a:off x="395698" y="667643"/>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lvl="0" algn="ctr">
              <a:defRPr/>
            </a:pPr>
            <a:r>
              <a:rPr lang="en-IN" b="1" dirty="0" smtClean="0">
                <a:solidFill>
                  <a:srgbClr val="FFFFFF"/>
                </a:solidFill>
                <a:latin typeface="Calibri" panose="020F0502020204030204" pitchFamily="34" charset="0"/>
              </a:rPr>
              <a:t>M3M-IFC (G+40) , GURUGRAM</a:t>
            </a:r>
          </a:p>
        </p:txBody>
      </p:sp>
      <p:sp>
        <p:nvSpPr>
          <p:cNvPr id="12"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pic>
        <p:nvPicPr>
          <p:cNvPr id="126978" name="Picture 2"/>
          <p:cNvPicPr>
            <a:picLocks noChangeAspect="1" noChangeArrowheads="1"/>
          </p:cNvPicPr>
          <p:nvPr/>
        </p:nvPicPr>
        <p:blipFill>
          <a:blip r:embed="rId3" cstate="print"/>
          <a:srcRect/>
          <a:stretch>
            <a:fillRect/>
          </a:stretch>
        </p:blipFill>
        <p:spPr bwMode="auto">
          <a:xfrm>
            <a:off x="395697" y="1335314"/>
            <a:ext cx="8352605" cy="4833257"/>
          </a:xfrm>
          <a:prstGeom prst="rect">
            <a:avLst/>
          </a:prstGeom>
          <a:noFill/>
          <a:ln w="9525">
            <a:noFill/>
            <a:miter lim="800000"/>
            <a:headEnd/>
            <a:tailEnd/>
          </a:ln>
          <a:effectLst/>
        </p:spPr>
      </p:pic>
      <p:sp>
        <p:nvSpPr>
          <p:cNvPr id="8" name="TextBox 7"/>
          <p:cNvSpPr txBox="1"/>
          <p:nvPr/>
        </p:nvSpPr>
        <p:spPr>
          <a:xfrm>
            <a:off x="6228627" y="1659666"/>
            <a:ext cx="2400957" cy="778733"/>
          </a:xfrm>
          <a:prstGeom prst="rect">
            <a:avLst/>
          </a:prstGeom>
          <a:noFill/>
          <a:ln w="12700">
            <a:solidFill>
              <a:schemeClr val="accent1"/>
            </a:solidFill>
          </a:ln>
        </p:spPr>
        <p:txBody>
          <a:bodyPr wrap="square" rtlCol="0">
            <a:spAutoFit/>
          </a:bodyPr>
          <a:lstStyle/>
          <a:p>
            <a:pPr marL="342900" indent="-342900">
              <a:buFont typeface="Arial" pitchFamily="34" charset="0"/>
              <a:buChar char="•"/>
            </a:pPr>
            <a:r>
              <a:rPr lang="en-IN" sz="1100" b="1" dirty="0" smtClean="0"/>
              <a:t>4500 MT Structural Steel</a:t>
            </a:r>
          </a:p>
          <a:p>
            <a:pPr marL="342900" indent="-342900">
              <a:buFont typeface="Arial" pitchFamily="34" charset="0"/>
              <a:buChar char="•"/>
            </a:pPr>
            <a:r>
              <a:rPr lang="en-IN" sz="1100" b="1" dirty="0" smtClean="0"/>
              <a:t>Solid Slab System</a:t>
            </a:r>
          </a:p>
          <a:p>
            <a:pPr marL="342900" indent="-342900">
              <a:buFont typeface="Arial" pitchFamily="34" charset="0"/>
              <a:buChar char="•"/>
            </a:pPr>
            <a:r>
              <a:rPr lang="en-IN" sz="1100" b="1" dirty="0" smtClean="0"/>
              <a:t>Status: Under Progress</a:t>
            </a:r>
            <a:endParaRPr lang="en-IN" sz="1100" b="1" dirty="0"/>
          </a:p>
        </p:txBody>
      </p:sp>
    </p:spTree>
    <p:extLst>
      <p:ext uri="{BB962C8B-B14F-4D97-AF65-F5344CB8AC3E}">
        <p14:creationId xmlns:p14="http://schemas.microsoft.com/office/powerpoint/2010/main" val="37299462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4294967295"/>
            <p:custDataLst>
              <p:tags r:id="rId1"/>
            </p:custDataLst>
          </p:nvPr>
        </p:nvSpPr>
        <p:spPr bwMode="auto">
          <a:xfrm>
            <a:off x="879548" y="6533910"/>
            <a:ext cx="809394" cy="266227"/>
          </a:xfrm>
          <a:prstGeom prst="rect">
            <a:avLst/>
          </a:prstGeom>
          <a:noFill/>
          <a:ln w="9525">
            <a:noFill/>
            <a:miter lim="800000"/>
            <a:headEnd/>
            <a:tailEnd/>
          </a:ln>
          <a:extLst/>
        </p:spPr>
        <p:txBody>
          <a:bodyPr vert="horz" wrap="none" lIns="0" tIns="45720" rIns="0" bIns="45720" numCol="1" rtlCol="0" anchor="ctr" anchorCtr="0" compatLnSpc="1">
            <a:prstTxWarp prst="textNoShape">
              <a:avLst/>
            </a:prstTxWarp>
            <a:spAutoFit/>
          </a:bodyPr>
          <a:lstStyle>
            <a:lvl1pPr>
              <a:defRPr lang="en-US" sz="1108" smtClean="0">
                <a:solidFill>
                  <a:schemeClr val="tx1">
                    <a:tint val="75000"/>
                  </a:schemeClr>
                </a:solidFill>
              </a:defRPr>
            </a:lvl1pPr>
          </a:lstStyle>
          <a:p>
            <a:pPr>
              <a:lnSpc>
                <a:spcPct val="102000"/>
              </a:lnSpc>
              <a:tabLst>
                <a:tab pos="5275517" algn="l"/>
              </a:tabLst>
            </a:pPr>
            <a:fld id="{AC412A7E-4DA7-4C85-BD2E-AB81BE0D94FE}" type="datetime3">
              <a:rPr lang="en-US" smtClean="0"/>
              <a:pPr>
                <a:lnSpc>
                  <a:spcPct val="102000"/>
                </a:lnSpc>
                <a:tabLst>
                  <a:tab pos="5275517" algn="l"/>
                </a:tabLst>
              </a:pPr>
              <a:t>3 June 2015</a:t>
            </a:fld>
            <a:endParaRPr dirty="0"/>
          </a:p>
        </p:txBody>
      </p:sp>
      <p:sp>
        <p:nvSpPr>
          <p:cNvPr id="2" name="Slide Number Placeholder 1"/>
          <p:cNvSpPr>
            <a:spLocks noGrp="1"/>
          </p:cNvSpPr>
          <p:nvPr>
            <p:ph type="sldNum" sz="quarter" idx="12"/>
          </p:nvPr>
        </p:nvSpPr>
        <p:spPr/>
        <p:txBody>
          <a:bodyPr/>
          <a:lstStyle/>
          <a:p>
            <a:pPr>
              <a:defRPr/>
            </a:pPr>
            <a:fld id="{3461F45F-1DE0-4570-BCC3-4F4E3229E53D}" type="slidenum">
              <a:rPr lang="en-US" smtClean="0"/>
              <a:pPr>
                <a:defRPr/>
              </a:pPr>
              <a:t>55</a:t>
            </a:fld>
            <a:endParaRPr lang="en-US" dirty="0"/>
          </a:p>
        </p:txBody>
      </p:sp>
      <p:sp>
        <p:nvSpPr>
          <p:cNvPr id="12" name="Title 1"/>
          <p:cNvSpPr txBox="1">
            <a:spLocks/>
          </p:cNvSpPr>
          <p:nvPr/>
        </p:nvSpPr>
        <p:spPr>
          <a:xfrm>
            <a:off x="395698" y="838978"/>
            <a:ext cx="8352605" cy="425771"/>
          </a:xfrm>
          <a:prstGeom prst="rect">
            <a:avLst/>
          </a:prstGeom>
          <a:solidFill>
            <a:schemeClr val="tx1">
              <a:lumMod val="60000"/>
              <a:lumOff val="40000"/>
              <a:alpha val="55000"/>
            </a:schemeClr>
          </a:solidFill>
          <a:ln w="6350" cap="flat" cmpd="sng" algn="ctr">
            <a:solidFill>
              <a:schemeClr val="tx1"/>
            </a:solidFill>
            <a:prstDash val="solid"/>
            <a:round/>
            <a:headEnd type="none" w="med" len="med"/>
            <a:tailEnd type="none" w="med" len="med"/>
          </a:ln>
          <a:effectLst/>
        </p:spPr>
        <p:txBody>
          <a:bodyPr vert="horz" wrap="none" lIns="95787" tIns="95787" rIns="95787" bIns="95787" numCol="1" rtlCol="0" anchor="ctr" anchorCtr="0" compatLnSpc="1">
            <a:prstTxWarp prst="textNoShape">
              <a:avLst/>
            </a:prstTxWarp>
          </a:bodyPr>
          <a:lstStyle>
            <a:defPPr>
              <a:defRPr lang="en-US"/>
            </a:defPPr>
            <a:lvl1pPr marL="482081" lvl="0" indent="0" fontAlgn="base">
              <a:lnSpc>
                <a:spcPts val="1939"/>
              </a:lnSpc>
              <a:spcBef>
                <a:spcPct val="0"/>
              </a:spcBef>
              <a:spcAft>
                <a:spcPct val="0"/>
              </a:spcAft>
              <a:defRPr kumimoji="0" sz="2000">
                <a:solidFill>
                  <a:schemeClr val="tx1">
                    <a:lumMod val="75000"/>
                  </a:schemeClr>
                </a:solidFill>
                <a:latin typeface="Arial" pitchFamily="34" charset="0"/>
                <a:ea typeface="ＭＳ Ｐゴシック" pitchFamily="-109" charset="-128"/>
                <a:cs typeface="Arial" pitchFamily="34" charset="0"/>
              </a:defRPr>
            </a:lvl1pPr>
            <a:lvl2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2pPr>
            <a:lvl3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3pPr>
            <a:lvl4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4pPr>
            <a:lvl5pPr fontAlgn="base">
              <a:lnSpc>
                <a:spcPts val="1939"/>
              </a:lnSpc>
              <a:spcBef>
                <a:spcPct val="0"/>
              </a:spcBef>
              <a:spcAft>
                <a:spcPct val="0"/>
              </a:spcAft>
              <a:defRPr sz="1846">
                <a:latin typeface="Verdana" pitchFamily="34" charset="0"/>
                <a:ea typeface="ＭＳ Ｐゴシック" pitchFamily="-109" charset="-128"/>
                <a:cs typeface="ＭＳ Ｐゴシック" pitchFamily="-109" charset="-128"/>
              </a:defRPr>
            </a:lvl5pPr>
            <a:lvl6pPr marL="422041" fontAlgn="base">
              <a:lnSpc>
                <a:spcPts val="1939"/>
              </a:lnSpc>
              <a:spcBef>
                <a:spcPct val="0"/>
              </a:spcBef>
              <a:spcAft>
                <a:spcPct val="0"/>
              </a:spcAft>
              <a:defRPr sz="1846">
                <a:latin typeface="Verdana" pitchFamily="34" charset="0"/>
              </a:defRPr>
            </a:lvl6pPr>
            <a:lvl7pPr marL="844083" fontAlgn="base">
              <a:lnSpc>
                <a:spcPts val="1939"/>
              </a:lnSpc>
              <a:spcBef>
                <a:spcPct val="0"/>
              </a:spcBef>
              <a:spcAft>
                <a:spcPct val="0"/>
              </a:spcAft>
              <a:defRPr sz="1846">
                <a:latin typeface="Verdana" pitchFamily="34" charset="0"/>
              </a:defRPr>
            </a:lvl7pPr>
            <a:lvl8pPr marL="1266124" fontAlgn="base">
              <a:lnSpc>
                <a:spcPts val="1939"/>
              </a:lnSpc>
              <a:spcBef>
                <a:spcPct val="0"/>
              </a:spcBef>
              <a:spcAft>
                <a:spcPct val="0"/>
              </a:spcAft>
              <a:defRPr sz="1846">
                <a:latin typeface="Verdana" pitchFamily="34" charset="0"/>
              </a:defRPr>
            </a:lvl8pPr>
            <a:lvl9pPr marL="1688165" fontAlgn="base">
              <a:lnSpc>
                <a:spcPts val="1939"/>
              </a:lnSpc>
              <a:spcBef>
                <a:spcPct val="0"/>
              </a:spcBef>
              <a:spcAft>
                <a:spcPct val="0"/>
              </a:spcAft>
              <a:defRPr sz="1846">
                <a:latin typeface="Verdana" pitchFamily="34" charset="0"/>
              </a:defRPr>
            </a:lvl9pPr>
          </a:lstStyle>
          <a:p>
            <a:pPr algn="ctr"/>
            <a:r>
              <a:rPr lang="en-IN" b="1" dirty="0" smtClean="0">
                <a:solidFill>
                  <a:srgbClr val="FFFFFF"/>
                </a:solidFill>
              </a:rPr>
              <a:t>NBCC-NICL, KOLKATA</a:t>
            </a:r>
            <a:endParaRPr lang="en-IN" b="1" dirty="0">
              <a:solidFill>
                <a:srgbClr val="FFFFFF"/>
              </a:solidFill>
            </a:endParaRPr>
          </a:p>
        </p:txBody>
      </p:sp>
      <p:pic>
        <p:nvPicPr>
          <p:cNvPr id="2050" name="Picture 2" descr="C:\Users\Administrator\Downloads\IMG-20180827-WA0004.jpg"/>
          <p:cNvPicPr>
            <a:picLocks noChangeAspect="1" noChangeArrowheads="1"/>
          </p:cNvPicPr>
          <p:nvPr/>
        </p:nvPicPr>
        <p:blipFill>
          <a:blip r:embed="rId3" cstate="print"/>
          <a:srcRect/>
          <a:stretch>
            <a:fillRect/>
          </a:stretch>
        </p:blipFill>
        <p:spPr bwMode="auto">
          <a:xfrm>
            <a:off x="395697" y="1465942"/>
            <a:ext cx="8352605" cy="4731657"/>
          </a:xfrm>
          <a:prstGeom prst="rect">
            <a:avLst/>
          </a:prstGeom>
          <a:noFill/>
        </p:spPr>
      </p:pic>
      <p:sp>
        <p:nvSpPr>
          <p:cNvPr id="6" name="TextBox 5"/>
          <p:cNvSpPr txBox="1"/>
          <p:nvPr/>
        </p:nvSpPr>
        <p:spPr>
          <a:xfrm>
            <a:off x="6228627" y="1659666"/>
            <a:ext cx="2400957" cy="769441"/>
          </a:xfrm>
          <a:prstGeom prst="rect">
            <a:avLst/>
          </a:prstGeom>
          <a:noFill/>
          <a:ln w="12700">
            <a:solidFill>
              <a:schemeClr val="accent1"/>
            </a:solidFill>
          </a:ln>
        </p:spPr>
        <p:txBody>
          <a:bodyPr wrap="square" rtlCol="0">
            <a:spAutoFit/>
          </a:bodyPr>
          <a:lstStyle/>
          <a:p>
            <a:pPr marL="342900" indent="-342900">
              <a:buFont typeface="Arial" pitchFamily="34" charset="0"/>
              <a:buChar char="•"/>
            </a:pPr>
            <a:r>
              <a:rPr lang="en-IN" sz="1100" b="1" dirty="0" smtClean="0"/>
              <a:t>3600 MT Structural Steel</a:t>
            </a:r>
          </a:p>
          <a:p>
            <a:pPr marL="342900" indent="-342900">
              <a:buFont typeface="Arial" pitchFamily="34" charset="0"/>
              <a:buChar char="•"/>
            </a:pPr>
            <a:r>
              <a:rPr lang="en-IN" sz="1100" b="1" dirty="0" smtClean="0"/>
              <a:t>Deck sheet Slab System</a:t>
            </a:r>
          </a:p>
          <a:p>
            <a:pPr marL="342900" indent="-342900">
              <a:buFont typeface="Arial" pitchFamily="34" charset="0"/>
              <a:buChar char="•"/>
            </a:pPr>
            <a:r>
              <a:rPr lang="en-IN" sz="1100" b="1" dirty="0" smtClean="0"/>
              <a:t>Status: Under Progress</a:t>
            </a:r>
            <a:endParaRPr lang="en-IN" sz="1100" b="1" dirty="0"/>
          </a:p>
        </p:txBody>
      </p:sp>
    </p:spTree>
    <p:extLst>
      <p:ext uri="{BB962C8B-B14F-4D97-AF65-F5344CB8AC3E}">
        <p14:creationId xmlns:p14="http://schemas.microsoft.com/office/powerpoint/2010/main" val="31920349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461F45F-1DE0-4570-BCC3-4F4E3229E53D}" type="slidenum">
              <a:rPr lang="en-US" smtClean="0">
                <a:solidFill>
                  <a:srgbClr val="091D5D">
                    <a:tint val="75000"/>
                  </a:srgbClr>
                </a:solidFill>
              </a:rPr>
              <a:pPr>
                <a:defRPr/>
              </a:pPr>
              <a:t>56</a:t>
            </a:fld>
            <a:endParaRPr lang="en-US" dirty="0">
              <a:solidFill>
                <a:srgbClr val="091D5D">
                  <a:tint val="75000"/>
                </a:srgbClr>
              </a:solidFill>
            </a:endParaRPr>
          </a:p>
        </p:txBody>
      </p:sp>
      <p:sp>
        <p:nvSpPr>
          <p:cNvPr id="8" name="TextBox 7"/>
          <p:cNvSpPr txBox="1"/>
          <p:nvPr/>
        </p:nvSpPr>
        <p:spPr>
          <a:xfrm>
            <a:off x="304800" y="1600200"/>
            <a:ext cx="8610600" cy="3139321"/>
          </a:xfrm>
          <a:prstGeom prst="rect">
            <a:avLst/>
          </a:prstGeom>
          <a:noFill/>
          <a:ln>
            <a:solidFill>
              <a:schemeClr val="accent1"/>
            </a:solidFill>
          </a:ln>
        </p:spPr>
        <p:txBody>
          <a:bodyPr wrap="square" rtlCol="0">
            <a:spAutoFit/>
          </a:bodyPr>
          <a:lstStyle/>
          <a:p>
            <a:pPr algn="l"/>
            <a:r>
              <a:rPr lang="en-IN" sz="1800" b="1" dirty="0" smtClean="0">
                <a:solidFill>
                  <a:schemeClr val="tx1">
                    <a:lumMod val="60000"/>
                    <a:lumOff val="40000"/>
                  </a:schemeClr>
                </a:solidFill>
              </a:rPr>
              <a:t>Rolled Sections  especially developed by JSPL for High Rise Buildings </a:t>
            </a:r>
          </a:p>
          <a:p>
            <a:endParaRPr lang="en-IN" dirty="0"/>
          </a:p>
          <a:p>
            <a:pPr marL="285750" indent="-285750">
              <a:buFont typeface="Wingdings" panose="05000000000000000000" pitchFamily="2" charset="2"/>
              <a:buChar char="Ø"/>
            </a:pPr>
            <a:r>
              <a:rPr lang="en-IN" sz="1800" b="1" dirty="0" smtClean="0"/>
              <a:t>500X8X13X180X69.47</a:t>
            </a:r>
          </a:p>
          <a:p>
            <a:pPr marL="285750" indent="-285750">
              <a:buFont typeface="Wingdings" panose="05000000000000000000" pitchFamily="2" charset="2"/>
              <a:buChar char="Ø"/>
            </a:pPr>
            <a:endParaRPr lang="en-IN" sz="1800" b="1" dirty="0" smtClean="0"/>
          </a:p>
          <a:p>
            <a:pPr marL="285750" indent="-285750">
              <a:buFont typeface="Wingdings" panose="05000000000000000000" pitchFamily="2" charset="2"/>
              <a:buChar char="Ø"/>
            </a:pPr>
            <a:r>
              <a:rPr lang="en-IN" sz="1800" b="1" dirty="0" smtClean="0"/>
              <a:t>500x8x14x180x72.14</a:t>
            </a:r>
          </a:p>
          <a:p>
            <a:pPr marL="285750" indent="-285750">
              <a:buFont typeface="Wingdings" panose="05000000000000000000" pitchFamily="2" charset="2"/>
              <a:buChar char="Ø"/>
            </a:pPr>
            <a:endParaRPr lang="en-IN" sz="1800" b="1" dirty="0" smtClean="0"/>
          </a:p>
          <a:p>
            <a:pPr marL="285750" indent="-285750">
              <a:buFont typeface="Wingdings" panose="05000000000000000000" pitchFamily="2" charset="2"/>
              <a:buChar char="Ø"/>
            </a:pPr>
            <a:r>
              <a:rPr lang="en-IN" sz="1800" b="1" dirty="0" smtClean="0"/>
              <a:t>500x10x16x180x85</a:t>
            </a:r>
          </a:p>
          <a:p>
            <a:pPr marL="285750" indent="-285750">
              <a:buFont typeface="Wingdings" panose="05000000000000000000" pitchFamily="2" charset="2"/>
              <a:buChar char="Ø"/>
            </a:pPr>
            <a:endParaRPr lang="en-IN" sz="1800" b="1" dirty="0" smtClean="0"/>
          </a:p>
          <a:p>
            <a:pPr marL="285750" indent="-285750">
              <a:buFont typeface="Wingdings" panose="05000000000000000000" pitchFamily="2" charset="2"/>
              <a:buChar char="Ø"/>
            </a:pPr>
            <a:r>
              <a:rPr lang="en-IN" sz="1800" b="1" dirty="0" smtClean="0"/>
              <a:t>500x11x16x180x88.9</a:t>
            </a:r>
            <a:endParaRPr lang="en-IN" sz="1800" b="1" dirty="0"/>
          </a:p>
          <a:p>
            <a:pPr marL="171450" indent="-171450">
              <a:buFont typeface="Wingdings" panose="05000000000000000000" pitchFamily="2" charset="2"/>
              <a:buChar char="Ø"/>
            </a:pPr>
            <a:endParaRPr lang="en-IN" dirty="0"/>
          </a:p>
        </p:txBody>
      </p:sp>
    </p:spTree>
    <p:extLst>
      <p:ext uri="{BB962C8B-B14F-4D97-AF65-F5344CB8AC3E}">
        <p14:creationId xmlns:p14="http://schemas.microsoft.com/office/powerpoint/2010/main" val="42504406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00200" y="685800"/>
            <a:ext cx="5715000" cy="523220"/>
          </a:xfrm>
          <a:prstGeom prst="rect">
            <a:avLst/>
          </a:prstGeom>
          <a:noFill/>
        </p:spPr>
        <p:txBody>
          <a:bodyPr wrap="square" rtlCol="0">
            <a:spAutoFit/>
          </a:bodyPr>
          <a:lstStyle/>
          <a:p>
            <a:pPr algn="ctr"/>
            <a:r>
              <a:rPr lang="en-IN" sz="2800" b="1" dirty="0" smtClean="0">
                <a:solidFill>
                  <a:srgbClr val="0070C0"/>
                </a:solidFill>
              </a:rPr>
              <a:t>Way Forward</a:t>
            </a:r>
            <a:endParaRPr lang="en-IN" sz="2800" b="1" dirty="0">
              <a:solidFill>
                <a:srgbClr val="0070C0"/>
              </a:solidFill>
            </a:endParaRPr>
          </a:p>
        </p:txBody>
      </p:sp>
      <p:sp>
        <p:nvSpPr>
          <p:cNvPr id="8" name="TextBox 7"/>
          <p:cNvSpPr txBox="1"/>
          <p:nvPr/>
        </p:nvSpPr>
        <p:spPr>
          <a:xfrm>
            <a:off x="609600" y="1295400"/>
            <a:ext cx="7994848" cy="4308872"/>
          </a:xfrm>
          <a:prstGeom prst="rect">
            <a:avLst/>
          </a:prstGeom>
          <a:noFill/>
        </p:spPr>
        <p:txBody>
          <a:bodyPr wrap="square" rtlCol="0">
            <a:spAutoFit/>
          </a:bodyPr>
          <a:lstStyle/>
          <a:p>
            <a:pPr marL="285750" indent="-285750" algn="l">
              <a:buFont typeface="Arial" charset="0"/>
              <a:buChar char="•"/>
            </a:pPr>
            <a:endParaRPr lang="en-US" sz="1600" dirty="0"/>
          </a:p>
          <a:p>
            <a:pPr marL="285750" indent="-285750" algn="l">
              <a:buFont typeface="Arial" charset="0"/>
              <a:buChar char="•"/>
            </a:pPr>
            <a:r>
              <a:rPr lang="en-US" sz="2000" dirty="0" smtClean="0"/>
              <a:t>Exponential increase in the usage of steel for Infra/construction. A huge gap between global practices and India.</a:t>
            </a:r>
          </a:p>
          <a:p>
            <a:pPr marL="285750" indent="-285750" algn="l">
              <a:buFont typeface="Arial" charset="0"/>
              <a:buChar char="•"/>
            </a:pPr>
            <a:endParaRPr lang="en-US" sz="2000" dirty="0" smtClean="0"/>
          </a:p>
          <a:p>
            <a:pPr marL="285750" indent="-285750" algn="l">
              <a:buFont typeface="Arial" charset="0"/>
              <a:buChar char="•"/>
            </a:pPr>
            <a:r>
              <a:rPr lang="en-US" sz="2000" dirty="0" smtClean="0"/>
              <a:t>Raising the awareness of high strength steels to architects, consultants etc.</a:t>
            </a:r>
          </a:p>
          <a:p>
            <a:pPr marL="285750" indent="-285750" algn="l">
              <a:buFont typeface="Arial" charset="0"/>
              <a:buChar char="•"/>
            </a:pPr>
            <a:endParaRPr lang="en-US" sz="2000" dirty="0"/>
          </a:p>
          <a:p>
            <a:pPr marL="285750" indent="-285750" algn="l">
              <a:buFont typeface="Arial" charset="0"/>
              <a:buChar char="•"/>
            </a:pPr>
            <a:r>
              <a:rPr lang="en-US" sz="2000" dirty="0"/>
              <a:t>Industry Academia tie up for propagation of high strength steel usage.</a:t>
            </a:r>
          </a:p>
          <a:p>
            <a:pPr marL="285750" indent="-285750" algn="l">
              <a:buFont typeface="Arial" charset="0"/>
              <a:buChar char="•"/>
            </a:pPr>
            <a:endParaRPr lang="en-US" sz="2000" dirty="0" smtClean="0"/>
          </a:p>
          <a:p>
            <a:pPr marL="285750" indent="-285750" algn="l">
              <a:buFont typeface="Arial" charset="0"/>
              <a:buChar char="•"/>
            </a:pPr>
            <a:r>
              <a:rPr lang="en-US" sz="2000" dirty="0" smtClean="0"/>
              <a:t>Support from Government bodies for establishing codes, research support. </a:t>
            </a:r>
          </a:p>
          <a:p>
            <a:pPr marL="285750" indent="-285750" algn="l">
              <a:buFont typeface="Arial" charset="0"/>
              <a:buChar char="•"/>
            </a:pPr>
            <a:endParaRPr lang="en-US" sz="1600" dirty="0"/>
          </a:p>
        </p:txBody>
      </p:sp>
    </p:spTree>
    <p:extLst>
      <p:ext uri="{BB962C8B-B14F-4D97-AF65-F5344CB8AC3E}">
        <p14:creationId xmlns:p14="http://schemas.microsoft.com/office/powerpoint/2010/main" val="32142560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ipti.ganatra\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124744"/>
            <a:ext cx="6537771" cy="460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07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6</a:t>
            </a:fld>
            <a:endParaRPr lang="en-US" dirty="0"/>
          </a:p>
        </p:txBody>
      </p:sp>
      <p:sp>
        <p:nvSpPr>
          <p:cNvPr id="6" name="Text Placeholder 5"/>
          <p:cNvSpPr>
            <a:spLocks noGrp="1"/>
          </p:cNvSpPr>
          <p:nvPr>
            <p:ph type="body" sz="quarter" idx="14"/>
          </p:nvPr>
        </p:nvSpPr>
        <p:spPr/>
        <p:txBody>
          <a:bodyPr/>
          <a:lstStyle/>
          <a:p>
            <a:endParaRPr lang="en-IN"/>
          </a:p>
        </p:txBody>
      </p:sp>
      <p:sp>
        <p:nvSpPr>
          <p:cNvPr id="7" name="Text Placeholder 6"/>
          <p:cNvSpPr>
            <a:spLocks noGrp="1"/>
          </p:cNvSpPr>
          <p:nvPr>
            <p:ph type="body" sz="quarter" idx="15"/>
          </p:nvPr>
        </p:nvSpPr>
        <p:spPr/>
        <p:txBody>
          <a:bodyPr/>
          <a:lstStyle/>
          <a:p>
            <a:endParaRPr lang="en-IN"/>
          </a:p>
        </p:txBody>
      </p:sp>
      <p:sp>
        <p:nvSpPr>
          <p:cNvPr id="8" name="Text Placeholder 7"/>
          <p:cNvSpPr>
            <a:spLocks noGrp="1"/>
          </p:cNvSpPr>
          <p:nvPr>
            <p:ph type="body" sz="quarter" idx="16"/>
          </p:nvPr>
        </p:nvSpPr>
        <p:spPr/>
        <p:txBody>
          <a:bodyPr/>
          <a:lstStyle/>
          <a:p>
            <a:endParaRPr lang="en-IN"/>
          </a:p>
        </p:txBody>
      </p:sp>
      <p:sp>
        <p:nvSpPr>
          <p:cNvPr id="10" name="Rectangle 9"/>
          <p:cNvSpPr/>
          <p:nvPr/>
        </p:nvSpPr>
        <p:spPr bwMode="auto">
          <a:xfrm>
            <a:off x="4800600" y="3124200"/>
            <a:ext cx="4343400" cy="76200"/>
          </a:xfrm>
          <a:prstGeom prst="rect">
            <a:avLst/>
          </a:prstGeom>
          <a:solidFill>
            <a:srgbClr val="92D050"/>
          </a:solidFill>
          <a:ln w="6350" cap="flat" cmpd="sng" algn="ctr">
            <a:solidFill>
              <a:srgbClr val="92D050"/>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ndParaRPr>
          </a:p>
        </p:txBody>
      </p:sp>
      <p:sp>
        <p:nvSpPr>
          <p:cNvPr id="9" name="Rectangle 8"/>
          <p:cNvSpPr/>
          <p:nvPr/>
        </p:nvSpPr>
        <p:spPr bwMode="auto">
          <a:xfrm>
            <a:off x="0" y="3124200"/>
            <a:ext cx="4343400" cy="76200"/>
          </a:xfrm>
          <a:prstGeom prst="rect">
            <a:avLst/>
          </a:prstGeom>
          <a:solidFill>
            <a:srgbClr val="FFA401"/>
          </a:solidFill>
          <a:ln w="6350" cap="flat" cmpd="sng" algn="ctr">
            <a:solidFill>
              <a:srgbClr val="FFA401"/>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1905000" y="2819400"/>
            <a:ext cx="5627077" cy="1387176"/>
          </a:xfrm>
          <a:prstGeom prst="rect">
            <a:avLst/>
          </a:prstGeom>
          <a:solidFill>
            <a:srgbClr val="FFFFFF"/>
          </a:solidFill>
        </p:spPr>
        <p:txBody>
          <a:bodyPr wrap="square" lIns="90000" tIns="46800" rIns="90000" bIns="46800" rtlCol="0">
            <a:spAutoFit/>
          </a:bodyPr>
          <a:lstStyle/>
          <a:p>
            <a:pPr algn="ctr"/>
            <a:r>
              <a:rPr lang="en-US" sz="2800" b="1" i="1" dirty="0" smtClean="0">
                <a:latin typeface="Arial" pitchFamily="34" charset="0"/>
                <a:cs typeface="Arial" pitchFamily="34" charset="0"/>
              </a:rPr>
              <a:t>JSPL &amp; Innovation</a:t>
            </a:r>
          </a:p>
          <a:p>
            <a:pPr algn="ctr"/>
            <a:r>
              <a:rPr lang="en-US" sz="2800" b="1" i="1" dirty="0" smtClean="0">
                <a:latin typeface="Arial" pitchFamily="34" charset="0"/>
                <a:cs typeface="Arial" pitchFamily="34" charset="0"/>
              </a:rPr>
              <a:t>Contribution to building our nation</a:t>
            </a:r>
          </a:p>
        </p:txBody>
      </p:sp>
    </p:spTree>
    <p:extLst>
      <p:ext uri="{BB962C8B-B14F-4D97-AF65-F5344CB8AC3E}">
        <p14:creationId xmlns:p14="http://schemas.microsoft.com/office/powerpoint/2010/main" val="3508581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838200"/>
            <a:ext cx="7127631" cy="1447800"/>
          </a:xfrm>
        </p:spPr>
        <p:txBody>
          <a:bodyPr/>
          <a:lstStyle/>
          <a:p>
            <a:pPr algn="ctr"/>
            <a:r>
              <a:rPr lang="en-US" sz="4400" b="1" dirty="0">
                <a:latin typeface="Times New Roman" panose="02020603050405020304" pitchFamily="18" charset="0"/>
                <a:cs typeface="Times New Roman" panose="02020603050405020304" pitchFamily="18" charset="0"/>
              </a:rPr>
              <a:t>Building </a:t>
            </a:r>
            <a:r>
              <a:rPr lang="en-US" sz="4400" b="1" dirty="0" smtClean="0">
                <a:latin typeface="Times New Roman" panose="02020603050405020304" pitchFamily="18" charset="0"/>
                <a:cs typeface="Times New Roman" panose="02020603050405020304" pitchFamily="18" charset="0"/>
              </a:rPr>
              <a:t>with </a:t>
            </a:r>
            <a:r>
              <a:rPr lang="en-US" sz="4400" b="1" dirty="0">
                <a:latin typeface="Times New Roman" panose="02020603050405020304" pitchFamily="18" charset="0"/>
                <a:cs typeface="Times New Roman" panose="02020603050405020304" pitchFamily="18" charset="0"/>
              </a:rPr>
              <a:t>FE 550D</a:t>
            </a:r>
            <a:endParaRPr lang="en-IN" sz="4400" dirty="0">
              <a:solidFill>
                <a:schemeClr val="accent3">
                  <a:lumMod val="10000"/>
                </a:schemeClr>
              </a:solidFill>
            </a:endParaRPr>
          </a:p>
        </p:txBody>
      </p:sp>
      <p:sp>
        <p:nvSpPr>
          <p:cNvPr id="4" name="Date Placeholder 3"/>
          <p:cNvSpPr>
            <a:spLocks noGrp="1"/>
          </p:cNvSpPr>
          <p:nvPr>
            <p:ph type="dt" sz="half" idx="2"/>
          </p:nvPr>
        </p:nvSpPr>
        <p:spPr/>
        <p:txBody>
          <a:bodyPr/>
          <a:lstStyle/>
          <a:p>
            <a:pPr>
              <a:lnSpc>
                <a:spcPct val="102000"/>
              </a:lnSpc>
              <a:tabLst>
                <a:tab pos="5275517" algn="l"/>
              </a:tabLst>
            </a:pPr>
            <a:fld id="{380DC579-E7CF-4407-A458-85F02B62880F}" type="datetime3">
              <a:rPr lang="en-US" smtClean="0"/>
              <a:pPr>
                <a:lnSpc>
                  <a:spcPct val="102000"/>
                </a:lnSpc>
                <a:tabLst>
                  <a:tab pos="5275517" algn="l"/>
                </a:tabLst>
              </a:pPr>
              <a:t>3 June 2015</a:t>
            </a:fld>
            <a:endParaRPr lang="en-US" dirty="0"/>
          </a:p>
        </p:txBody>
      </p:sp>
      <p:sp>
        <p:nvSpPr>
          <p:cNvPr id="5" name="Slide Number Placeholder 4"/>
          <p:cNvSpPr>
            <a:spLocks noGrp="1"/>
          </p:cNvSpPr>
          <p:nvPr>
            <p:ph type="sldNum" sz="quarter" idx="4"/>
          </p:nvPr>
        </p:nvSpPr>
        <p:spPr/>
        <p:txBody>
          <a:bodyPr/>
          <a:lstStyle/>
          <a:p>
            <a:fld id="{B6F15528-21DE-4FAA-801E-634DDDAF4B2B}" type="slidenum">
              <a:rPr lang="en-US" smtClean="0"/>
              <a:pPr/>
              <a:t>7</a:t>
            </a:fld>
            <a:endParaRPr lang="en-US" dirty="0"/>
          </a:p>
        </p:txBody>
      </p:sp>
      <p:sp>
        <p:nvSpPr>
          <p:cNvPr id="6" name="Text Placeholder 5"/>
          <p:cNvSpPr>
            <a:spLocks noGrp="1"/>
          </p:cNvSpPr>
          <p:nvPr>
            <p:ph type="body" sz="quarter" idx="14"/>
          </p:nvPr>
        </p:nvSpPr>
        <p:spPr/>
        <p:txBody>
          <a:bodyPr/>
          <a:lstStyle/>
          <a:p>
            <a:endParaRPr lang="en-IN"/>
          </a:p>
        </p:txBody>
      </p:sp>
      <p:sp>
        <p:nvSpPr>
          <p:cNvPr id="7" name="Text Placeholder 6"/>
          <p:cNvSpPr>
            <a:spLocks noGrp="1"/>
          </p:cNvSpPr>
          <p:nvPr>
            <p:ph type="body" sz="quarter" idx="15"/>
          </p:nvPr>
        </p:nvSpPr>
        <p:spPr/>
        <p:txBody>
          <a:bodyPr/>
          <a:lstStyle/>
          <a:p>
            <a:endParaRPr lang="en-IN"/>
          </a:p>
        </p:txBody>
      </p:sp>
      <p:sp>
        <p:nvSpPr>
          <p:cNvPr id="8" name="Text Placeholder 7"/>
          <p:cNvSpPr>
            <a:spLocks noGrp="1"/>
          </p:cNvSpPr>
          <p:nvPr>
            <p:ph type="body" sz="quarter" idx="16"/>
          </p:nvPr>
        </p:nvSpPr>
        <p:spPr/>
        <p:txBody>
          <a:bodyPr/>
          <a:lstStyle/>
          <a:p>
            <a:endParaRPr lang="en-IN"/>
          </a:p>
        </p:txBody>
      </p:sp>
      <p:sp>
        <p:nvSpPr>
          <p:cNvPr id="9" name="Rectangle 8"/>
          <p:cNvSpPr/>
          <p:nvPr/>
        </p:nvSpPr>
        <p:spPr>
          <a:xfrm>
            <a:off x="585878" y="1362670"/>
            <a:ext cx="6957922" cy="677108"/>
          </a:xfrm>
          <a:prstGeom prst="rect">
            <a:avLst/>
          </a:prstGeom>
        </p:spPr>
        <p:txBody>
          <a:bodyPr wrap="square">
            <a:spAutoFit/>
          </a:bodyPr>
          <a:lstStyle/>
          <a:p>
            <a:pPr algn="ctr"/>
            <a:r>
              <a:rPr lang="en-US" sz="2000" b="1" dirty="0">
                <a:latin typeface="Times New Roman" panose="02020603050405020304" pitchFamily="18" charset="0"/>
                <a:cs typeface="Times New Roman" panose="02020603050405020304" pitchFamily="18" charset="0"/>
              </a:rPr>
              <a:t>Few practical advantages of using higher strength rebar </a:t>
            </a:r>
            <a:r>
              <a:rPr lang="en-US" dirty="0"/>
              <a:t/>
            </a:r>
            <a:br>
              <a:rPr lang="en-US" dirty="0"/>
            </a:br>
            <a:endParaRPr lang="en-IN" dirty="0"/>
          </a:p>
        </p:txBody>
      </p:sp>
      <p:sp>
        <p:nvSpPr>
          <p:cNvPr id="10" name="Rectangle 9"/>
          <p:cNvSpPr/>
          <p:nvPr/>
        </p:nvSpPr>
        <p:spPr>
          <a:xfrm>
            <a:off x="582466" y="1963130"/>
            <a:ext cx="6803072" cy="2308324"/>
          </a:xfrm>
          <a:prstGeom prst="rect">
            <a:avLst/>
          </a:prstGeom>
        </p:spPr>
        <p:txBody>
          <a:bodyPr wrap="square">
            <a:spAutoFit/>
          </a:bodyPr>
          <a:lstStyle/>
          <a:p>
            <a:pPr marL="214313" indent="-214313">
              <a:buFont typeface="Arial" panose="020B0604020202020204" pitchFamily="34" charset="0"/>
              <a:buChar char="•"/>
            </a:pPr>
            <a:r>
              <a:rPr lang="en-GB" dirty="0"/>
              <a:t>Fewer Bars Needed</a:t>
            </a:r>
          </a:p>
          <a:p>
            <a:pPr marL="214313" indent="-214313">
              <a:buFont typeface="Arial" panose="020B0604020202020204" pitchFamily="34" charset="0"/>
              <a:buChar char="•"/>
            </a:pPr>
            <a:r>
              <a:rPr lang="en-GB" dirty="0"/>
              <a:t>Higher Spacing and Less Congestion</a:t>
            </a:r>
          </a:p>
          <a:p>
            <a:pPr marL="214313" indent="-214313">
              <a:buFont typeface="Arial" panose="020B0604020202020204" pitchFamily="34" charset="0"/>
              <a:buChar char="•"/>
            </a:pPr>
            <a:r>
              <a:rPr lang="en-GB" dirty="0"/>
              <a:t>Lower Bar Diameter Needed</a:t>
            </a:r>
          </a:p>
          <a:p>
            <a:pPr marL="214313" indent="-214313">
              <a:buFont typeface="Arial" panose="020B0604020202020204" pitchFamily="34" charset="0"/>
              <a:buChar char="•"/>
            </a:pPr>
            <a:r>
              <a:rPr lang="en-IN" dirty="0"/>
              <a:t>It help reduce the volume of steel used and reduce the column size.</a:t>
            </a:r>
            <a:endParaRPr lang="en-GB" dirty="0"/>
          </a:p>
          <a:p>
            <a:pPr marL="214313" indent="-214313">
              <a:buFont typeface="Arial" panose="020B0604020202020204" pitchFamily="34" charset="0"/>
              <a:buChar char="•"/>
            </a:pPr>
            <a:r>
              <a:rPr lang="en-GB" dirty="0"/>
              <a:t>Lesser Bars to Placed and Tied, therefore less labour time needed</a:t>
            </a:r>
          </a:p>
          <a:p>
            <a:r>
              <a:rPr lang="en-GB" dirty="0"/>
              <a:t>                                                                                  </a:t>
            </a:r>
          </a:p>
        </p:txBody>
      </p:sp>
    </p:spTree>
    <p:extLst>
      <p:ext uri="{BB962C8B-B14F-4D97-AF65-F5344CB8AC3E}">
        <p14:creationId xmlns:p14="http://schemas.microsoft.com/office/powerpoint/2010/main" val="2737719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294" y="934523"/>
            <a:ext cx="7053542" cy="1050398"/>
          </a:xfrm>
        </p:spPr>
        <p:txBody>
          <a:bodyPr/>
          <a:lstStyle/>
          <a:p>
            <a:pPr algn="ctr"/>
            <a:r>
              <a:rPr lang="en-IN" sz="3000" dirty="0"/>
              <a:t>Comparison of the models with </a:t>
            </a:r>
            <a:r>
              <a:rPr lang="en-IN" sz="3000" dirty="0" smtClean="0"/>
              <a:t>different</a:t>
            </a:r>
            <a:br>
              <a:rPr lang="en-IN" sz="3000" dirty="0" smtClean="0"/>
            </a:br>
            <a:r>
              <a:rPr lang="en-IN" sz="3000" dirty="0"/>
              <a:t/>
            </a:r>
            <a:br>
              <a:rPr lang="en-IN" sz="3000" dirty="0"/>
            </a:br>
            <a:r>
              <a:rPr lang="en-IN" sz="3000" dirty="0" smtClean="0"/>
              <a:t> </a:t>
            </a:r>
            <a:r>
              <a:rPr lang="en-IN" sz="3000" dirty="0"/>
              <a:t>grades of TMT steel bars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56838484"/>
              </p:ext>
            </p:extLst>
          </p:nvPr>
        </p:nvGraphicFramePr>
        <p:xfrm>
          <a:off x="175491" y="2023700"/>
          <a:ext cx="8862258" cy="3795548"/>
        </p:xfrm>
        <a:graphic>
          <a:graphicData uri="http://schemas.openxmlformats.org/drawingml/2006/table">
            <a:tbl>
              <a:tblPr firstRow="1" bandRow="1">
                <a:tableStyleId>{5C22544A-7EE6-4342-B048-85BDC9FD1C3A}</a:tableStyleId>
              </a:tblPr>
              <a:tblGrid>
                <a:gridCol w="1622537"/>
                <a:gridCol w="1117911"/>
                <a:gridCol w="1215521"/>
                <a:gridCol w="1215521"/>
                <a:gridCol w="1911685"/>
                <a:gridCol w="1779083"/>
              </a:tblGrid>
              <a:tr h="1287257">
                <a:tc>
                  <a:txBody>
                    <a:bodyPr/>
                    <a:lstStyle/>
                    <a:p>
                      <a:endParaRPr lang="en-IN" sz="1200" dirty="0"/>
                    </a:p>
                  </a:txBody>
                  <a:tcPr marL="68580" marR="68580" marT="34290" marB="34290"/>
                </a:tc>
                <a:tc>
                  <a:txBody>
                    <a:bodyPr/>
                    <a:lstStyle/>
                    <a:p>
                      <a:r>
                        <a:rPr lang="en-IN" sz="1200" dirty="0" smtClean="0"/>
                        <a:t>Fe415</a:t>
                      </a:r>
                      <a:endParaRPr lang="en-IN" sz="1200" dirty="0"/>
                    </a:p>
                  </a:txBody>
                  <a:tcPr marL="68580" marR="68580" marT="34290" marB="34290"/>
                </a:tc>
                <a:tc>
                  <a:txBody>
                    <a:bodyPr/>
                    <a:lstStyle/>
                    <a:p>
                      <a:r>
                        <a:rPr lang="en-IN" sz="1200" dirty="0" smtClean="0"/>
                        <a:t>Fe500</a:t>
                      </a:r>
                      <a:endParaRPr lang="en-IN" sz="1200" dirty="0"/>
                    </a:p>
                  </a:txBody>
                  <a:tcPr marL="68580" marR="68580" marT="34290" marB="34290"/>
                </a:tc>
                <a:tc>
                  <a:txBody>
                    <a:bodyPr/>
                    <a:lstStyle/>
                    <a:p>
                      <a:r>
                        <a:rPr lang="en-IN" sz="1200" dirty="0" smtClean="0"/>
                        <a:t>Fe550D</a:t>
                      </a:r>
                      <a:endParaRPr lang="en-IN" sz="12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dirty="0" smtClean="0"/>
                        <a:t>%Structural steel saving when moving from FE500 to FE550D </a:t>
                      </a:r>
                    </a:p>
                    <a:p>
                      <a:endParaRPr lang="en-IN" sz="12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dirty="0" smtClean="0"/>
                        <a:t>%Structural steel saving when moving from FE415 to FE550D </a:t>
                      </a:r>
                    </a:p>
                    <a:p>
                      <a:endParaRPr lang="en-IN" sz="1200" dirty="0"/>
                    </a:p>
                  </a:txBody>
                  <a:tcPr marL="68580" marR="68580" marT="34290" marB="34290"/>
                </a:tc>
              </a:tr>
              <a:tr h="448532">
                <a:tc>
                  <a:txBody>
                    <a:bodyPr/>
                    <a:lstStyle/>
                    <a:p>
                      <a:r>
                        <a:rPr lang="en-IN" sz="1200" dirty="0" smtClean="0"/>
                        <a:t>Weight of steel</a:t>
                      </a:r>
                      <a:r>
                        <a:rPr lang="en-IN" sz="1200" baseline="0" dirty="0" smtClean="0"/>
                        <a:t> in column</a:t>
                      </a:r>
                      <a:r>
                        <a:rPr lang="en-IN" sz="1200" dirty="0" smtClean="0"/>
                        <a:t>(kg)</a:t>
                      </a:r>
                    </a:p>
                  </a:txBody>
                  <a:tcPr marL="68580" marR="68580" marT="34290" marB="34290"/>
                </a:tc>
                <a:tc>
                  <a:txBody>
                    <a:bodyPr/>
                    <a:lstStyle/>
                    <a:p>
                      <a:r>
                        <a:rPr lang="en-IN" sz="1200" dirty="0" smtClean="0"/>
                        <a:t>6140.616</a:t>
                      </a:r>
                      <a:endParaRPr lang="en-IN" sz="1200" dirty="0"/>
                    </a:p>
                  </a:txBody>
                  <a:tcPr marL="68580" marR="68580" marT="34290" marB="34290"/>
                </a:tc>
                <a:tc>
                  <a:txBody>
                    <a:bodyPr/>
                    <a:lstStyle/>
                    <a:p>
                      <a:r>
                        <a:rPr lang="en-IN" sz="1200" dirty="0" smtClean="0"/>
                        <a:t>4828.477</a:t>
                      </a:r>
                      <a:endParaRPr lang="en-IN" sz="1200" dirty="0"/>
                    </a:p>
                  </a:txBody>
                  <a:tcPr marL="68580" marR="68580" marT="34290" marB="34290"/>
                </a:tc>
                <a:tc>
                  <a:txBody>
                    <a:bodyPr/>
                    <a:lstStyle/>
                    <a:p>
                      <a:r>
                        <a:rPr lang="en-IN" sz="1200" dirty="0" smtClean="0"/>
                        <a:t>4596.760</a:t>
                      </a:r>
                      <a:endParaRPr lang="en-IN" sz="1200" dirty="0"/>
                    </a:p>
                  </a:txBody>
                  <a:tcPr marL="68580" marR="68580" marT="34290" marB="34290"/>
                </a:tc>
                <a:tc>
                  <a:txBody>
                    <a:bodyPr/>
                    <a:lstStyle/>
                    <a:p>
                      <a:r>
                        <a:rPr lang="en-IN" sz="1200" smtClean="0"/>
                        <a:t>4.76%</a:t>
                      </a:r>
                      <a:endParaRPr lang="en-IN" sz="1200" dirty="0"/>
                    </a:p>
                  </a:txBody>
                  <a:tcPr marL="68580" marR="68580" marT="34290" marB="34290"/>
                </a:tc>
                <a:tc>
                  <a:txBody>
                    <a:bodyPr/>
                    <a:lstStyle/>
                    <a:p>
                      <a:r>
                        <a:rPr lang="en-IN" sz="1200" dirty="0" smtClean="0"/>
                        <a:t>25.14%</a:t>
                      </a:r>
                      <a:endParaRPr lang="en-IN" sz="1200" dirty="0"/>
                    </a:p>
                  </a:txBody>
                  <a:tcPr marL="68580" marR="68580" marT="34290" marB="34290"/>
                </a:tc>
              </a:tr>
              <a:tr h="448532">
                <a:tc>
                  <a:txBody>
                    <a:bodyPr/>
                    <a:lstStyle/>
                    <a:p>
                      <a:r>
                        <a:rPr lang="en-IN" sz="1200" dirty="0" smtClean="0"/>
                        <a:t>Weight of steel in beam (kg)</a:t>
                      </a:r>
                      <a:endParaRPr lang="en-IN" sz="1200" dirty="0"/>
                    </a:p>
                  </a:txBody>
                  <a:tcPr marL="68580" marR="68580" marT="34290" marB="34290"/>
                </a:tc>
                <a:tc>
                  <a:txBody>
                    <a:bodyPr/>
                    <a:lstStyle/>
                    <a:p>
                      <a:r>
                        <a:rPr lang="en-IN" sz="1200" dirty="0" smtClean="0"/>
                        <a:t>9050.407</a:t>
                      </a:r>
                      <a:endParaRPr lang="en-IN" sz="1200" dirty="0"/>
                    </a:p>
                  </a:txBody>
                  <a:tcPr marL="68580" marR="68580" marT="34290" marB="34290"/>
                </a:tc>
                <a:tc>
                  <a:txBody>
                    <a:bodyPr/>
                    <a:lstStyle/>
                    <a:p>
                      <a:r>
                        <a:rPr lang="en-IN" sz="1200" dirty="0" smtClean="0"/>
                        <a:t>7690.374</a:t>
                      </a:r>
                      <a:endParaRPr lang="en-IN" sz="1200" dirty="0"/>
                    </a:p>
                  </a:txBody>
                  <a:tcPr marL="68580" marR="68580" marT="34290" marB="34290"/>
                </a:tc>
                <a:tc>
                  <a:txBody>
                    <a:bodyPr/>
                    <a:lstStyle/>
                    <a:p>
                      <a:r>
                        <a:rPr lang="en-IN" sz="1200" dirty="0" smtClean="0"/>
                        <a:t>7133.515</a:t>
                      </a:r>
                      <a:endParaRPr lang="en-IN" sz="1200" dirty="0"/>
                    </a:p>
                  </a:txBody>
                  <a:tcPr marL="68580" marR="68580" marT="34290" marB="34290"/>
                </a:tc>
                <a:tc>
                  <a:txBody>
                    <a:bodyPr/>
                    <a:lstStyle/>
                    <a:p>
                      <a:r>
                        <a:rPr lang="en-IN" sz="1200" dirty="0" smtClean="0"/>
                        <a:t>7.24%</a:t>
                      </a:r>
                      <a:endParaRPr lang="en-IN" sz="1200" dirty="0"/>
                    </a:p>
                  </a:txBody>
                  <a:tcPr marL="68580" marR="68580" marT="34290" marB="34290"/>
                </a:tc>
                <a:tc>
                  <a:txBody>
                    <a:bodyPr/>
                    <a:lstStyle/>
                    <a:p>
                      <a:r>
                        <a:rPr lang="en-IN" sz="1200" dirty="0" smtClean="0"/>
                        <a:t>21.18%</a:t>
                      </a:r>
                      <a:endParaRPr lang="en-IN" sz="1200" dirty="0"/>
                    </a:p>
                  </a:txBody>
                  <a:tcPr marL="68580" marR="68580" marT="34290" marB="34290"/>
                </a:tc>
              </a:tr>
              <a:tr h="258557">
                <a:tc>
                  <a:txBody>
                    <a:bodyPr/>
                    <a:lstStyle/>
                    <a:p>
                      <a:r>
                        <a:rPr lang="en-IN" sz="1200" dirty="0" smtClean="0"/>
                        <a:t>Area in sq. ft.</a:t>
                      </a:r>
                    </a:p>
                  </a:txBody>
                  <a:tcPr marL="68580" marR="68580" marT="34290" marB="34290"/>
                </a:tc>
                <a:tc>
                  <a:txBody>
                    <a:bodyPr/>
                    <a:lstStyle/>
                    <a:p>
                      <a:r>
                        <a:rPr lang="en-IN" sz="1200" dirty="0" smtClean="0"/>
                        <a:t>8301.34</a:t>
                      </a:r>
                      <a:endParaRPr lang="en-IN" sz="1200" dirty="0"/>
                    </a:p>
                  </a:txBody>
                  <a:tcPr marL="68580" marR="68580" marT="34290" marB="34290"/>
                </a:tc>
                <a:tc>
                  <a:txBody>
                    <a:bodyPr/>
                    <a:lstStyle/>
                    <a:p>
                      <a:r>
                        <a:rPr lang="en-IN" sz="1200" dirty="0" smtClean="0"/>
                        <a:t>8301.34</a:t>
                      </a:r>
                      <a:endParaRPr lang="en-IN" sz="1200" dirty="0"/>
                    </a:p>
                  </a:txBody>
                  <a:tcPr marL="68580" marR="68580" marT="34290" marB="34290"/>
                </a:tc>
                <a:tc>
                  <a:txBody>
                    <a:bodyPr/>
                    <a:lstStyle/>
                    <a:p>
                      <a:r>
                        <a:rPr lang="en-IN" sz="1200" dirty="0" smtClean="0"/>
                        <a:t>8301.34</a:t>
                      </a:r>
                      <a:endParaRPr lang="en-IN" sz="1200" dirty="0"/>
                    </a:p>
                  </a:txBody>
                  <a:tcPr marL="68580" marR="68580" marT="34290" marB="34290"/>
                </a:tc>
                <a:tc>
                  <a:txBody>
                    <a:bodyPr/>
                    <a:lstStyle/>
                    <a:p>
                      <a:r>
                        <a:rPr lang="en-IN" sz="1200" dirty="0" smtClean="0"/>
                        <a:t>-</a:t>
                      </a:r>
                      <a:endParaRPr lang="en-IN" sz="1200" dirty="0"/>
                    </a:p>
                  </a:txBody>
                  <a:tcPr marL="68580" marR="68580" marT="34290" marB="34290"/>
                </a:tc>
                <a:tc>
                  <a:txBody>
                    <a:bodyPr/>
                    <a:lstStyle/>
                    <a:p>
                      <a:r>
                        <a:rPr lang="en-IN" sz="1200" dirty="0" smtClean="0"/>
                        <a:t>-</a:t>
                      </a:r>
                      <a:endParaRPr lang="en-IN" sz="1200" dirty="0"/>
                    </a:p>
                  </a:txBody>
                  <a:tcPr marL="68580" marR="68580" marT="34290" marB="34290"/>
                </a:tc>
              </a:tr>
              <a:tr h="747029">
                <a:tc>
                  <a:txBody>
                    <a:bodyPr/>
                    <a:lstStyle/>
                    <a:p>
                      <a:r>
                        <a:rPr lang="en-IN" sz="1200" dirty="0" smtClean="0"/>
                        <a:t>Steel contribution in column</a:t>
                      </a:r>
                      <a:r>
                        <a:rPr lang="en-IN" sz="1200" baseline="0" dirty="0" smtClean="0"/>
                        <a:t> per sq. ft. </a:t>
                      </a:r>
                      <a:endParaRPr lang="en-IN" sz="1200" dirty="0"/>
                    </a:p>
                  </a:txBody>
                  <a:tcPr marL="68580" marR="68580" marT="34290" marB="34290"/>
                </a:tc>
                <a:tc>
                  <a:txBody>
                    <a:bodyPr/>
                    <a:lstStyle/>
                    <a:p>
                      <a:r>
                        <a:rPr lang="en-IN" sz="1200" dirty="0" smtClean="0"/>
                        <a:t>0.740</a:t>
                      </a:r>
                      <a:endParaRPr lang="en-IN" sz="1200" dirty="0"/>
                    </a:p>
                  </a:txBody>
                  <a:tcPr marL="68580" marR="68580" marT="34290" marB="34290"/>
                </a:tc>
                <a:tc>
                  <a:txBody>
                    <a:bodyPr/>
                    <a:lstStyle/>
                    <a:p>
                      <a:r>
                        <a:rPr lang="en-IN" sz="1200" dirty="0" smtClean="0"/>
                        <a:t>0.582</a:t>
                      </a:r>
                      <a:endParaRPr lang="en-IN" sz="1200" dirty="0"/>
                    </a:p>
                  </a:txBody>
                  <a:tcPr marL="68580" marR="68580" marT="34290" marB="34290"/>
                </a:tc>
                <a:tc>
                  <a:txBody>
                    <a:bodyPr/>
                    <a:lstStyle/>
                    <a:p>
                      <a:r>
                        <a:rPr lang="en-IN" sz="1200" dirty="0" smtClean="0"/>
                        <a:t>0.554</a:t>
                      </a:r>
                      <a:endParaRPr lang="en-IN" sz="1200" dirty="0"/>
                    </a:p>
                  </a:txBody>
                  <a:tcPr marL="68580" marR="68580" marT="34290" marB="34290"/>
                </a:tc>
                <a:tc>
                  <a:txBody>
                    <a:bodyPr/>
                    <a:lstStyle/>
                    <a:p>
                      <a:endParaRPr lang="en-IN" sz="1200" dirty="0"/>
                    </a:p>
                  </a:txBody>
                  <a:tcPr marL="68580" marR="68580" marT="34290" marB="34290"/>
                </a:tc>
                <a:tc>
                  <a:txBody>
                    <a:bodyPr/>
                    <a:lstStyle/>
                    <a:p>
                      <a:endParaRPr lang="en-IN" sz="1200"/>
                    </a:p>
                  </a:txBody>
                  <a:tcPr marL="68580" marR="68580" marT="34290" marB="34290"/>
                </a:tc>
              </a:tr>
              <a:tr h="57463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N" sz="1200" dirty="0" smtClean="0"/>
                        <a:t>Steel contribution in beam</a:t>
                      </a:r>
                      <a:r>
                        <a:rPr lang="en-IN" sz="1200" baseline="0" dirty="0" smtClean="0"/>
                        <a:t> per sq. ft. </a:t>
                      </a:r>
                      <a:endParaRPr lang="en-IN" sz="1200" dirty="0" smtClean="0"/>
                    </a:p>
                  </a:txBody>
                  <a:tcPr marL="68580" marR="68580" marT="34290" marB="34290"/>
                </a:tc>
                <a:tc>
                  <a:txBody>
                    <a:bodyPr/>
                    <a:lstStyle/>
                    <a:p>
                      <a:r>
                        <a:rPr lang="en-IN" sz="1200" dirty="0" smtClean="0"/>
                        <a:t>1.090</a:t>
                      </a:r>
                      <a:endParaRPr lang="en-IN" sz="1200" dirty="0"/>
                    </a:p>
                  </a:txBody>
                  <a:tcPr marL="68580" marR="68580" marT="34290" marB="34290"/>
                </a:tc>
                <a:tc>
                  <a:txBody>
                    <a:bodyPr/>
                    <a:lstStyle/>
                    <a:p>
                      <a:r>
                        <a:rPr lang="en-IN" sz="1200" dirty="0" smtClean="0"/>
                        <a:t>0.926</a:t>
                      </a:r>
                      <a:endParaRPr lang="en-IN" sz="1200" dirty="0"/>
                    </a:p>
                  </a:txBody>
                  <a:tcPr marL="68580" marR="68580" marT="34290" marB="34290"/>
                </a:tc>
                <a:tc>
                  <a:txBody>
                    <a:bodyPr/>
                    <a:lstStyle/>
                    <a:p>
                      <a:r>
                        <a:rPr lang="en-IN" sz="1200" dirty="0" smtClean="0"/>
                        <a:t>0.859</a:t>
                      </a:r>
                      <a:endParaRPr lang="en-IN" sz="1200" dirty="0"/>
                    </a:p>
                  </a:txBody>
                  <a:tcPr marL="68580" marR="68580" marT="34290" marB="34290"/>
                </a:tc>
                <a:tc>
                  <a:txBody>
                    <a:bodyPr/>
                    <a:lstStyle/>
                    <a:p>
                      <a:endParaRPr lang="en-IN" sz="1200" dirty="0"/>
                    </a:p>
                  </a:txBody>
                  <a:tcPr marL="68580" marR="68580" marT="34290" marB="34290"/>
                </a:tc>
                <a:tc>
                  <a:txBody>
                    <a:bodyPr/>
                    <a:lstStyle/>
                    <a:p>
                      <a:endParaRPr lang="en-IN" sz="1200" dirty="0"/>
                    </a:p>
                  </a:txBody>
                  <a:tcPr marL="68580" marR="68580" marT="34290" marB="34290"/>
                </a:tc>
              </a:tr>
            </a:tbl>
          </a:graphicData>
        </a:graphic>
      </p:graphicFrame>
    </p:spTree>
    <p:extLst>
      <p:ext uri="{BB962C8B-B14F-4D97-AF65-F5344CB8AC3E}">
        <p14:creationId xmlns:p14="http://schemas.microsoft.com/office/powerpoint/2010/main" val="1606646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49" y="761148"/>
            <a:ext cx="7127631" cy="571500"/>
          </a:xfrm>
        </p:spPr>
        <p:txBody>
          <a:bodyPr/>
          <a:lstStyle/>
          <a:p>
            <a:r>
              <a:rPr lang="en-IN" sz="2000" dirty="0"/>
              <a:t>Comparison of the models with different grades of TMT steel bars</a:t>
            </a:r>
          </a:p>
        </p:txBody>
      </p:sp>
      <p:sp>
        <p:nvSpPr>
          <p:cNvPr id="3" name="Content Placeholder 2"/>
          <p:cNvSpPr>
            <a:spLocks noGrp="1"/>
          </p:cNvSpPr>
          <p:nvPr>
            <p:ph sz="half" idx="1"/>
          </p:nvPr>
        </p:nvSpPr>
        <p:spPr>
          <a:xfrm>
            <a:off x="457200" y="1600201"/>
            <a:ext cx="3886200" cy="1371599"/>
          </a:xfrm>
        </p:spPr>
        <p:txBody>
          <a:bodyPr/>
          <a:lstStyle/>
          <a:p>
            <a:r>
              <a:rPr lang="en-IN" sz="1600" dirty="0" smtClean="0">
                <a:solidFill>
                  <a:schemeClr val="accent3">
                    <a:lumMod val="10000"/>
                  </a:schemeClr>
                </a:solidFill>
              </a:rPr>
              <a:t>The total steel consumed in  building designed with </a:t>
            </a:r>
            <a:r>
              <a:rPr lang="en-IN" sz="1600" b="1" dirty="0" smtClean="0">
                <a:solidFill>
                  <a:schemeClr val="accent3">
                    <a:lumMod val="10000"/>
                  </a:schemeClr>
                </a:solidFill>
              </a:rPr>
              <a:t>Fe500D</a:t>
            </a:r>
            <a:r>
              <a:rPr lang="en-IN" sz="1600" dirty="0" smtClean="0">
                <a:solidFill>
                  <a:schemeClr val="accent3">
                    <a:lumMod val="10000"/>
                  </a:schemeClr>
                </a:solidFill>
              </a:rPr>
              <a:t> =33.08 ton</a:t>
            </a:r>
            <a:endParaRPr lang="en-IN" sz="1600" dirty="0">
              <a:solidFill>
                <a:schemeClr val="accent3">
                  <a:lumMod val="10000"/>
                </a:schemeClr>
              </a:solidFill>
            </a:endParaRPr>
          </a:p>
        </p:txBody>
      </p:sp>
      <p:sp>
        <p:nvSpPr>
          <p:cNvPr id="4" name="Content Placeholder 3"/>
          <p:cNvSpPr>
            <a:spLocks noGrp="1"/>
          </p:cNvSpPr>
          <p:nvPr>
            <p:ph sz="half" idx="2"/>
          </p:nvPr>
        </p:nvSpPr>
        <p:spPr>
          <a:xfrm>
            <a:off x="4648200" y="1600201"/>
            <a:ext cx="3733800" cy="1600200"/>
          </a:xfrm>
        </p:spPr>
        <p:txBody>
          <a:bodyPr/>
          <a:lstStyle/>
          <a:p>
            <a:r>
              <a:rPr lang="en-IN" sz="1600" dirty="0">
                <a:solidFill>
                  <a:schemeClr val="accent3">
                    <a:lumMod val="10000"/>
                  </a:schemeClr>
                </a:solidFill>
              </a:rPr>
              <a:t>The total steel consumed in  building designed with </a:t>
            </a:r>
            <a:r>
              <a:rPr lang="en-IN" sz="1600" b="1" dirty="0" smtClean="0">
                <a:solidFill>
                  <a:schemeClr val="accent3">
                    <a:lumMod val="10000"/>
                  </a:schemeClr>
                </a:solidFill>
              </a:rPr>
              <a:t>Fe550D</a:t>
            </a:r>
            <a:r>
              <a:rPr lang="en-IN" sz="1600" dirty="0" smtClean="0">
                <a:solidFill>
                  <a:schemeClr val="accent3">
                    <a:lumMod val="10000"/>
                  </a:schemeClr>
                </a:solidFill>
              </a:rPr>
              <a:t> =30.38 ton</a:t>
            </a:r>
            <a:endParaRPr lang="en-IN" sz="1600" dirty="0">
              <a:solidFill>
                <a:schemeClr val="accent3">
                  <a:lumMod val="10000"/>
                </a:schemeClr>
              </a:solidFill>
            </a:endParaRPr>
          </a:p>
          <a:p>
            <a:endParaRPr lang="en-IN" sz="1600" dirty="0"/>
          </a:p>
        </p:txBody>
      </p:sp>
      <p:sp>
        <p:nvSpPr>
          <p:cNvPr id="7" name="Slide Number Placeholder 6"/>
          <p:cNvSpPr>
            <a:spLocks noGrp="1"/>
          </p:cNvSpPr>
          <p:nvPr>
            <p:ph type="sldNum" sz="quarter" idx="12"/>
          </p:nvPr>
        </p:nvSpPr>
        <p:spPr/>
        <p:txBody>
          <a:bodyPr/>
          <a:lstStyle/>
          <a:p>
            <a:fld id="{09D99829-DAB9-4CC6-B30B-A6B3E3423F55}" type="slidenum">
              <a:rPr lang="en-US" smtClean="0"/>
              <a:pPr/>
              <a:t>9</a:t>
            </a:fld>
            <a:endParaRPr lang="en-US"/>
          </a:p>
        </p:txBody>
      </p:sp>
      <p:sp>
        <p:nvSpPr>
          <p:cNvPr id="8" name="Rectangle 7"/>
          <p:cNvSpPr/>
          <p:nvPr/>
        </p:nvSpPr>
        <p:spPr>
          <a:xfrm>
            <a:off x="762000" y="3105835"/>
            <a:ext cx="7391400" cy="1477328"/>
          </a:xfrm>
          <a:prstGeom prst="rect">
            <a:avLst/>
          </a:prstGeom>
        </p:spPr>
        <p:txBody>
          <a:bodyPr wrap="square">
            <a:spAutoFit/>
          </a:bodyPr>
          <a:lstStyle/>
          <a:p>
            <a:r>
              <a:rPr lang="en-IN" dirty="0"/>
              <a:t>The total </a:t>
            </a:r>
            <a:r>
              <a:rPr lang="en-IN" dirty="0" smtClean="0"/>
              <a:t>steel saving when moving from 500D to 550D in building designed</a:t>
            </a:r>
          </a:p>
          <a:p>
            <a:pPr marL="285750" indent="-285750">
              <a:buFont typeface="Wingdings" panose="05000000000000000000" pitchFamily="2" charset="2"/>
              <a:buChar char="Ø"/>
            </a:pPr>
            <a:r>
              <a:rPr lang="en-IN" dirty="0" smtClean="0"/>
              <a:t> 33.08-30.38=2.7 t</a:t>
            </a:r>
          </a:p>
          <a:p>
            <a:pPr marL="285750" indent="-285750">
              <a:buFont typeface="Wingdings" panose="05000000000000000000" pitchFamily="2" charset="2"/>
              <a:buChar char="Ø"/>
            </a:pPr>
            <a:r>
              <a:rPr lang="en-IN" dirty="0" smtClean="0"/>
              <a:t>2.7/33.08*100=8.16%</a:t>
            </a:r>
          </a:p>
          <a:p>
            <a:pPr marL="285750" indent="-285750">
              <a:buFont typeface="Wingdings" panose="05000000000000000000" pitchFamily="2" charset="2"/>
              <a:buChar char="Ø"/>
            </a:pPr>
            <a:endParaRPr lang="en-IN" dirty="0" smtClean="0"/>
          </a:p>
          <a:p>
            <a:endParaRPr lang="en-IN" dirty="0"/>
          </a:p>
        </p:txBody>
      </p:sp>
    </p:spTree>
    <p:extLst>
      <p:ext uri="{BB962C8B-B14F-4D97-AF65-F5344CB8AC3E}">
        <p14:creationId xmlns:p14="http://schemas.microsoft.com/office/powerpoint/2010/main" val="292499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TEMP"/>
</p:tagLst>
</file>

<file path=ppt/tags/tag10.xml><?xml version="1.0" encoding="utf-8"?>
<p:tagLst xmlns:a="http://schemas.openxmlformats.org/drawingml/2006/main" xmlns:r="http://schemas.openxmlformats.org/officeDocument/2006/relationships" xmlns:p="http://schemas.openxmlformats.org/presentationml/2006/main">
  <p:tag name="RNRSTYLE" val="TEMP"/>
</p:tagLst>
</file>

<file path=ppt/tags/tag11.xml><?xml version="1.0" encoding="utf-8"?>
<p:tagLst xmlns:a="http://schemas.openxmlformats.org/drawingml/2006/main" xmlns:r="http://schemas.openxmlformats.org/officeDocument/2006/relationships" xmlns:p="http://schemas.openxmlformats.org/presentationml/2006/main">
  <p:tag name="RNRSTYLE" val="TEMP"/>
</p:tagLst>
</file>

<file path=ppt/tags/tag12.xml><?xml version="1.0" encoding="utf-8"?>
<p:tagLst xmlns:a="http://schemas.openxmlformats.org/drawingml/2006/main" xmlns:r="http://schemas.openxmlformats.org/officeDocument/2006/relationships" xmlns:p="http://schemas.openxmlformats.org/presentationml/2006/main">
  <p:tag name="RNRSTYLE" val="TEMP"/>
</p:tagLst>
</file>

<file path=ppt/tags/tag13.xml><?xml version="1.0" encoding="utf-8"?>
<p:tagLst xmlns:a="http://schemas.openxmlformats.org/drawingml/2006/main" xmlns:r="http://schemas.openxmlformats.org/officeDocument/2006/relationships" xmlns:p="http://schemas.openxmlformats.org/presentationml/2006/main">
  <p:tag name="RNRSTYLE" val="TEMP"/>
</p:tagLst>
</file>

<file path=ppt/tags/tag14.xml><?xml version="1.0" encoding="utf-8"?>
<p:tagLst xmlns:a="http://schemas.openxmlformats.org/drawingml/2006/main" xmlns:r="http://schemas.openxmlformats.org/officeDocument/2006/relationships" xmlns:p="http://schemas.openxmlformats.org/presentationml/2006/main">
  <p:tag name="RNRSTYLE" val="TEMP"/>
</p:tagLst>
</file>

<file path=ppt/tags/tag15.xml><?xml version="1.0" encoding="utf-8"?>
<p:tagLst xmlns:a="http://schemas.openxmlformats.org/drawingml/2006/main" xmlns:r="http://schemas.openxmlformats.org/officeDocument/2006/relationships" xmlns:p="http://schemas.openxmlformats.org/presentationml/2006/main">
  <p:tag name="RNRSTYLE" val="TEMP"/>
</p:tagLst>
</file>

<file path=ppt/tags/tag16.xml><?xml version="1.0" encoding="utf-8"?>
<p:tagLst xmlns:a="http://schemas.openxmlformats.org/drawingml/2006/main" xmlns:r="http://schemas.openxmlformats.org/officeDocument/2006/relationships" xmlns:p="http://schemas.openxmlformats.org/presentationml/2006/main">
  <p:tag name="RNRSTYLE" val="TEMP"/>
</p:tagLst>
</file>

<file path=ppt/tags/tag17.xml><?xml version="1.0" encoding="utf-8"?>
<p:tagLst xmlns:a="http://schemas.openxmlformats.org/drawingml/2006/main" xmlns:r="http://schemas.openxmlformats.org/officeDocument/2006/relationships" xmlns:p="http://schemas.openxmlformats.org/presentationml/2006/main">
  <p:tag name="RNRSTYLE" val="TEMP"/>
</p:tagLst>
</file>

<file path=ppt/tags/tag18.xml><?xml version="1.0" encoding="utf-8"?>
<p:tagLst xmlns:a="http://schemas.openxmlformats.org/drawingml/2006/main" xmlns:r="http://schemas.openxmlformats.org/officeDocument/2006/relationships" xmlns:p="http://schemas.openxmlformats.org/presentationml/2006/main">
  <p:tag name="RNRSTYLE" val="TEMP"/>
</p:tagLst>
</file>

<file path=ppt/tags/tag19.xml><?xml version="1.0" encoding="utf-8"?>
<p:tagLst xmlns:a="http://schemas.openxmlformats.org/drawingml/2006/main" xmlns:r="http://schemas.openxmlformats.org/officeDocument/2006/relationships" xmlns:p="http://schemas.openxmlformats.org/presentationml/2006/main">
  <p:tag name="RNRSTYLE" val="TEMP"/>
</p:tagLst>
</file>

<file path=ppt/tags/tag2.xml><?xml version="1.0" encoding="utf-8"?>
<p:tagLst xmlns:a="http://schemas.openxmlformats.org/drawingml/2006/main" xmlns:r="http://schemas.openxmlformats.org/officeDocument/2006/relationships" xmlns:p="http://schemas.openxmlformats.org/presentationml/2006/main">
  <p:tag name="RNRSTYLE" val="TEMP"/>
</p:tagLst>
</file>

<file path=ppt/tags/tag20.xml><?xml version="1.0" encoding="utf-8"?>
<p:tagLst xmlns:a="http://schemas.openxmlformats.org/drawingml/2006/main" xmlns:r="http://schemas.openxmlformats.org/officeDocument/2006/relationships" xmlns:p="http://schemas.openxmlformats.org/presentationml/2006/main">
  <p:tag name="RNRSTYLE" val="TEMP"/>
</p:tagLst>
</file>

<file path=ppt/tags/tag21.xml><?xml version="1.0" encoding="utf-8"?>
<p:tagLst xmlns:a="http://schemas.openxmlformats.org/drawingml/2006/main" xmlns:r="http://schemas.openxmlformats.org/officeDocument/2006/relationships" xmlns:p="http://schemas.openxmlformats.org/presentationml/2006/main">
  <p:tag name="RNRSTYLE" val="TEMP"/>
</p:tagLst>
</file>

<file path=ppt/tags/tag22.xml><?xml version="1.0" encoding="utf-8"?>
<p:tagLst xmlns:a="http://schemas.openxmlformats.org/drawingml/2006/main" xmlns:r="http://schemas.openxmlformats.org/officeDocument/2006/relationships" xmlns:p="http://schemas.openxmlformats.org/presentationml/2006/main">
  <p:tag name="RNRSTYLE" val="TEMP"/>
</p:tagLst>
</file>

<file path=ppt/tags/tag23.xml><?xml version="1.0" encoding="utf-8"?>
<p:tagLst xmlns:a="http://schemas.openxmlformats.org/drawingml/2006/main" xmlns:r="http://schemas.openxmlformats.org/officeDocument/2006/relationships" xmlns:p="http://schemas.openxmlformats.org/presentationml/2006/main">
  <p:tag name="RNRSTYLE" val="TEMP"/>
</p:tagLst>
</file>

<file path=ppt/tags/tag24.xml><?xml version="1.0" encoding="utf-8"?>
<p:tagLst xmlns:a="http://schemas.openxmlformats.org/drawingml/2006/main" xmlns:r="http://schemas.openxmlformats.org/officeDocument/2006/relationships" xmlns:p="http://schemas.openxmlformats.org/presentationml/2006/main">
  <p:tag name="RNRSTYLE" val="TEMP"/>
</p:tagLst>
</file>

<file path=ppt/tags/tag25.xml><?xml version="1.0" encoding="utf-8"?>
<p:tagLst xmlns:a="http://schemas.openxmlformats.org/drawingml/2006/main" xmlns:r="http://schemas.openxmlformats.org/officeDocument/2006/relationships" xmlns:p="http://schemas.openxmlformats.org/presentationml/2006/main">
  <p:tag name="RNRSTYLE" val="TEMP"/>
</p:tagLst>
</file>

<file path=ppt/tags/tag26.xml><?xml version="1.0" encoding="utf-8"?>
<p:tagLst xmlns:a="http://schemas.openxmlformats.org/drawingml/2006/main" xmlns:r="http://schemas.openxmlformats.org/officeDocument/2006/relationships" xmlns:p="http://schemas.openxmlformats.org/presentationml/2006/main">
  <p:tag name="RNRSTYLE" val="TEMP"/>
</p:tagLst>
</file>

<file path=ppt/tags/tag27.xml><?xml version="1.0" encoding="utf-8"?>
<p:tagLst xmlns:a="http://schemas.openxmlformats.org/drawingml/2006/main" xmlns:r="http://schemas.openxmlformats.org/officeDocument/2006/relationships" xmlns:p="http://schemas.openxmlformats.org/presentationml/2006/main">
  <p:tag name="RNRSTYLE" val="TEMP"/>
</p:tagLst>
</file>

<file path=ppt/tags/tag28.xml><?xml version="1.0" encoding="utf-8"?>
<p:tagLst xmlns:a="http://schemas.openxmlformats.org/drawingml/2006/main" xmlns:r="http://schemas.openxmlformats.org/officeDocument/2006/relationships" xmlns:p="http://schemas.openxmlformats.org/presentationml/2006/main">
  <p:tag name="RNRSTYLE" val="TEMP"/>
</p:tagLst>
</file>

<file path=ppt/tags/tag29.xml><?xml version="1.0" encoding="utf-8"?>
<p:tagLst xmlns:a="http://schemas.openxmlformats.org/drawingml/2006/main" xmlns:r="http://schemas.openxmlformats.org/officeDocument/2006/relationships" xmlns:p="http://schemas.openxmlformats.org/presentationml/2006/main">
  <p:tag name="RNRSTYLE" val="TEMP"/>
</p:tagLst>
</file>

<file path=ppt/tags/tag3.xml><?xml version="1.0" encoding="utf-8"?>
<p:tagLst xmlns:a="http://schemas.openxmlformats.org/drawingml/2006/main" xmlns:r="http://schemas.openxmlformats.org/officeDocument/2006/relationships" xmlns:p="http://schemas.openxmlformats.org/presentationml/2006/main">
  <p:tag name="RNRSTYLE" val="TEMP"/>
</p:tagLst>
</file>

<file path=ppt/tags/tag30.xml><?xml version="1.0" encoding="utf-8"?>
<p:tagLst xmlns:a="http://schemas.openxmlformats.org/drawingml/2006/main" xmlns:r="http://schemas.openxmlformats.org/officeDocument/2006/relationships" xmlns:p="http://schemas.openxmlformats.org/presentationml/2006/main">
  <p:tag name="RNRSTYLE" val="TEMP"/>
</p:tagLst>
</file>

<file path=ppt/tags/tag31.xml><?xml version="1.0" encoding="utf-8"?>
<p:tagLst xmlns:a="http://schemas.openxmlformats.org/drawingml/2006/main" xmlns:r="http://schemas.openxmlformats.org/officeDocument/2006/relationships" xmlns:p="http://schemas.openxmlformats.org/presentationml/2006/main">
  <p:tag name="RNRSTYLE" val="TEMP"/>
</p:tagLst>
</file>

<file path=ppt/tags/tag32.xml><?xml version="1.0" encoding="utf-8"?>
<p:tagLst xmlns:a="http://schemas.openxmlformats.org/drawingml/2006/main" xmlns:r="http://schemas.openxmlformats.org/officeDocument/2006/relationships" xmlns:p="http://schemas.openxmlformats.org/presentationml/2006/main">
  <p:tag name="RNRSTYLE" val="TEMP"/>
</p:tagLst>
</file>

<file path=ppt/tags/tag33.xml><?xml version="1.0" encoding="utf-8"?>
<p:tagLst xmlns:a="http://schemas.openxmlformats.org/drawingml/2006/main" xmlns:r="http://schemas.openxmlformats.org/officeDocument/2006/relationships" xmlns:p="http://schemas.openxmlformats.org/presentationml/2006/main">
  <p:tag name="RNRSTYLE" val="TEMP"/>
</p:tagLst>
</file>

<file path=ppt/tags/tag34.xml><?xml version="1.0" encoding="utf-8"?>
<p:tagLst xmlns:a="http://schemas.openxmlformats.org/drawingml/2006/main" xmlns:r="http://schemas.openxmlformats.org/officeDocument/2006/relationships" xmlns:p="http://schemas.openxmlformats.org/presentationml/2006/main">
  <p:tag name="RNRSTYLE" val="TEMP"/>
</p:tagLst>
</file>

<file path=ppt/tags/tag35.xml><?xml version="1.0" encoding="utf-8"?>
<p:tagLst xmlns:a="http://schemas.openxmlformats.org/drawingml/2006/main" xmlns:r="http://schemas.openxmlformats.org/officeDocument/2006/relationships" xmlns:p="http://schemas.openxmlformats.org/presentationml/2006/main">
  <p:tag name="RNRSTYLE" val="TEMP"/>
</p:tagLst>
</file>

<file path=ppt/tags/tag36.xml><?xml version="1.0" encoding="utf-8"?>
<p:tagLst xmlns:a="http://schemas.openxmlformats.org/drawingml/2006/main" xmlns:r="http://schemas.openxmlformats.org/officeDocument/2006/relationships" xmlns:p="http://schemas.openxmlformats.org/presentationml/2006/main">
  <p:tag name="RNRSTYLE" val="TEMP"/>
</p:tagLst>
</file>

<file path=ppt/tags/tag37.xml><?xml version="1.0" encoding="utf-8"?>
<p:tagLst xmlns:a="http://schemas.openxmlformats.org/drawingml/2006/main" xmlns:r="http://schemas.openxmlformats.org/officeDocument/2006/relationships" xmlns:p="http://schemas.openxmlformats.org/presentationml/2006/main">
  <p:tag name="RNRSTYLE" val="TEMP"/>
</p:tagLst>
</file>

<file path=ppt/tags/tag38.xml><?xml version="1.0" encoding="utf-8"?>
<p:tagLst xmlns:a="http://schemas.openxmlformats.org/drawingml/2006/main" xmlns:r="http://schemas.openxmlformats.org/officeDocument/2006/relationships" xmlns:p="http://schemas.openxmlformats.org/presentationml/2006/main">
  <p:tag name="RNRSTYLE" val="TEMP"/>
</p:tagLst>
</file>

<file path=ppt/tags/tag39.xml><?xml version="1.0" encoding="utf-8"?>
<p:tagLst xmlns:a="http://schemas.openxmlformats.org/drawingml/2006/main" xmlns:r="http://schemas.openxmlformats.org/officeDocument/2006/relationships" xmlns:p="http://schemas.openxmlformats.org/presentationml/2006/main">
  <p:tag name="RNRSTYLE" val="TEMP"/>
</p:tagLst>
</file>

<file path=ppt/tags/tag4.xml><?xml version="1.0" encoding="utf-8"?>
<p:tagLst xmlns:a="http://schemas.openxmlformats.org/drawingml/2006/main" xmlns:r="http://schemas.openxmlformats.org/officeDocument/2006/relationships" xmlns:p="http://schemas.openxmlformats.org/presentationml/2006/main">
  <p:tag name="RNRSTYLE" val="TEMP"/>
</p:tagLst>
</file>

<file path=ppt/tags/tag40.xml><?xml version="1.0" encoding="utf-8"?>
<p:tagLst xmlns:a="http://schemas.openxmlformats.org/drawingml/2006/main" xmlns:r="http://schemas.openxmlformats.org/officeDocument/2006/relationships" xmlns:p="http://schemas.openxmlformats.org/presentationml/2006/main">
  <p:tag name="RNRSTYLE" val="TEMP"/>
</p:tagLst>
</file>

<file path=ppt/tags/tag41.xml><?xml version="1.0" encoding="utf-8"?>
<p:tagLst xmlns:a="http://schemas.openxmlformats.org/drawingml/2006/main" xmlns:r="http://schemas.openxmlformats.org/officeDocument/2006/relationships" xmlns:p="http://schemas.openxmlformats.org/presentationml/2006/main">
  <p:tag name="RNRSTYLE" val="TEMP"/>
</p:tagLst>
</file>

<file path=ppt/tags/tag42.xml><?xml version="1.0" encoding="utf-8"?>
<p:tagLst xmlns:a="http://schemas.openxmlformats.org/drawingml/2006/main" xmlns:r="http://schemas.openxmlformats.org/officeDocument/2006/relationships" xmlns:p="http://schemas.openxmlformats.org/presentationml/2006/main">
  <p:tag name="RNRSTYLE" val="TEMP"/>
</p:tagLst>
</file>

<file path=ppt/tags/tag43.xml><?xml version="1.0" encoding="utf-8"?>
<p:tagLst xmlns:a="http://schemas.openxmlformats.org/drawingml/2006/main" xmlns:r="http://schemas.openxmlformats.org/officeDocument/2006/relationships" xmlns:p="http://schemas.openxmlformats.org/presentationml/2006/main">
  <p:tag name="RNRSTYLE" val="TEMP"/>
</p:tagLst>
</file>

<file path=ppt/tags/tag44.xml><?xml version="1.0" encoding="utf-8"?>
<p:tagLst xmlns:a="http://schemas.openxmlformats.org/drawingml/2006/main" xmlns:r="http://schemas.openxmlformats.org/officeDocument/2006/relationships" xmlns:p="http://schemas.openxmlformats.org/presentationml/2006/main">
  <p:tag name="RNRSTYLE" val="TEMP"/>
</p:tagLst>
</file>

<file path=ppt/tags/tag45.xml><?xml version="1.0" encoding="utf-8"?>
<p:tagLst xmlns:a="http://schemas.openxmlformats.org/drawingml/2006/main" xmlns:r="http://schemas.openxmlformats.org/officeDocument/2006/relationships" xmlns:p="http://schemas.openxmlformats.org/presentationml/2006/main">
  <p:tag name="RNRSTYLE" val="TEMP"/>
</p:tagLst>
</file>

<file path=ppt/tags/tag46.xml><?xml version="1.0" encoding="utf-8"?>
<p:tagLst xmlns:a="http://schemas.openxmlformats.org/drawingml/2006/main" xmlns:r="http://schemas.openxmlformats.org/officeDocument/2006/relationships" xmlns:p="http://schemas.openxmlformats.org/presentationml/2006/main">
  <p:tag name="RNRSTYLE" val="TEMP"/>
</p:tagLst>
</file>

<file path=ppt/tags/tag47.xml><?xml version="1.0" encoding="utf-8"?>
<p:tagLst xmlns:a="http://schemas.openxmlformats.org/drawingml/2006/main" xmlns:r="http://schemas.openxmlformats.org/officeDocument/2006/relationships" xmlns:p="http://schemas.openxmlformats.org/presentationml/2006/main">
  <p:tag name="RNRSTYLE" val="TEMP"/>
</p:tagLst>
</file>

<file path=ppt/tags/tag48.xml><?xml version="1.0" encoding="utf-8"?>
<p:tagLst xmlns:a="http://schemas.openxmlformats.org/drawingml/2006/main" xmlns:r="http://schemas.openxmlformats.org/officeDocument/2006/relationships" xmlns:p="http://schemas.openxmlformats.org/presentationml/2006/main">
  <p:tag name="RNRSTYLE" val="TEMP"/>
</p:tagLst>
</file>

<file path=ppt/tags/tag49.xml><?xml version="1.0" encoding="utf-8"?>
<p:tagLst xmlns:a="http://schemas.openxmlformats.org/drawingml/2006/main" xmlns:r="http://schemas.openxmlformats.org/officeDocument/2006/relationships" xmlns:p="http://schemas.openxmlformats.org/presentationml/2006/main">
  <p:tag name="RNRSTYLE" val="TEMP"/>
</p:tagLst>
</file>

<file path=ppt/tags/tag5.xml><?xml version="1.0" encoding="utf-8"?>
<p:tagLst xmlns:a="http://schemas.openxmlformats.org/drawingml/2006/main" xmlns:r="http://schemas.openxmlformats.org/officeDocument/2006/relationships" xmlns:p="http://schemas.openxmlformats.org/presentationml/2006/main">
  <p:tag name="RNRSTYLE" val="TEMP"/>
</p:tagLst>
</file>

<file path=ppt/tags/tag50.xml><?xml version="1.0" encoding="utf-8"?>
<p:tagLst xmlns:a="http://schemas.openxmlformats.org/drawingml/2006/main" xmlns:r="http://schemas.openxmlformats.org/officeDocument/2006/relationships" xmlns:p="http://schemas.openxmlformats.org/presentationml/2006/main">
  <p:tag name="RNRSTYLE" val="TEMP"/>
</p:tagLst>
</file>

<file path=ppt/tags/tag51.xml><?xml version="1.0" encoding="utf-8"?>
<p:tagLst xmlns:a="http://schemas.openxmlformats.org/drawingml/2006/main" xmlns:r="http://schemas.openxmlformats.org/officeDocument/2006/relationships" xmlns:p="http://schemas.openxmlformats.org/presentationml/2006/main">
  <p:tag name="RNRSTYLE" val="TEMP"/>
</p:tagLst>
</file>

<file path=ppt/tags/tag52.xml><?xml version="1.0" encoding="utf-8"?>
<p:tagLst xmlns:a="http://schemas.openxmlformats.org/drawingml/2006/main" xmlns:r="http://schemas.openxmlformats.org/officeDocument/2006/relationships" xmlns:p="http://schemas.openxmlformats.org/presentationml/2006/main">
  <p:tag name="RNRSTYLE" val="TEMP"/>
</p:tagLst>
</file>

<file path=ppt/tags/tag53.xml><?xml version="1.0" encoding="utf-8"?>
<p:tagLst xmlns:a="http://schemas.openxmlformats.org/drawingml/2006/main" xmlns:r="http://schemas.openxmlformats.org/officeDocument/2006/relationships" xmlns:p="http://schemas.openxmlformats.org/presentationml/2006/main">
  <p:tag name="RNRSTYLE" val="TEMP"/>
</p:tagLst>
</file>

<file path=ppt/tags/tag54.xml><?xml version="1.0" encoding="utf-8"?>
<p:tagLst xmlns:a="http://schemas.openxmlformats.org/drawingml/2006/main" xmlns:r="http://schemas.openxmlformats.org/officeDocument/2006/relationships" xmlns:p="http://schemas.openxmlformats.org/presentationml/2006/main">
  <p:tag name="RNRSTYLE" val="TEMP"/>
</p:tagLst>
</file>

<file path=ppt/tags/tag55.xml><?xml version="1.0" encoding="utf-8"?>
<p:tagLst xmlns:a="http://schemas.openxmlformats.org/drawingml/2006/main" xmlns:r="http://schemas.openxmlformats.org/officeDocument/2006/relationships" xmlns:p="http://schemas.openxmlformats.org/presentationml/2006/main">
  <p:tag name="RNRSTYLE" val="TEMP"/>
</p:tagLst>
</file>

<file path=ppt/tags/tag56.xml><?xml version="1.0" encoding="utf-8"?>
<p:tagLst xmlns:a="http://schemas.openxmlformats.org/drawingml/2006/main" xmlns:r="http://schemas.openxmlformats.org/officeDocument/2006/relationships" xmlns:p="http://schemas.openxmlformats.org/presentationml/2006/main">
  <p:tag name="RNRSTYLE" val="TEMP"/>
</p:tagLst>
</file>

<file path=ppt/tags/tag57.xml><?xml version="1.0" encoding="utf-8"?>
<p:tagLst xmlns:a="http://schemas.openxmlformats.org/drawingml/2006/main" xmlns:r="http://schemas.openxmlformats.org/officeDocument/2006/relationships" xmlns:p="http://schemas.openxmlformats.org/presentationml/2006/main">
  <p:tag name="RNRSTYLE" val="TEMP"/>
</p:tagLst>
</file>

<file path=ppt/tags/tag58.xml><?xml version="1.0" encoding="utf-8"?>
<p:tagLst xmlns:a="http://schemas.openxmlformats.org/drawingml/2006/main" xmlns:r="http://schemas.openxmlformats.org/officeDocument/2006/relationships" xmlns:p="http://schemas.openxmlformats.org/presentationml/2006/main">
  <p:tag name="RNRSTYLE" val="TEMP"/>
</p:tagLst>
</file>

<file path=ppt/tags/tag59.xml><?xml version="1.0" encoding="utf-8"?>
<p:tagLst xmlns:a="http://schemas.openxmlformats.org/drawingml/2006/main" xmlns:r="http://schemas.openxmlformats.org/officeDocument/2006/relationships" xmlns:p="http://schemas.openxmlformats.org/presentationml/2006/main">
  <p:tag name="RNRSTYLE" val="TEMP"/>
</p:tagLst>
</file>

<file path=ppt/tags/tag6.xml><?xml version="1.0" encoding="utf-8"?>
<p:tagLst xmlns:a="http://schemas.openxmlformats.org/drawingml/2006/main" xmlns:r="http://schemas.openxmlformats.org/officeDocument/2006/relationships" xmlns:p="http://schemas.openxmlformats.org/presentationml/2006/main">
  <p:tag name="RNRSTYLE" val="TEMP"/>
</p:tagLst>
</file>

<file path=ppt/tags/tag60.xml><?xml version="1.0" encoding="utf-8"?>
<p:tagLst xmlns:a="http://schemas.openxmlformats.org/drawingml/2006/main" xmlns:r="http://schemas.openxmlformats.org/officeDocument/2006/relationships" xmlns:p="http://schemas.openxmlformats.org/presentationml/2006/main">
  <p:tag name="RNRSTYLE" val="TEMP"/>
</p:tagLst>
</file>

<file path=ppt/tags/tag61.xml><?xml version="1.0" encoding="utf-8"?>
<p:tagLst xmlns:a="http://schemas.openxmlformats.org/drawingml/2006/main" xmlns:r="http://schemas.openxmlformats.org/officeDocument/2006/relationships" xmlns:p="http://schemas.openxmlformats.org/presentationml/2006/main">
  <p:tag name="RNRSTYLE" val="TEMP"/>
</p:tagLst>
</file>

<file path=ppt/tags/tag62.xml><?xml version="1.0" encoding="utf-8"?>
<p:tagLst xmlns:a="http://schemas.openxmlformats.org/drawingml/2006/main" xmlns:r="http://schemas.openxmlformats.org/officeDocument/2006/relationships" xmlns:p="http://schemas.openxmlformats.org/presentationml/2006/main">
  <p:tag name="RNRSTYLE" val="TEMP"/>
</p:tagLst>
</file>

<file path=ppt/tags/tag63.xml><?xml version="1.0" encoding="utf-8"?>
<p:tagLst xmlns:a="http://schemas.openxmlformats.org/drawingml/2006/main" xmlns:r="http://schemas.openxmlformats.org/officeDocument/2006/relationships" xmlns:p="http://schemas.openxmlformats.org/presentationml/2006/main">
  <p:tag name="RNRSTYLE" val="TEMP"/>
</p:tagLst>
</file>

<file path=ppt/tags/tag64.xml><?xml version="1.0" encoding="utf-8"?>
<p:tagLst xmlns:a="http://schemas.openxmlformats.org/drawingml/2006/main" xmlns:r="http://schemas.openxmlformats.org/officeDocument/2006/relationships" xmlns:p="http://schemas.openxmlformats.org/presentationml/2006/main">
  <p:tag name="RNRSTYLE" val="TEMP"/>
</p:tagLst>
</file>

<file path=ppt/tags/tag65.xml><?xml version="1.0" encoding="utf-8"?>
<p:tagLst xmlns:a="http://schemas.openxmlformats.org/drawingml/2006/main" xmlns:r="http://schemas.openxmlformats.org/officeDocument/2006/relationships" xmlns:p="http://schemas.openxmlformats.org/presentationml/2006/main">
  <p:tag name="RNRSTYLE" val="TEMP"/>
</p:tagLst>
</file>

<file path=ppt/tags/tag66.xml><?xml version="1.0" encoding="utf-8"?>
<p:tagLst xmlns:a="http://schemas.openxmlformats.org/drawingml/2006/main" xmlns:r="http://schemas.openxmlformats.org/officeDocument/2006/relationships" xmlns:p="http://schemas.openxmlformats.org/presentationml/2006/main">
  <p:tag name="RNRSTYLE" val="TEMP"/>
</p:tagLst>
</file>

<file path=ppt/tags/tag67.xml><?xml version="1.0" encoding="utf-8"?>
<p:tagLst xmlns:a="http://schemas.openxmlformats.org/drawingml/2006/main" xmlns:r="http://schemas.openxmlformats.org/officeDocument/2006/relationships" xmlns:p="http://schemas.openxmlformats.org/presentationml/2006/main">
  <p:tag name="RNRSTYLE" val="TEMP"/>
</p:tagLst>
</file>

<file path=ppt/tags/tag68.xml><?xml version="1.0" encoding="utf-8"?>
<p:tagLst xmlns:a="http://schemas.openxmlformats.org/drawingml/2006/main" xmlns:r="http://schemas.openxmlformats.org/officeDocument/2006/relationships" xmlns:p="http://schemas.openxmlformats.org/presentationml/2006/main">
  <p:tag name="RNRSTYLE" val="TEMP"/>
</p:tagLst>
</file>

<file path=ppt/tags/tag69.xml><?xml version="1.0" encoding="utf-8"?>
<p:tagLst xmlns:a="http://schemas.openxmlformats.org/drawingml/2006/main" xmlns:r="http://schemas.openxmlformats.org/officeDocument/2006/relationships" xmlns:p="http://schemas.openxmlformats.org/presentationml/2006/main">
  <p:tag name="RNRSTYLE" val="TEMP"/>
</p:tagLst>
</file>

<file path=ppt/tags/tag7.xml><?xml version="1.0" encoding="utf-8"?>
<p:tagLst xmlns:a="http://schemas.openxmlformats.org/drawingml/2006/main" xmlns:r="http://schemas.openxmlformats.org/officeDocument/2006/relationships" xmlns:p="http://schemas.openxmlformats.org/presentationml/2006/main">
  <p:tag name="RNRSTYLE" val="TEMP"/>
</p:tagLst>
</file>

<file path=ppt/tags/tag70.xml><?xml version="1.0" encoding="utf-8"?>
<p:tagLst xmlns:a="http://schemas.openxmlformats.org/drawingml/2006/main" xmlns:r="http://schemas.openxmlformats.org/officeDocument/2006/relationships" xmlns:p="http://schemas.openxmlformats.org/presentationml/2006/main">
  <p:tag name="RNRSTYLE" val="TEMP"/>
</p:tagLst>
</file>

<file path=ppt/tags/tag71.xml><?xml version="1.0" encoding="utf-8"?>
<p:tagLst xmlns:a="http://schemas.openxmlformats.org/drawingml/2006/main" xmlns:r="http://schemas.openxmlformats.org/officeDocument/2006/relationships" xmlns:p="http://schemas.openxmlformats.org/presentationml/2006/main">
  <p:tag name="RNRSTYLE" val="TEMP"/>
</p:tagLst>
</file>

<file path=ppt/tags/tag72.xml><?xml version="1.0" encoding="utf-8"?>
<p:tagLst xmlns:a="http://schemas.openxmlformats.org/drawingml/2006/main" xmlns:r="http://schemas.openxmlformats.org/officeDocument/2006/relationships" xmlns:p="http://schemas.openxmlformats.org/presentationml/2006/main">
  <p:tag name="RNRSTYLE" val="TEMP"/>
</p:tagLst>
</file>

<file path=ppt/tags/tag73.xml><?xml version="1.0" encoding="utf-8"?>
<p:tagLst xmlns:a="http://schemas.openxmlformats.org/drawingml/2006/main" xmlns:r="http://schemas.openxmlformats.org/officeDocument/2006/relationships" xmlns:p="http://schemas.openxmlformats.org/presentationml/2006/main">
  <p:tag name="RNRSTYLE" val="TEMP"/>
</p:tagLst>
</file>

<file path=ppt/tags/tag74.xml><?xml version="1.0" encoding="utf-8"?>
<p:tagLst xmlns:a="http://schemas.openxmlformats.org/drawingml/2006/main" xmlns:r="http://schemas.openxmlformats.org/officeDocument/2006/relationships" xmlns:p="http://schemas.openxmlformats.org/presentationml/2006/main">
  <p:tag name="RNRSTYLE" val="TEMP"/>
</p:tagLst>
</file>

<file path=ppt/tags/tag75.xml><?xml version="1.0" encoding="utf-8"?>
<p:tagLst xmlns:a="http://schemas.openxmlformats.org/drawingml/2006/main" xmlns:r="http://schemas.openxmlformats.org/officeDocument/2006/relationships" xmlns:p="http://schemas.openxmlformats.org/presentationml/2006/main">
  <p:tag name="RNRSTYLE" val="TEMP"/>
</p:tagLst>
</file>

<file path=ppt/tags/tag76.xml><?xml version="1.0" encoding="utf-8"?>
<p:tagLst xmlns:a="http://schemas.openxmlformats.org/drawingml/2006/main" xmlns:r="http://schemas.openxmlformats.org/officeDocument/2006/relationships" xmlns:p="http://schemas.openxmlformats.org/presentationml/2006/main">
  <p:tag name="RNRSTYLE" val="TEMP"/>
</p:tagLst>
</file>

<file path=ppt/tags/tag77.xml><?xml version="1.0" encoding="utf-8"?>
<p:tagLst xmlns:a="http://schemas.openxmlformats.org/drawingml/2006/main" xmlns:r="http://schemas.openxmlformats.org/officeDocument/2006/relationships" xmlns:p="http://schemas.openxmlformats.org/presentationml/2006/main">
  <p:tag name="RNRSTYLE" val="TEMP"/>
</p:tagLst>
</file>

<file path=ppt/tags/tag78.xml><?xml version="1.0" encoding="utf-8"?>
<p:tagLst xmlns:a="http://schemas.openxmlformats.org/drawingml/2006/main" xmlns:r="http://schemas.openxmlformats.org/officeDocument/2006/relationships" xmlns:p="http://schemas.openxmlformats.org/presentationml/2006/main">
  <p:tag name="RNRSTYLE" val="TEMP"/>
</p:tagLst>
</file>

<file path=ppt/tags/tag79.xml><?xml version="1.0" encoding="utf-8"?>
<p:tagLst xmlns:a="http://schemas.openxmlformats.org/drawingml/2006/main" xmlns:r="http://schemas.openxmlformats.org/officeDocument/2006/relationships" xmlns:p="http://schemas.openxmlformats.org/presentationml/2006/main">
  <p:tag name="RNRSTYLE" val="TEMP"/>
</p:tagLst>
</file>

<file path=ppt/tags/tag8.xml><?xml version="1.0" encoding="utf-8"?>
<p:tagLst xmlns:a="http://schemas.openxmlformats.org/drawingml/2006/main" xmlns:r="http://schemas.openxmlformats.org/officeDocument/2006/relationships" xmlns:p="http://schemas.openxmlformats.org/presentationml/2006/main">
  <p:tag name="RNRSTYLE" val="TEMP"/>
</p:tagLst>
</file>

<file path=ppt/tags/tag80.xml><?xml version="1.0" encoding="utf-8"?>
<p:tagLst xmlns:a="http://schemas.openxmlformats.org/drawingml/2006/main" xmlns:r="http://schemas.openxmlformats.org/officeDocument/2006/relationships" xmlns:p="http://schemas.openxmlformats.org/presentationml/2006/main">
  <p:tag name="RNRSTYLE" val="TEMP"/>
</p:tagLst>
</file>

<file path=ppt/tags/tag81.xml><?xml version="1.0" encoding="utf-8"?>
<p:tagLst xmlns:a="http://schemas.openxmlformats.org/drawingml/2006/main" xmlns:r="http://schemas.openxmlformats.org/officeDocument/2006/relationships" xmlns:p="http://schemas.openxmlformats.org/presentationml/2006/main">
  <p:tag name="RNRSTYLE" val="TEMP"/>
</p:tagLst>
</file>

<file path=ppt/tags/tag9.xml><?xml version="1.0" encoding="utf-8"?>
<p:tagLst xmlns:a="http://schemas.openxmlformats.org/drawingml/2006/main" xmlns:r="http://schemas.openxmlformats.org/officeDocument/2006/relationships" xmlns:p="http://schemas.openxmlformats.org/presentationml/2006/main">
  <p:tag name="RNRSTYLE" val="TEMP"/>
</p:tagLst>
</file>

<file path=ppt/theme/theme1.xml><?xml version="1.0" encoding="utf-8"?>
<a:theme xmlns:a="http://schemas.openxmlformats.org/drawingml/2006/main" name="Timesaver_Template">
  <a:themeElements>
    <a:clrScheme name="blank 1">
      <a:dk1>
        <a:srgbClr val="091D5D"/>
      </a:dk1>
      <a:lt1>
        <a:srgbClr val="DDD2B5"/>
      </a:lt1>
      <a:dk2>
        <a:srgbClr val="A13D3A"/>
      </a:dk2>
      <a:lt2>
        <a:srgbClr val="9CD100"/>
      </a:lt2>
      <a:accent1>
        <a:srgbClr val="9773AE"/>
      </a:accent1>
      <a:accent2>
        <a:srgbClr val="DC8240"/>
      </a:accent2>
      <a:accent3>
        <a:srgbClr val="EBE5D7"/>
      </a:accent3>
      <a:accent4>
        <a:srgbClr val="06174E"/>
      </a:accent4>
      <a:accent5>
        <a:srgbClr val="C9BCD3"/>
      </a:accent5>
      <a:accent6>
        <a:srgbClr val="C77539"/>
      </a:accent6>
      <a:hlink>
        <a:srgbClr val="577D3D"/>
      </a:hlink>
      <a:folHlink>
        <a:srgbClr val="549CB5"/>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6350" cap="flat" cmpd="sng" algn="ctr">
          <a:solidFill>
            <a:schemeClr val="tx1"/>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6350" cap="flat" cmpd="sng" algn="ctr">
          <a:solidFill>
            <a:schemeClr val="tx1"/>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l-NL" sz="1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lank 1">
        <a:dk1>
          <a:srgbClr val="091D5D"/>
        </a:dk1>
        <a:lt1>
          <a:srgbClr val="DDD2B5"/>
        </a:lt1>
        <a:dk2>
          <a:srgbClr val="A13D3A"/>
        </a:dk2>
        <a:lt2>
          <a:srgbClr val="9CD100"/>
        </a:lt2>
        <a:accent1>
          <a:srgbClr val="9773AE"/>
        </a:accent1>
        <a:accent2>
          <a:srgbClr val="DC8240"/>
        </a:accent2>
        <a:accent3>
          <a:srgbClr val="EBE5D7"/>
        </a:accent3>
        <a:accent4>
          <a:srgbClr val="06174E"/>
        </a:accent4>
        <a:accent5>
          <a:srgbClr val="C9BCD3"/>
        </a:accent5>
        <a:accent6>
          <a:srgbClr val="C77539"/>
        </a:accent6>
        <a:hlink>
          <a:srgbClr val="577D3D"/>
        </a:hlink>
        <a:folHlink>
          <a:srgbClr val="549CB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imesaver_Template.pptx" id="{6B89A08B-9FCD-42F6-A8E2-D8E4C9E4A212}" vid="{84B0AA97-D179-4538-AD52-ECDD038B6C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CustomMKOP.xml><?xml version="1.0" encoding="utf-8"?>
<Properties xmlns="http://schemas.openxmlformats.org/officeDocument/2006/custom-properties" xmlns:vt="http://schemas.openxmlformats.org/officeDocument/2006/docPropsVTypes">
  <property fmtid="{D5CDD505-2E9C-101B-9397-08002B2CF9AE}" pid="2" name="MKProdID">
    <vt:lpwstr>ZMExtensions</vt:lpwstr>
  </property>
  <property fmtid="{D5CDD505-2E9C-101B-9397-08002B2CF9AE}" pid="3" name="SizeBefore">
    <vt:lpwstr>18949294</vt:lpwstr>
  </property>
  <property fmtid="{D5CDD505-2E9C-101B-9397-08002B2CF9AE}" pid="4" name="OptimizationTime">
    <vt:lpwstr>20190320_1420</vt:lpwstr>
  </property>
</Properties>
</file>

<file path=docProps/app.xml><?xml version="1.0" encoding="utf-8"?>
<Properties xmlns="http://schemas.openxmlformats.org/officeDocument/2006/extended-properties" xmlns:vt="http://schemas.openxmlformats.org/officeDocument/2006/docPropsVTypes">
  <TotalTime>137</TotalTime>
  <Words>1733</Words>
  <Application>Microsoft Office PowerPoint</Application>
  <PresentationFormat>On-screen Show (4:3)</PresentationFormat>
  <Paragraphs>461</Paragraphs>
  <Slides>58</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ＭＳ Ｐゴシック</vt:lpstr>
      <vt:lpstr>Andalus</vt:lpstr>
      <vt:lpstr>Arial</vt:lpstr>
      <vt:lpstr>BatangChe</vt:lpstr>
      <vt:lpstr>Book Antiqua</vt:lpstr>
      <vt:lpstr>Calibri</vt:lpstr>
      <vt:lpstr>Cambria</vt:lpstr>
      <vt:lpstr>Times New Roman</vt:lpstr>
      <vt:lpstr>Verdana</vt:lpstr>
      <vt:lpstr>Wingdings</vt:lpstr>
      <vt:lpstr>Timesaver_Template</vt:lpstr>
      <vt:lpstr>PowerPoint Presentation</vt:lpstr>
      <vt:lpstr>PowerPoint Presentation</vt:lpstr>
      <vt:lpstr>PowerPoint Presentation</vt:lpstr>
      <vt:lpstr>PowerPoint Presentation</vt:lpstr>
      <vt:lpstr>PowerPoint Presentation</vt:lpstr>
      <vt:lpstr>PowerPoint Presentation</vt:lpstr>
      <vt:lpstr>Building with FE 550D</vt:lpstr>
      <vt:lpstr>Comparison of the models with different   grades of TMT steel bars</vt:lpstr>
      <vt:lpstr>Comparison of the models with different grades of TMT steel bars</vt:lpstr>
      <vt:lpstr>PowerPoint Presentation</vt:lpstr>
      <vt:lpstr>JSPL Association with PMAY</vt:lpstr>
      <vt:lpstr>PowerPoint Presentation</vt:lpstr>
      <vt:lpstr>PowerPoint Presentation</vt:lpstr>
      <vt:lpstr>PowerPoint Presentation</vt:lpstr>
      <vt:lpstr>PowerPoint Presentation</vt:lpstr>
      <vt:lpstr>PowerPoint Presentation</vt:lpstr>
      <vt:lpstr>PowerPoint Presentation</vt:lpstr>
      <vt:lpstr>INSTALLATION</vt:lpstr>
      <vt:lpstr>The Result </vt:lpstr>
      <vt:lpstr>PowerPoint Presentation</vt:lpstr>
      <vt:lpstr>FABRICATED STRUCTURAL STEEL</vt:lpstr>
      <vt:lpstr>PowerPoint Presentation</vt:lpstr>
      <vt:lpstr>PowerPoint Presentation</vt:lpstr>
      <vt:lpstr>PowerPoint Presentation</vt:lpstr>
      <vt:lpstr>Why STEEL/COMPOSITE Buildings ?</vt:lpstr>
      <vt:lpstr>PowerPoint Presentation</vt:lpstr>
      <vt:lpstr>PowerPoint Presentation</vt:lpstr>
      <vt:lpstr>PowerPoint Presentation</vt:lpstr>
      <vt:lpstr>PowerPoint Presentation</vt:lpstr>
      <vt:lpstr>PowerPoint Presentation</vt:lpstr>
      <vt:lpst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Mist Tower, Festival city, Noida</vt:lpstr>
      <vt:lpstr>Mist Tower, Festival city, Noida</vt:lpstr>
      <vt:lpstr>PowerPoint Presentation</vt:lpstr>
      <vt:lpstr>PowerPoint Presentation</vt:lpstr>
      <vt:lpstr>PowerPoint Presentation</vt:lpstr>
      <vt:lpstr>Embassy Tech Village , Bangalore</vt:lpstr>
      <vt:lpstr>Embassy Tech Village , Bangalore</vt:lpstr>
      <vt:lpstr>Embassy Tech Village , Bangalore</vt:lpstr>
      <vt:lpstr>Embassy Tech Village , Bangalore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jindal</dc:creator>
  <cp:lastModifiedBy>NAMAN AGARWAL</cp:lastModifiedBy>
  <cp:revision>22</cp:revision>
  <dcterms:created xsi:type="dcterms:W3CDTF">2019-03-01T11:56:32Z</dcterms:created>
  <dcterms:modified xsi:type="dcterms:W3CDTF">2015-06-03T05:41:46Z</dcterms:modified>
</cp:coreProperties>
</file>