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7" r:id="rId3"/>
    <p:sldId id="290" r:id="rId4"/>
    <p:sldId id="258" r:id="rId5"/>
    <p:sldId id="303" r:id="rId6"/>
    <p:sldId id="285" r:id="rId7"/>
    <p:sldId id="286" r:id="rId8"/>
    <p:sldId id="281" r:id="rId9"/>
    <p:sldId id="282" r:id="rId10"/>
    <p:sldId id="283" r:id="rId11"/>
    <p:sldId id="301" r:id="rId12"/>
    <p:sldId id="295" r:id="rId13"/>
    <p:sldId id="289" r:id="rId14"/>
    <p:sldId id="291" r:id="rId15"/>
    <p:sldId id="293" r:id="rId16"/>
    <p:sldId id="292" r:id="rId17"/>
    <p:sldId id="264" r:id="rId18"/>
    <p:sldId id="265" r:id="rId19"/>
    <p:sldId id="294" r:id="rId20"/>
    <p:sldId id="275" r:id="rId21"/>
    <p:sldId id="298" r:id="rId22"/>
    <p:sldId id="300" r:id="rId23"/>
    <p:sldId id="297" r:id="rId24"/>
    <p:sldId id="299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48C8-557F-4FE1-BF84-07976DCBF776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EAB7-3338-45AE-8384-F1BAD0CA64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57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EPS stands for Expanded Polystyrene foam. High density, self-extinguishing grade EPS is used for </a:t>
            </a:r>
            <a:r>
              <a:rPr lang="en-IN" dirty="0" err="1"/>
              <a:t>ICF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4B70-CDB5-4A8E-8356-13E19C3887F5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77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Horizontal rebars during assembly. Vertical before concrete.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4B70-CDB5-4A8E-8356-13E19C3887F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26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4B70-CDB5-4A8E-8356-13E19C3887F5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93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BEAB7-3338-45AE-8384-F1BAD0CA641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42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8689-604B-47A0-9DAD-F1B09A89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BE13B-7341-491D-811E-F33E66FB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3541-3721-4D68-B079-B7798D6D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EB51-4D05-4DE8-B2D9-C39548C9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39EF-E970-4DF6-ABE9-16760B63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44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AC41-B5FA-4032-82F5-F7E86BF1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3DD40-DF4D-46E0-96CD-940A8FF2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3F932-FC7C-4750-977D-9E441B14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0F6DC-5167-4F7A-9E6F-B1827EBA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19A7-764B-4DE5-9F51-C83E9042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08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A4332-02B0-449F-8B7F-8F8B4F6A5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AF834-D040-4DE8-B0AD-E9692A2D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D293-EC6C-4DCA-A75E-A01B2F40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FD6E0-B3F4-4703-A43A-EF0E96C7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9B5BA-4445-4AE9-BC86-1FF0666F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73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5002-EB75-49FB-ACBD-2231677B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CB1B-4F60-4C7C-96A9-36DBF8E9B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01EBD-4348-4652-A3B9-E2A7C6FE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553F-E7B5-4151-ABD7-1BE83B2E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E16B9-A7C4-4680-8125-220E6ED2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92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6A4B-0794-4A78-83BC-D6BC7618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9550-47E5-4CD6-B22B-F8D7CA33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17BB-A1A1-409A-8469-E0004D1D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6A3E-7E5D-4579-8C5F-19BACF8D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CA09-15EE-4029-B47A-A2CB0540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35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4D7-F763-45E4-A274-36BF4D60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061C-7FF9-4244-96DD-8745A0C50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9644D-D7A2-4BB3-8B2C-3F29A351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12078-1EB0-406D-A528-B687A224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559F2-0237-4C72-8BD7-A7F3BAE3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D0A74-A9F4-4536-B678-0E54618B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75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9A10-B925-4DE9-87EA-098F28A8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3D5E-AF0F-4E1B-B038-06BDFD40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907BF-691C-40BA-AA2A-ADDFF7A85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78142-6C41-4058-BF2E-702DD90EC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D4C3F-852D-4E5E-B9F6-4A6B2E06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0B0AB-C990-48D8-82EE-E62F44ED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F027A-8E72-400E-815B-F758B7DA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AF485-CEDD-432E-B28B-61C4B2EA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8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2011-8C59-44EB-BDE2-2DF50A00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54A16-CE24-4C53-BA2A-59A8E9E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32E15-90A8-4A57-93E5-77953D2E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D56FB-A0EA-40F8-BD40-AD4D2936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5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0F9AE-B3AD-4E07-A139-8730E533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6AC6E-2649-4410-8D27-6EA0E9B0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1259A-8077-49A1-8045-A52CB51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9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02AE-7B79-4A60-9F51-A1D0E704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1438-F6FD-4018-833A-5A17F02D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249D-A737-4573-8CE8-99802B29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2F6C5-B97E-4D16-84CD-E93A02A5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455E9-2F08-49DB-A446-5CBD170C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B37A3-A6BF-4F56-BA9B-83C77AA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77E4-7DC7-47B5-9904-3FDD43D9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3E8C3-F652-4FB0-B7CA-398135A98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F6081-8438-450F-AD93-CF9E46EA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DAF0-297A-4964-8D9D-9D2F6AFD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4F536-E356-40EC-BC4A-333915C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3C97C-782A-4BA0-A545-09C2822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94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35B37-3E78-4CAF-AD0D-04525421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A1156-124E-4F68-9F85-78AB08BA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C937-4645-4D2A-AC3D-1D27BB138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BDD8-1455-4850-8D12-969A77912645}" type="datetimeFigureOut">
              <a:rPr lang="en-IN" smtClean="0"/>
              <a:t>03-03-2019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EDC3C-9BFD-4D1B-842E-358F5B349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82444-B30F-4B83-86D4-A2507CD11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AF-5BEC-4743-B5C0-29D57BA8FE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44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256"/>
          <a:ext cx="9144000" cy="6009756"/>
          <a:chOff x="0" y="866256"/>
          <a:chExt cx="9144000" cy="6009756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99508-096C-408E-9CED-D147D188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6310" y="6310314"/>
            <a:ext cx="3572022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50469-AA47-4C47-889B-96A9E9EF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0" t="16410" r="41147" b="5056"/>
          <a:stretch/>
        </p:blipFill>
        <p:spPr>
          <a:xfrm>
            <a:off x="5627545" y="-13470"/>
            <a:ext cx="5232480" cy="6871470"/>
          </a:xfrm>
          <a:prstGeom prst="rect">
            <a:avLst/>
          </a:prstGeom>
        </p:spPr>
      </p:pic>
      <p:pic>
        <p:nvPicPr>
          <p:cNvPr id="6" name="Slide">
            <a:extLst>
              <a:ext uri="{FF2B5EF4-FFF2-40B4-BE49-F238E27FC236}">
                <a16:creationId xmlns:a16="http://schemas.microsoft.com/office/drawing/2014/main" id="{5C0C3B5B-699F-47B0-8447-70CC2EC8C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56" t="39157" b="8260"/>
          <a:stretch/>
        </p:blipFill>
        <p:spPr>
          <a:xfrm>
            <a:off x="1847482" y="3640152"/>
            <a:ext cx="3780063" cy="2498814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7686D79-E83E-4CE5-8153-32FEDC42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84" y="278320"/>
            <a:ext cx="4337148" cy="26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</a:rPr>
              <a:t>Mass Housing Construction with RELIABLE </a:t>
            </a:r>
            <a:r>
              <a:rPr lang="en-US" altLang="en-US" sz="2200" b="1" dirty="0" err="1">
                <a:solidFill>
                  <a:srgbClr val="000000"/>
                </a:solidFill>
              </a:rPr>
              <a:t>ICF</a:t>
            </a:r>
            <a:r>
              <a:rPr lang="en-US" altLang="en-US" sz="22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Insulated Concrete Form work)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i="1" dirty="0">
                <a:solidFill>
                  <a:srgbClr val="ED1C24"/>
                </a:solidFill>
              </a:rPr>
              <a:t>faster, stronger, greener, safer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MARCH, 2019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07BA1A-1078-4E13-AC62-A9DB0D817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 r="11806" b="1764"/>
          <a:stretch/>
        </p:blipFill>
        <p:spPr>
          <a:xfrm>
            <a:off x="3073400" y="254000"/>
            <a:ext cx="6597650" cy="4405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24268-6866-4E76-AD6C-0963F8B6E561}"/>
              </a:ext>
            </a:extLst>
          </p:cNvPr>
          <p:cNvSpPr txBox="1"/>
          <p:nvPr/>
        </p:nvSpPr>
        <p:spPr>
          <a:xfrm>
            <a:off x="4746625" y="268525"/>
            <a:ext cx="325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/>
              <a:t>7. Shuttering for flooring and roofing follows.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8AFC9-3FFF-4347-BBBD-BF1C08D16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b="8519"/>
          <a:stretch/>
        </p:blipFill>
        <p:spPr>
          <a:xfrm>
            <a:off x="6490292" y="1530410"/>
            <a:ext cx="4177708" cy="4197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583D7-7D72-4E2A-8A70-21D95B49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3087" r="20000" b="5309"/>
          <a:stretch/>
        </p:blipFill>
        <p:spPr>
          <a:xfrm>
            <a:off x="1511300" y="1530410"/>
            <a:ext cx="4838700" cy="4197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BB5668-58E0-422D-B78A-8AC96E50130A}"/>
              </a:ext>
            </a:extLst>
          </p:cNvPr>
          <p:cNvSpPr txBox="1"/>
          <p:nvPr/>
        </p:nvSpPr>
        <p:spPr>
          <a:xfrm>
            <a:off x="1930970" y="884077"/>
            <a:ext cx="8533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8. Pipes for plumbing and cables/wiring are easily placed inside chased lines cut out on the insulation foam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00333-0E6B-4711-953A-B28CD9C5A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915" y="654111"/>
            <a:ext cx="3570420" cy="59506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E3FF55-3881-4D04-B580-A03A0FD5288C}"/>
              </a:ext>
            </a:extLst>
          </p:cNvPr>
          <p:cNvSpPr txBox="1"/>
          <p:nvPr/>
        </p:nvSpPr>
        <p:spPr>
          <a:xfrm>
            <a:off x="2197100" y="6057901"/>
            <a:ext cx="8267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9. Windows and doors are fixed after concrete is poured but before the finishing is done.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877781-3A36-4883-81B6-65E0363A5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685800"/>
            <a:ext cx="9144000" cy="5486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6DCF06-4D14-40DF-8DDB-5121D27DAB3D}"/>
              </a:ext>
            </a:extLst>
          </p:cNvPr>
          <p:cNvSpPr txBox="1"/>
          <p:nvPr/>
        </p:nvSpPr>
        <p:spPr>
          <a:xfrm>
            <a:off x="3479830" y="5327590"/>
            <a:ext cx="6421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10. The finished structure is ready after wall cladding or rendering.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F50E56-3430-4194-9286-81AC03B4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31357" y="6420174"/>
            <a:ext cx="3895578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049945-FCCA-46B1-84D3-8C5E572F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6EF94629-4123-4DBC-BEFB-ECE430D96C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4" y="675249"/>
            <a:ext cx="9233535" cy="28014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BE5A3-7FDD-4333-BB04-6FB192AB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50DDF1FD-D79B-40A9-BD0C-A5EC5B8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52" y="-67750"/>
            <a:ext cx="7071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Comfort characteristics of 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524E9-BEC5-495A-8D04-855C59D5FDBE}"/>
              </a:ext>
            </a:extLst>
          </p:cNvPr>
          <p:cNvSpPr txBox="1"/>
          <p:nvPr/>
        </p:nvSpPr>
        <p:spPr>
          <a:xfrm>
            <a:off x="220638" y="846097"/>
            <a:ext cx="9387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/>
              <a:t>Airtightness of 0.5 ACH/hour vs. 8 ACH/hour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/>
              <a:t>Thermal Inertia of High mass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/>
              <a:t>U- value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B54D2F1-CF92-4DA3-9997-0BB5D30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4935" y="6423026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474C2-0DD6-4F75-B0FE-315FBF458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74" r="31346" b="22653"/>
          <a:stretch/>
        </p:blipFill>
        <p:spPr>
          <a:xfrm>
            <a:off x="959181" y="2539853"/>
            <a:ext cx="8370277" cy="38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ED237-C65E-4C53-BA1F-98E6AD1E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4491" r="7148" b="19713"/>
          <a:stretch/>
        </p:blipFill>
        <p:spPr>
          <a:xfrm>
            <a:off x="450166" y="649288"/>
            <a:ext cx="4857839" cy="5948048"/>
          </a:xfrm>
          <a:prstGeom prst="rect">
            <a:avLst/>
          </a:prstGeom>
        </p:spPr>
      </p:pic>
      <p:sp>
        <p:nvSpPr>
          <p:cNvPr id="4" name="Line 2">
            <a:extLst>
              <a:ext uri="{FF2B5EF4-FFF2-40B4-BE49-F238E27FC236}">
                <a16:creationId xmlns:a16="http://schemas.microsoft.com/office/drawing/2014/main" id="{82C56BA7-454D-4AE7-AFC0-02F624C4FC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7693" y="703263"/>
            <a:ext cx="9268253" cy="56392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01AA71F-6A65-4919-9C28-F33A5452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52" y="-67750"/>
            <a:ext cx="539779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Disaster- resistant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D39CE-BC3F-408D-93F3-244F36C5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6DAA619-16FA-4AC0-9FB3-92262243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4935" y="6423026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D583-2BE0-4293-ACF2-916FBC180D3F}"/>
              </a:ext>
            </a:extLst>
          </p:cNvPr>
          <p:cNvSpPr txBox="1"/>
          <p:nvPr/>
        </p:nvSpPr>
        <p:spPr>
          <a:xfrm>
            <a:off x="6274191" y="1909762"/>
            <a:ext cx="5672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India is prone to: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/>
              <a:t>Earthquakes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/>
              <a:t>Landslides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/>
              <a:t>Hurricanes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/>
              <a:t>Cyclones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000" dirty="0"/>
              <a:t>Floods</a:t>
            </a:r>
          </a:p>
          <a:p>
            <a:endParaRPr lang="en-IN" dirty="0"/>
          </a:p>
          <a:p>
            <a:r>
              <a:rPr lang="en-IN" dirty="0"/>
              <a:t>(sometimes a region is susceptible to multiple calamities)</a:t>
            </a:r>
          </a:p>
        </p:txBody>
      </p:sp>
    </p:spTree>
    <p:extLst>
      <p:ext uri="{BB962C8B-B14F-4D97-AF65-F5344CB8AC3E}">
        <p14:creationId xmlns:p14="http://schemas.microsoft.com/office/powerpoint/2010/main" val="125863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089A24-EB05-4691-AFAB-83394B8F2B0E}"/>
              </a:ext>
            </a:extLst>
          </p:cNvPr>
          <p:cNvSpPr txBox="1"/>
          <p:nvPr/>
        </p:nvSpPr>
        <p:spPr>
          <a:xfrm>
            <a:off x="410817" y="2054087"/>
            <a:ext cx="5505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Seismic suitability:  </a:t>
            </a:r>
            <a:r>
              <a:rPr lang="en-IN" dirty="0"/>
              <a:t>ride seismic waves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dirty="0"/>
              <a:t>Monolithic concrete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dirty="0"/>
              <a:t>Box- like structure; walls joint with roof &amp;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Hurricanes/ Cyclones: </a:t>
            </a:r>
            <a:r>
              <a:rPr lang="en-IN" dirty="0"/>
              <a:t>All walls act as shear walls in combination with the roof &amp;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Fire: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dirty="0"/>
              <a:t>Self-extinguishing EPS. Flame extinguishes as soon as fire source is withdrawn.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dirty="0"/>
              <a:t>150 mm concrete has &gt;2 hours of fire rating.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IN" dirty="0"/>
              <a:t>Fire barriers integrated at each floor slab.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Flood: </a:t>
            </a:r>
            <a:r>
              <a:rPr lang="en-IN" dirty="0"/>
              <a:t>EPS shell absorbs only 0.3% of water by volume after 48 h of immersion.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60BB07-331E-4AAA-8045-9F5A7FA0E7BC}"/>
              </a:ext>
            </a:extLst>
          </p:cNvPr>
          <p:cNvSpPr>
            <a:spLocks noGrp="1"/>
          </p:cNvSpPr>
          <p:nvPr/>
        </p:nvSpPr>
        <p:spPr bwMode="auto">
          <a:xfrm>
            <a:off x="5505831" y="5174974"/>
            <a:ext cx="6182139" cy="6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r>
              <a:rPr lang="en-US" sz="2700" b="1" dirty="0"/>
              <a:t>CROSS-SECTION DETAILS OF DISASTER-RESISTANT ICF SHELL 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4256A-66B8-4DB8-9D0E-031BBE4881B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9713"/>
            <a:ext cx="5591970" cy="33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041B9D54-3CA7-4B9D-941E-E612BC1F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52" y="-67750"/>
            <a:ext cx="539779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Disaster- resistant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7A7F86F7-6971-4B06-A2EB-29BB249538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37D1E-EFEC-47D2-BFB7-A194BA6A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12F8643-0EE5-4067-B8E9-508B887D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0534" y="6423026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408185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962930B-53BA-402E-9A08-E2D803DB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75" y="-50233"/>
            <a:ext cx="834477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</a:t>
            </a:r>
            <a:r>
              <a:rPr lang="en-IN" altLang="en-US" sz="2800" b="1" dirty="0">
                <a:solidFill>
                  <a:srgbClr val="ED1C24"/>
                </a:solidFill>
              </a:rPr>
              <a:t> STRENGTH of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BFCBFF52-112D-4937-A1ED-7512FB55C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61588-D6EE-4811-BB8C-3467B602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27" y="15875"/>
            <a:ext cx="1298851" cy="10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1CD2DA1F-2ADC-4457-B158-509C499B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852" y="5901636"/>
            <a:ext cx="611501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IN" altLang="en-US" sz="2800" b="1" dirty="0">
                <a:solidFill>
                  <a:srgbClr val="000000"/>
                </a:solidFill>
              </a:rPr>
              <a:t>Stronger &amp; Durable- </a:t>
            </a:r>
          </a:p>
          <a:p>
            <a:pPr algn="ctr" eaLnBrk="1">
              <a:buClrTx/>
              <a:buFontTx/>
              <a:buNone/>
            </a:pPr>
            <a:r>
              <a:rPr lang="en-IN" altLang="en-US" sz="2800" b="1" dirty="0">
                <a:solidFill>
                  <a:srgbClr val="000000"/>
                </a:solidFill>
              </a:rPr>
              <a:t>Fixed to the ground like a bunker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511A0E3-D35E-4260-A3D1-10587B24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93" y="5807832"/>
            <a:ext cx="41767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Cracks from mild tremors due to </a:t>
            </a:r>
          </a:p>
          <a:p>
            <a:pPr eaLnBrk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Weak joints in conventional buildings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6E45C-EAC6-457E-B7CE-C7C8254F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" y="892071"/>
            <a:ext cx="844861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27B8C-9DA4-43D0-8CE1-A0C9CC02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31" y="2480364"/>
            <a:ext cx="43894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9E4A3B51-30C2-4FBF-A9DF-613A17AA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19" y="5127625"/>
            <a:ext cx="6885124" cy="38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An </a:t>
            </a:r>
            <a:r>
              <a:rPr lang="en-US" altLang="en-US" sz="1600" b="1" dirty="0" err="1">
                <a:solidFill>
                  <a:srgbClr val="000000"/>
                </a:solidFill>
              </a:rPr>
              <a:t>ICF</a:t>
            </a:r>
            <a:r>
              <a:rPr lang="en-US" altLang="en-US" sz="1600" b="1" dirty="0">
                <a:solidFill>
                  <a:srgbClr val="000000"/>
                </a:solidFill>
              </a:rPr>
              <a:t> home  and </a:t>
            </a:r>
            <a:r>
              <a:rPr lang="en-US" altLang="en-US" sz="1600" b="1" dirty="0" err="1">
                <a:solidFill>
                  <a:srgbClr val="000000"/>
                </a:solidFill>
              </a:rPr>
              <a:t>neighbourhood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: Before &amp;  After Hurricane Katrina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18CA9E1-A131-4653-87A4-8341068AD1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4494" y="3340789"/>
            <a:ext cx="1728787" cy="2457450"/>
          </a:xfrm>
          <a:prstGeom prst="line">
            <a:avLst/>
          </a:prstGeom>
          <a:noFill/>
          <a:ln w="3240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2A01B8FA-E945-4D44-99FC-9E192EA4C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6931" y="3348727"/>
            <a:ext cx="1139825" cy="2449512"/>
          </a:xfrm>
          <a:prstGeom prst="line">
            <a:avLst/>
          </a:prstGeom>
          <a:noFill/>
          <a:ln w="3240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0242FBA2-3AF2-46A6-97DA-A6683492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1360" y="6423408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85691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21485-2B46-4150-BC66-FC07F9E96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33" y="1627760"/>
            <a:ext cx="8000000" cy="4580952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7E1DC773-7C8E-4DC9-9210-B7D2B7D8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809" y="161925"/>
            <a:ext cx="92154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Thermal strength of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B62F-12C8-4588-A7C2-F4E8DB18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81" y="100013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165835D1-3E56-453C-9135-46AACE4F33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7696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067642D-CEA9-4A0F-8779-B6E959AB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199929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CA617BA7-F5F3-4CC5-AD96-BB6AA516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696" y="283892"/>
            <a:ext cx="978693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21F7EC8-4CCC-4E05-9C2A-74875363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196" y="3359906"/>
            <a:ext cx="65786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B1E2579-AA43-4088-A55C-21A9E7FF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171" y="5151907"/>
            <a:ext cx="8280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97000"/>
              </a:lnSpc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Moisture ingress and dew point condensation causes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cracks, plaster shedding off from ceiling and walls.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1E6D7846-9AFD-4CBD-824E-0364B853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4" r="58820"/>
          <a:stretch/>
        </p:blipFill>
        <p:spPr bwMode="auto">
          <a:xfrm>
            <a:off x="1250390" y="1126293"/>
            <a:ext cx="3290888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id="{AE869052-62D8-418B-B02E-9A1329A307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82189" y="3842506"/>
            <a:ext cx="1658145" cy="13508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41E99E1-207B-4D90-8658-20ED15F28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9"/>
          <a:stretch/>
        </p:blipFill>
        <p:spPr bwMode="auto">
          <a:xfrm>
            <a:off x="4559534" y="1144820"/>
            <a:ext cx="3959225" cy="32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Oval 13">
            <a:extLst>
              <a:ext uri="{FF2B5EF4-FFF2-40B4-BE49-F238E27FC236}">
                <a16:creationId xmlns:a16="http://schemas.microsoft.com/office/drawing/2014/main" id="{81A1E6FC-036E-4EB1-A84A-133C2589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159" y="2408993"/>
            <a:ext cx="1439862" cy="1439863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CD68BF6C-1A8C-45DC-B811-8E2C102843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6580" y="4447606"/>
            <a:ext cx="904709" cy="739749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05A4E388-D26E-4294-926B-FE779857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091" y="3652663"/>
            <a:ext cx="56355" cy="153469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C74EAA3D-AD88-4A0D-8FFA-30112F6B3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1" r="19313"/>
          <a:stretch/>
        </p:blipFill>
        <p:spPr bwMode="auto">
          <a:xfrm>
            <a:off x="7768385" y="1144820"/>
            <a:ext cx="255666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18">
            <a:extLst>
              <a:ext uri="{FF2B5EF4-FFF2-40B4-BE49-F238E27FC236}">
                <a16:creationId xmlns:a16="http://schemas.microsoft.com/office/drawing/2014/main" id="{9325C31F-E255-4628-ACFB-BC5831A0DD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1734" y="4215568"/>
            <a:ext cx="764224" cy="9717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F353ECB-136D-4AA5-A7AB-AFFAEFE88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444" y="2406140"/>
            <a:ext cx="2235994" cy="2235996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63B9D2CC-694D-4D21-8E49-D9B70E66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809" y="161925"/>
            <a:ext cx="92154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Moisture- proof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BE2F2219-BA2C-423E-B31B-667727D98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7696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" name="Footer Placeholder 21">
            <a:extLst>
              <a:ext uri="{FF2B5EF4-FFF2-40B4-BE49-F238E27FC236}">
                <a16:creationId xmlns:a16="http://schemas.microsoft.com/office/drawing/2014/main" id="{77731730-A173-4493-BFC3-CB250EE1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6652" y="6356350"/>
            <a:ext cx="3523792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1592D6-0FCD-4B74-8A66-A43F1D9B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81" y="100013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76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256"/>
          <a:ext cx="9144000" cy="6009756"/>
          <a:chOff x="0" y="866256"/>
          <a:chExt cx="9144000" cy="6009756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B392A-5421-45D2-8CB3-4368EC63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71269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765862F-4CA4-4BE7-AA2A-2BB167330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301" y="183507"/>
            <a:ext cx="6406220" cy="8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Speed of construction for </a:t>
            </a:r>
            <a:r>
              <a:rPr lang="en-IN" altLang="en-US" sz="2800" b="1" dirty="0" err="1">
                <a:solidFill>
                  <a:srgbClr val="00B050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  <a:r>
              <a:rPr lang="en-IN" altLang="en-US" sz="1600" b="1" dirty="0">
                <a:solidFill>
                  <a:srgbClr val="000000"/>
                </a:solidFill>
              </a:rPr>
              <a:t>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903038-7567-48F7-84A0-77DA2D0DE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52" y="14842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3">
            <a:extLst>
              <a:ext uri="{FF2B5EF4-FFF2-40B4-BE49-F238E27FC236}">
                <a16:creationId xmlns:a16="http://schemas.microsoft.com/office/drawing/2014/main" id="{2B04BD3D-29DD-4859-B913-D3B85F77ED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996405"/>
            <a:ext cx="9144000" cy="2813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1087440-868D-48F0-9A3A-B9220519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48" y="1440381"/>
            <a:ext cx="935990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buClrTx/>
              <a:buFontTx/>
              <a:buNone/>
            </a:pPr>
            <a:r>
              <a:rPr lang="en-IN" altLang="en-US" sz="2800" dirty="0">
                <a:solidFill>
                  <a:srgbClr val="000000"/>
                </a:solidFill>
              </a:rPr>
              <a:t>                </a:t>
            </a:r>
            <a:r>
              <a:rPr lang="en-IN" altLang="en-US" sz="2800" dirty="0" err="1">
                <a:solidFill>
                  <a:srgbClr val="000000"/>
                </a:solidFill>
              </a:rPr>
              <a:t>ICF</a:t>
            </a:r>
            <a:r>
              <a:rPr lang="en-IN" altLang="en-US" sz="2800" dirty="0">
                <a:solidFill>
                  <a:srgbClr val="000000"/>
                </a:solidFill>
              </a:rPr>
              <a:t>           </a:t>
            </a:r>
            <a:r>
              <a:rPr lang="en-IN" altLang="en-US" sz="2000" b="1" dirty="0">
                <a:solidFill>
                  <a:srgbClr val="ED1C24"/>
                </a:solidFill>
              </a:rPr>
              <a:t>progress after 6 weeks          </a:t>
            </a:r>
            <a:r>
              <a:rPr lang="en-IN" altLang="en-US" sz="2800" dirty="0">
                <a:solidFill>
                  <a:srgbClr val="000000"/>
                </a:solidFill>
              </a:rPr>
              <a:t>Conventional</a:t>
            </a:r>
          </a:p>
          <a:p>
            <a:pPr eaLnBrk="1">
              <a:buClrTx/>
              <a:buFontTx/>
              <a:buNone/>
            </a:pPr>
            <a:r>
              <a:rPr lang="en-IN" altLang="en-US" sz="2000" b="1" dirty="0">
                <a:solidFill>
                  <a:srgbClr val="ED1C24"/>
                </a:solidFill>
              </a:rPr>
              <a:t> </a:t>
            </a:r>
          </a:p>
          <a:p>
            <a:pPr eaLnBrk="1">
              <a:buSzPct val="45000"/>
              <a:buFont typeface="Wingdings" panose="05000000000000000000" pitchFamily="2" charset="2"/>
              <a:buChar char=""/>
            </a:pPr>
            <a:r>
              <a:rPr lang="en-IN" altLang="en-US" sz="2000" dirty="0">
                <a:solidFill>
                  <a:srgbClr val="000000"/>
                </a:solidFill>
              </a:rPr>
              <a:t>   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218A5ED9-FE5A-4C58-96D6-9A6C0248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8" y="2016644"/>
            <a:ext cx="63119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9AA01CE2-B188-4D9D-AD1A-659C9E2F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r="5014" b="6946"/>
          <a:stretch>
            <a:fillRect/>
          </a:stretch>
        </p:blipFill>
        <p:spPr bwMode="auto">
          <a:xfrm>
            <a:off x="6373935" y="2016644"/>
            <a:ext cx="43370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685" r="5014" b="69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256"/>
          <a:ext cx="9144000" cy="6009756"/>
          <a:chOff x="0" y="866256"/>
          <a:chExt cx="9144000" cy="6009756"/>
        </a:xfrm>
      </p:grpSpPr>
      <p:pic>
        <p:nvPicPr>
          <p:cNvPr id="3" name="Slide">
            <a:extLst>
              <a:ext uri="{FF2B5EF4-FFF2-40B4-BE49-F238E27FC236}">
                <a16:creationId xmlns:a16="http://schemas.microsoft.com/office/drawing/2014/main" id="{8150A3D6-A5D3-406E-9ABC-6CC23A6D9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21996" b="7248"/>
          <a:stretch/>
        </p:blipFill>
        <p:spPr>
          <a:xfrm>
            <a:off x="1532457" y="2019397"/>
            <a:ext cx="8967219" cy="363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B8FBF-1A0C-4987-A494-1527D8156C60}"/>
              </a:ext>
            </a:extLst>
          </p:cNvPr>
          <p:cNvSpPr txBox="1"/>
          <p:nvPr/>
        </p:nvSpPr>
        <p:spPr>
          <a:xfrm>
            <a:off x="5547360" y="1055077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(for a single family home of ~ 2000 sq. ft.)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D4C7-6A84-4AB2-B5E8-19006D94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9576" y="6356351"/>
            <a:ext cx="3614225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F0B8103E-12D4-4492-829B-B08A37670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872195"/>
            <a:ext cx="9144000" cy="2813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3A0EE51-C509-484A-9779-C18D45F2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635" y="59297"/>
            <a:ext cx="6406220" cy="8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Ultra-fast </a:t>
            </a:r>
            <a:r>
              <a:rPr lang="en-IN" altLang="en-US" sz="2800" b="1" dirty="0" err="1">
                <a:solidFill>
                  <a:srgbClr val="00B050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  <a:r>
              <a:rPr lang="en-IN" altLang="en-US" sz="1600" b="1" dirty="0">
                <a:solidFill>
                  <a:srgbClr val="000000"/>
                </a:solidFill>
              </a:rPr>
              <a:t>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0C863-EBC3-47D0-88D9-79FD80A1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76" y="0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261367-B151-49D6-A9C1-8D53A017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1926" y="6453533"/>
            <a:ext cx="3756074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4A593AD-2459-4B6A-A42D-5469B941D9A0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860551" y="-67940"/>
            <a:ext cx="6078764" cy="2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7C428A-680A-466A-AB15-86C446C58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3999" y="876301"/>
            <a:ext cx="8957584" cy="8620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496E042-8655-488A-9970-D6FF5825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78" y="150421"/>
            <a:ext cx="7306139" cy="4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/>
              <a:t>                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/>
              <a:t> </a:t>
            </a:r>
            <a:r>
              <a:rPr lang="en-IN" altLang="en-US" sz="2800" b="1" dirty="0">
                <a:solidFill>
                  <a:srgbClr val="ED1C24"/>
                </a:solidFill>
              </a:rPr>
              <a:t>Geoclimatic suitability of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  <a:r>
              <a:rPr lang="en-IN" altLang="en-US" sz="1600" b="1" dirty="0"/>
              <a:t>               </a:t>
            </a:r>
            <a:r>
              <a:rPr lang="en-IN" altLang="en-US" sz="1400" b="1" dirty="0"/>
              <a:t>      </a:t>
            </a:r>
            <a:br>
              <a:rPr lang="en-IN" altLang="en-US" sz="1400" b="1" u="sng" dirty="0"/>
            </a:br>
            <a:br>
              <a:rPr lang="en-IN" altLang="en-US" sz="1400" b="1" u="sng" dirty="0"/>
            </a:br>
            <a:endParaRPr lang="en-IN" altLang="en-US" sz="14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B6D5B2-878E-43D9-8D2B-61559EC1C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42" y="884922"/>
            <a:ext cx="4755120" cy="5373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E5C6A-6D21-49E0-A98B-658964F8EC0E}"/>
              </a:ext>
            </a:extLst>
          </p:cNvPr>
          <p:cNvSpPr txBox="1"/>
          <p:nvPr/>
        </p:nvSpPr>
        <p:spPr>
          <a:xfrm>
            <a:off x="5532950" y="950361"/>
            <a:ext cx="307269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Hot &amp; Dry- Yellow &amp;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Warm &amp; Humid-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Composite-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Cold/ Temperate- Purple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D50933-8FE0-4298-ABC8-EF5D0FFDA071}"/>
              </a:ext>
            </a:extLst>
          </p:cNvPr>
          <p:cNvCxnSpPr>
            <a:cxnSpLocks/>
          </p:cNvCxnSpPr>
          <p:nvPr/>
        </p:nvCxnSpPr>
        <p:spPr>
          <a:xfrm flipV="1">
            <a:off x="3043312" y="3305909"/>
            <a:ext cx="604911" cy="6742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B460EC-969D-467D-BF1F-8E334F266172}"/>
              </a:ext>
            </a:extLst>
          </p:cNvPr>
          <p:cNvCxnSpPr>
            <a:cxnSpLocks/>
          </p:cNvCxnSpPr>
          <p:nvPr/>
        </p:nvCxnSpPr>
        <p:spPr>
          <a:xfrm flipV="1">
            <a:off x="3083297" y="3571564"/>
            <a:ext cx="761873" cy="657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F173F7-A293-4CA0-AB62-311A924F024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83296" y="4229238"/>
            <a:ext cx="1451190" cy="2125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017A331-23C8-4E50-8860-B0C6845EEEE3}"/>
              </a:ext>
            </a:extLst>
          </p:cNvPr>
          <p:cNvSpPr txBox="1"/>
          <p:nvPr/>
        </p:nvSpPr>
        <p:spPr>
          <a:xfrm>
            <a:off x="1563986" y="3980119"/>
            <a:ext cx="151931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No thermal leaks, airtight insulation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0ADC04-FED7-426D-ABDD-95B1B0D9CBA5}"/>
              </a:ext>
            </a:extLst>
          </p:cNvPr>
          <p:cNvSpPr txBox="1"/>
          <p:nvPr/>
        </p:nvSpPr>
        <p:spPr>
          <a:xfrm>
            <a:off x="8605643" y="1092960"/>
            <a:ext cx="1834323" cy="286232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No thermal leaks, airtight insulation.</a:t>
            </a:r>
          </a:p>
          <a:p>
            <a:r>
              <a:rPr lang="en-IN" dirty="0">
                <a:solidFill>
                  <a:schemeClr val="bg1"/>
                </a:solidFill>
              </a:rPr>
              <a:t>Lightweight for remote areas, difficult terrain. Reinforced concrete for seismic safety. </a:t>
            </a:r>
          </a:p>
          <a:p>
            <a:r>
              <a:rPr lang="en-IN" dirty="0">
                <a:solidFill>
                  <a:schemeClr val="bg1"/>
                </a:solidFill>
              </a:rPr>
              <a:t>Fast construction.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2CD90B-B84F-4999-9B95-04828EE6F17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953566" y="2065619"/>
            <a:ext cx="3652077" cy="45850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5AEF57-DF5C-461A-96B3-07C82108E530}"/>
              </a:ext>
            </a:extLst>
          </p:cNvPr>
          <p:cNvCxnSpPr>
            <a:cxnSpLocks/>
          </p:cNvCxnSpPr>
          <p:nvPr/>
        </p:nvCxnSpPr>
        <p:spPr>
          <a:xfrm>
            <a:off x="7431864" y="2497443"/>
            <a:ext cx="2800038" cy="46989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613F8C-FB34-413C-9C98-3F2FFE266EF8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559832" y="4904398"/>
            <a:ext cx="3652077" cy="469892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CE6B05-BA85-44E9-8ECA-B808D887BF60}"/>
              </a:ext>
            </a:extLst>
          </p:cNvPr>
          <p:cNvCxnSpPr>
            <a:cxnSpLocks/>
          </p:cNvCxnSpPr>
          <p:nvPr/>
        </p:nvCxnSpPr>
        <p:spPr>
          <a:xfrm>
            <a:off x="5181600" y="5056798"/>
            <a:ext cx="3182708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6B4D0CC-0C42-436E-AEAB-24A42A3BD175}"/>
              </a:ext>
            </a:extLst>
          </p:cNvPr>
          <p:cNvSpPr txBox="1"/>
          <p:nvPr/>
        </p:nvSpPr>
        <p:spPr>
          <a:xfrm>
            <a:off x="8211909" y="4304234"/>
            <a:ext cx="226967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No moisture ingress. No seepage, no damp. Cyclone &amp; Hurricane resistant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660261-85E9-4767-AC0B-686DF4F78C29}"/>
              </a:ext>
            </a:extLst>
          </p:cNvPr>
          <p:cNvSpPr txBox="1"/>
          <p:nvPr/>
        </p:nvSpPr>
        <p:spPr>
          <a:xfrm>
            <a:off x="1860551" y="1138368"/>
            <a:ext cx="1706058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Energy efficiency &amp; comfort in both extremes- heat &amp; cold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55E918-2FD0-48F4-A3C3-9E08D3B67122}"/>
              </a:ext>
            </a:extLst>
          </p:cNvPr>
          <p:cNvCxnSpPr>
            <a:stCxn id="37" idx="3"/>
          </p:cNvCxnSpPr>
          <p:nvPr/>
        </p:nvCxnSpPr>
        <p:spPr>
          <a:xfrm>
            <a:off x="3566610" y="1877033"/>
            <a:ext cx="1502449" cy="6204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C539E42-3497-4B3D-B0E8-A14543F9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66" y="10092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C1610-FE8D-4E28-93A4-7F5804E99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9" t="23562" r="29457" b="50903"/>
          <a:stretch/>
        </p:blipFill>
        <p:spPr>
          <a:xfrm>
            <a:off x="2321432" y="805069"/>
            <a:ext cx="7549136" cy="2623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6EAEE-2FE8-4895-B112-0BD528A3F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8" t="33422" r="28369" b="47076"/>
          <a:stretch/>
        </p:blipFill>
        <p:spPr>
          <a:xfrm>
            <a:off x="412036" y="3660928"/>
            <a:ext cx="6402019" cy="162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FF596-1514-4027-9AEB-2F2E18D02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8" t="81150" r="28369" b="5510"/>
          <a:stretch/>
        </p:blipFill>
        <p:spPr>
          <a:xfrm>
            <a:off x="5685182" y="5613201"/>
            <a:ext cx="6506817" cy="11309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0F8077-AB21-4D8A-B8BB-12A785D78048}"/>
              </a:ext>
            </a:extLst>
          </p:cNvPr>
          <p:cNvCxnSpPr/>
          <p:nvPr/>
        </p:nvCxnSpPr>
        <p:spPr>
          <a:xfrm>
            <a:off x="3613045" y="4704521"/>
            <a:ext cx="2708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A85EF0-983F-4A74-8991-7C116314091A}"/>
              </a:ext>
            </a:extLst>
          </p:cNvPr>
          <p:cNvCxnSpPr>
            <a:cxnSpLocks/>
          </p:cNvCxnSpPr>
          <p:nvPr/>
        </p:nvCxnSpPr>
        <p:spPr>
          <a:xfrm>
            <a:off x="584924" y="4989443"/>
            <a:ext cx="5921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DF7552-4E0E-46AB-8448-D36A1E09A011}"/>
              </a:ext>
            </a:extLst>
          </p:cNvPr>
          <p:cNvCxnSpPr>
            <a:cxnSpLocks/>
          </p:cNvCxnSpPr>
          <p:nvPr/>
        </p:nvCxnSpPr>
        <p:spPr>
          <a:xfrm>
            <a:off x="584924" y="5274364"/>
            <a:ext cx="2423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1283C-F062-43DC-9912-9C296D492253}"/>
              </a:ext>
            </a:extLst>
          </p:cNvPr>
          <p:cNvCxnSpPr>
            <a:cxnSpLocks/>
          </p:cNvCxnSpPr>
          <p:nvPr/>
        </p:nvCxnSpPr>
        <p:spPr>
          <a:xfrm>
            <a:off x="5852663" y="6520069"/>
            <a:ext cx="59218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E7AA8EAF-0992-41BF-A204-473E3F47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628" y="6337506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AA0ED0CD-77DE-4354-8B14-6790DC98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4" y="113889"/>
            <a:ext cx="10680325" cy="9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 err="1">
                <a:solidFill>
                  <a:srgbClr val="ED1C24"/>
                </a:solidFill>
              </a:rPr>
              <a:t>PMAY</a:t>
            </a:r>
            <a:r>
              <a:rPr lang="en-IN" altLang="en-US" sz="2800" b="1" dirty="0">
                <a:solidFill>
                  <a:srgbClr val="ED1C24"/>
                </a:solidFill>
              </a:rPr>
              <a:t>- An excellent scheme with problematic implementation?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id="{0DF701C9-49FF-402C-A870-0DE3091AC7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4" y="689317"/>
            <a:ext cx="9233535" cy="1394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29358A-4992-4D49-8F89-638CB724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982" y="752677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256"/>
          <a:ext cx="9144000" cy="6009756"/>
          <a:chOff x="0" y="866256"/>
          <a:chExt cx="9144000" cy="6009756"/>
        </a:xfrm>
      </p:grpSpPr>
      <p:sp>
        <p:nvSpPr>
          <p:cNvPr id="3" name="Line 3">
            <a:extLst>
              <a:ext uri="{FF2B5EF4-FFF2-40B4-BE49-F238E27FC236}">
                <a16:creationId xmlns:a16="http://schemas.microsoft.com/office/drawing/2014/main" id="{9821AB3C-4340-48ED-8900-B643C6872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872195"/>
            <a:ext cx="9144000" cy="2813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A24D240-959E-4F25-AE7C-3674D5A3A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" y="15875"/>
            <a:ext cx="92154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</a:t>
            </a:r>
            <a:r>
              <a:rPr lang="en-IN" altLang="en-US" sz="2800" b="1" dirty="0">
                <a:solidFill>
                  <a:srgbClr val="ED1C24"/>
                </a:solidFill>
              </a:rPr>
              <a:t> Green factor of </a:t>
            </a:r>
            <a:r>
              <a:rPr lang="en-IN" altLang="en-US" sz="2800" b="1" dirty="0" err="1">
                <a:solidFill>
                  <a:srgbClr val="00B050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8D7BA3-6157-49F7-9C39-990425E63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08570"/>
              </p:ext>
            </p:extLst>
          </p:nvPr>
        </p:nvGraphicFramePr>
        <p:xfrm>
          <a:off x="2213317" y="1496459"/>
          <a:ext cx="7680960" cy="469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703">
                  <a:extLst>
                    <a:ext uri="{9D8B030D-6E8A-4147-A177-3AD203B41FA5}">
                      <a16:colId xmlns:a16="http://schemas.microsoft.com/office/drawing/2014/main" val="1567349568"/>
                    </a:ext>
                  </a:extLst>
                </a:gridCol>
                <a:gridCol w="2889395">
                  <a:extLst>
                    <a:ext uri="{9D8B030D-6E8A-4147-A177-3AD203B41FA5}">
                      <a16:colId xmlns:a16="http://schemas.microsoft.com/office/drawing/2014/main" val="957405847"/>
                    </a:ext>
                  </a:extLst>
                </a:gridCol>
                <a:gridCol w="3853862">
                  <a:extLst>
                    <a:ext uri="{9D8B030D-6E8A-4147-A177-3AD203B41FA5}">
                      <a16:colId xmlns:a16="http://schemas.microsoft.com/office/drawing/2014/main" val="776099973"/>
                    </a:ext>
                  </a:extLst>
                </a:gridCol>
              </a:tblGrid>
              <a:tr h="5275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effectLst/>
                        </a:rPr>
                        <a:t> 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dirty="0">
                          <a:effectLst/>
                        </a:rPr>
                        <a:t>Sustainable Criteria</a:t>
                      </a:r>
                      <a:endParaRPr lang="en-IN" sz="2400" b="1" i="0" u="none" strike="noStrike" dirty="0">
                        <a:solidFill>
                          <a:srgbClr val="ED1C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u="none" strike="noStrike" dirty="0">
                          <a:effectLst/>
                        </a:rPr>
                        <a:t> </a:t>
                      </a:r>
                      <a:r>
                        <a:rPr lang="en-IN" sz="2400" b="1" u="none" strike="noStrike" dirty="0" err="1">
                          <a:effectLst/>
                        </a:rPr>
                        <a:t>ICF</a:t>
                      </a:r>
                      <a:r>
                        <a:rPr lang="en-IN" sz="2400" b="1" u="none" strike="noStrike" dirty="0">
                          <a:effectLst/>
                        </a:rPr>
                        <a:t> walls </a:t>
                      </a:r>
                      <a:endParaRPr lang="en-IN" sz="2400" b="1" i="0" u="none" strike="noStrike" dirty="0">
                        <a:solidFill>
                          <a:srgbClr val="ED1C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557552"/>
                  </a:ext>
                </a:extLst>
              </a:tr>
              <a:tr h="8447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50 year &amp; no significant repairs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4536106"/>
                  </a:ext>
                </a:extLst>
              </a:tr>
              <a:tr h="11854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Reduced Resources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 on-site water</a:t>
                      </a:r>
                    </a:p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concrete &amp; steel required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4944908"/>
                  </a:ext>
                </a:extLst>
              </a:tr>
              <a:tr h="106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Reuse Resources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concrete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Recycled Plastic for EPS &amp; ties (Green form)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0404872"/>
                  </a:ext>
                </a:extLst>
              </a:tr>
              <a:tr h="1066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Toxicity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VOCs, no harmful chemicals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4730170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2F069B3-18D9-452B-85CF-CE1FED62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529818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6CBE9-337F-438F-8A56-05D2BE3E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76" y="0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C10289-ADB2-4C4D-A4BD-2E34B3A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056C42-8B2E-458C-BCE5-5A30C831C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2" t="26810" r="31539" b="5329"/>
          <a:stretch/>
        </p:blipFill>
        <p:spPr>
          <a:xfrm>
            <a:off x="497058" y="1028200"/>
            <a:ext cx="7554351" cy="5077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5E33A-D089-491E-9568-B2E63A3A64B3}"/>
              </a:ext>
            </a:extLst>
          </p:cNvPr>
          <p:cNvSpPr txBox="1"/>
          <p:nvPr/>
        </p:nvSpPr>
        <p:spPr>
          <a:xfrm>
            <a:off x="8229600" y="2152357"/>
            <a:ext cx="3727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Simple tools &amp; Faster construction </a:t>
            </a:r>
          </a:p>
          <a:p>
            <a:pPr algn="ctr"/>
            <a:r>
              <a:rPr lang="en-IN" sz="2400" dirty="0"/>
              <a:t>=</a:t>
            </a:r>
          </a:p>
          <a:p>
            <a:pPr algn="ctr"/>
            <a:r>
              <a:rPr lang="en-IN" sz="2400" dirty="0"/>
              <a:t> Less skilled labour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E327E-E524-4AB9-A803-EA636DC0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76" y="0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3">
            <a:extLst>
              <a:ext uri="{FF2B5EF4-FFF2-40B4-BE49-F238E27FC236}">
                <a16:creationId xmlns:a16="http://schemas.microsoft.com/office/drawing/2014/main" id="{A118C38A-785E-4002-9ADF-9B41E9695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872195"/>
            <a:ext cx="9144000" cy="2813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557BEF1-9373-43FE-9352-49024E66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60" y="136524"/>
            <a:ext cx="661892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 err="1">
                <a:solidFill>
                  <a:srgbClr val="00B050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 require less skilled labour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6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88A3-B407-42EB-983A-AAE3AE80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dirty="0"/>
              <a:t>Although the direct material cost of </a:t>
            </a:r>
            <a:r>
              <a:rPr lang="en-IN" dirty="0" err="1"/>
              <a:t>ICF</a:t>
            </a:r>
            <a:r>
              <a:rPr lang="en-IN" dirty="0"/>
              <a:t> homes may seem to be on the higher side because of their superior quality, due to savings in the following, </a:t>
            </a:r>
          </a:p>
          <a:p>
            <a:r>
              <a:rPr lang="en-IN" dirty="0"/>
              <a:t>Labour costs</a:t>
            </a:r>
          </a:p>
          <a:p>
            <a:r>
              <a:rPr lang="en-IN" dirty="0"/>
              <a:t>Steel &amp; Concrete cost</a:t>
            </a:r>
          </a:p>
          <a:p>
            <a:r>
              <a:rPr lang="en-IN" dirty="0"/>
              <a:t>Time</a:t>
            </a:r>
          </a:p>
          <a:p>
            <a:r>
              <a:rPr lang="en-IN" dirty="0"/>
              <a:t>Water</a:t>
            </a:r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the overall cost can be lower in mass housing due to economies of scale</a:t>
            </a:r>
          </a:p>
          <a:p>
            <a:endParaRPr lang="en-IN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5B61CD9-A729-465D-BDAC-FD27D0CE3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52" y="-67750"/>
            <a:ext cx="539779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Affordable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55628DEE-A699-4DDF-9898-E3F8190D0D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2A95B-33F8-4363-B2D8-6FAB3D2A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90D2B4A-FF26-4A5E-9178-6372BAF5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372341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0EFF21B-5D07-4118-9D0B-766D70E5E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48" y="1508238"/>
            <a:ext cx="11056034" cy="5265879"/>
          </a:xfrm>
        </p:spPr>
        <p:txBody>
          <a:bodyPr>
            <a:noAutofit/>
          </a:bodyPr>
          <a:lstStyle/>
          <a:p>
            <a:pPr marL="857250" indent="-85725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N" sz="2800" b="1" dirty="0">
                <a:latin typeface="+mj-lt"/>
                <a:ea typeface="+mj-ea"/>
                <a:cs typeface="+mj-cs"/>
              </a:rPr>
              <a:t>Likely timeline of 1000 houses (assuming 300 sq. ft.) = 11 months</a:t>
            </a:r>
          </a:p>
          <a:p>
            <a:pPr marL="857250" indent="-85725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N" sz="2800" b="1" dirty="0">
                <a:latin typeface="+mj-lt"/>
                <a:ea typeface="+mj-ea"/>
                <a:cs typeface="+mj-cs"/>
              </a:rPr>
              <a:t>Scalability : EPS Factories every 200 Kms. Set of moulds ~ Rs. 20 Lacs</a:t>
            </a:r>
          </a:p>
          <a:p>
            <a:pPr marL="857250" indent="-85725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N" sz="2800" b="1" dirty="0">
                <a:latin typeface="+mj-lt"/>
                <a:ea typeface="+mj-ea"/>
                <a:cs typeface="+mj-cs"/>
              </a:rPr>
              <a:t>Economics of scale: Green Concrete, Reduction in costs of steel etc.</a:t>
            </a:r>
          </a:p>
          <a:p>
            <a:pPr marL="857250" indent="-857250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N" sz="2800" b="1" dirty="0">
                <a:latin typeface="+mj-lt"/>
                <a:ea typeface="+mj-ea"/>
                <a:cs typeface="+mj-cs"/>
              </a:rPr>
              <a:t>Number of Floors- 7 (in earthquake zones)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0D83ECB-71EA-4047-ACC3-C3EC9680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6" y="69848"/>
            <a:ext cx="1059297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Other concerns regarding use of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 in mass housing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E47E0FEF-7D3A-46C9-8517-A0BE150E1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292" y="835782"/>
            <a:ext cx="9247603" cy="2222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8314B-7877-4B73-A278-CA243F55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698247C-FB31-47F0-89B6-892F7F25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173074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13C5-B557-4125-A55C-7536DB89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56" y="-49215"/>
            <a:ext cx="5576668" cy="1325563"/>
          </a:xfrm>
        </p:spPr>
        <p:txBody>
          <a:bodyPr/>
          <a:lstStyle/>
          <a:p>
            <a:r>
              <a:rPr lang="en-IN" sz="2800" b="1" dirty="0">
                <a:solidFill>
                  <a:srgbClr val="ED1C24"/>
                </a:solidFill>
                <a:latin typeface="Arial" panose="020B0604020202020204" pitchFamily="34" charset="0"/>
              </a:rPr>
              <a:t>Limitations of </a:t>
            </a:r>
            <a:r>
              <a:rPr lang="en-IN" sz="2800" b="1" dirty="0" err="1">
                <a:solidFill>
                  <a:srgbClr val="00B050"/>
                </a:solidFill>
                <a:latin typeface="Arial" panose="020B0604020202020204" pitchFamily="34" charset="0"/>
              </a:rPr>
              <a:t>ICF</a:t>
            </a:r>
            <a:r>
              <a:rPr lang="en-IN" sz="2800" b="1" dirty="0">
                <a:solidFill>
                  <a:srgbClr val="ED1C24"/>
                </a:solidFill>
                <a:latin typeface="Arial" panose="020B0604020202020204" pitchFamily="34" charset="0"/>
              </a:rPr>
              <a:t>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6AF1-5F83-4C2C-B156-299A19425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05"/>
            <a:ext cx="10515600" cy="44339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Limited by Indian Building Codes (USA/Europe vs. India)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Non-contact lap joints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Minimum steel requirement to prevent concrete cracking under thermal stress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Minimum concrete thickness (6 inch vs. 4 inch monolithic)</a:t>
            </a:r>
          </a:p>
          <a:p>
            <a:pPr>
              <a:lnSpc>
                <a:spcPct val="150000"/>
              </a:lnSpc>
            </a:pPr>
            <a:r>
              <a:rPr lang="en-IN" dirty="0"/>
              <a:t>Cannot be modified once built- walls are structural members</a:t>
            </a:r>
          </a:p>
          <a:p>
            <a:pPr>
              <a:lnSpc>
                <a:spcPct val="150000"/>
              </a:lnSpc>
            </a:pPr>
            <a:r>
              <a:rPr lang="en-IN" dirty="0"/>
              <a:t>Availability &amp; client permission for green concrete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1C5981F3-DDF9-42A3-92DC-A0AD5C8BCC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292" y="835782"/>
            <a:ext cx="9247603" cy="2222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49406-5ED3-4057-BE94-D311FA0E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BC12119-DEB6-467C-9230-F8E70B31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171747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A8A24C-135E-4256-9C9E-C7590AD18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83898"/>
              </p:ext>
            </p:extLst>
          </p:nvPr>
        </p:nvGraphicFramePr>
        <p:xfrm>
          <a:off x="0" y="1657098"/>
          <a:ext cx="12177789" cy="3543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576">
                  <a:extLst>
                    <a:ext uri="{9D8B030D-6E8A-4147-A177-3AD203B41FA5}">
                      <a16:colId xmlns:a16="http://schemas.microsoft.com/office/drawing/2014/main" val="2007971967"/>
                    </a:ext>
                  </a:extLst>
                </a:gridCol>
                <a:gridCol w="3349026">
                  <a:extLst>
                    <a:ext uri="{9D8B030D-6E8A-4147-A177-3AD203B41FA5}">
                      <a16:colId xmlns:a16="http://schemas.microsoft.com/office/drawing/2014/main" val="4179506913"/>
                    </a:ext>
                  </a:extLst>
                </a:gridCol>
                <a:gridCol w="2238050">
                  <a:extLst>
                    <a:ext uri="{9D8B030D-6E8A-4147-A177-3AD203B41FA5}">
                      <a16:colId xmlns:a16="http://schemas.microsoft.com/office/drawing/2014/main" val="1290799095"/>
                    </a:ext>
                  </a:extLst>
                </a:gridCol>
                <a:gridCol w="1030469">
                  <a:extLst>
                    <a:ext uri="{9D8B030D-6E8A-4147-A177-3AD203B41FA5}">
                      <a16:colId xmlns:a16="http://schemas.microsoft.com/office/drawing/2014/main" val="2190392788"/>
                    </a:ext>
                  </a:extLst>
                </a:gridCol>
                <a:gridCol w="1202216">
                  <a:extLst>
                    <a:ext uri="{9D8B030D-6E8A-4147-A177-3AD203B41FA5}">
                      <a16:colId xmlns:a16="http://schemas.microsoft.com/office/drawing/2014/main" val="3581820662"/>
                    </a:ext>
                  </a:extLst>
                </a:gridCol>
                <a:gridCol w="1030469">
                  <a:extLst>
                    <a:ext uri="{9D8B030D-6E8A-4147-A177-3AD203B41FA5}">
                      <a16:colId xmlns:a16="http://schemas.microsoft.com/office/drawing/2014/main" val="1943373283"/>
                    </a:ext>
                  </a:extLst>
                </a:gridCol>
                <a:gridCol w="2704983">
                  <a:extLst>
                    <a:ext uri="{9D8B030D-6E8A-4147-A177-3AD203B41FA5}">
                      <a16:colId xmlns:a16="http://schemas.microsoft.com/office/drawing/2014/main" val="2207685946"/>
                    </a:ext>
                  </a:extLst>
                </a:gridCol>
              </a:tblGrid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 err="1">
                          <a:effectLst/>
                        </a:rPr>
                        <a:t>S.No</a:t>
                      </a:r>
                      <a:r>
                        <a:rPr lang="en-IN" sz="2000" b="1" u="none" strike="noStrike" dirty="0">
                          <a:effectLst/>
                        </a:rPr>
                        <a:t>.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>
                          <a:effectLst/>
                        </a:rPr>
                        <a:t>Location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>
                          <a:effectLst/>
                        </a:rPr>
                        <a:t>Nature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>
                          <a:effectLst/>
                        </a:rPr>
                        <a:t>Storeys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>
                          <a:effectLst/>
                        </a:rPr>
                        <a:t>Area (Sqft)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>
                          <a:effectLst/>
                        </a:rPr>
                        <a:t>Year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Construction time frame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3209003932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Manesar (</a:t>
                      </a:r>
                      <a:r>
                        <a:rPr lang="en-IN" sz="1800" u="none" strike="noStrike" dirty="0" err="1">
                          <a:effectLst/>
                        </a:rPr>
                        <a:t>Vill</a:t>
                      </a:r>
                      <a:r>
                        <a:rPr lang="en-IN" sz="1800" u="none" strike="noStrike" dirty="0">
                          <a:effectLst/>
                        </a:rPr>
                        <a:t>. </a:t>
                      </a:r>
                      <a:r>
                        <a:rPr lang="en-IN" sz="1800" u="none" strike="noStrike" dirty="0" err="1">
                          <a:effectLst/>
                        </a:rPr>
                        <a:t>Pachgaon</a:t>
                      </a:r>
                      <a:r>
                        <a:rPr lang="en-IN" sz="1800" u="none" strike="noStrike" dirty="0">
                          <a:effectLst/>
                        </a:rPr>
                        <a:t>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Farmhouse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2500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3 months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1359720566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Surajpur, Greater Noida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Guardroom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700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15 days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3596413023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Indore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Car Showroom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10000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1 month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2890920567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4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Delhi, Mansarovar Garden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Residential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10000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6 months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3665939888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Theog, Himanchal Pradesh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Hill top farmhouse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3000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3 months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2360610151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err="1">
                          <a:effectLst/>
                        </a:rPr>
                        <a:t>Surajpur</a:t>
                      </a:r>
                      <a:r>
                        <a:rPr lang="en-IN" sz="1800" u="none" strike="noStrike" dirty="0">
                          <a:effectLst/>
                        </a:rPr>
                        <a:t>, Greater Noida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err="1">
                          <a:effectLst/>
                        </a:rPr>
                        <a:t>Office+Godown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18000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5 months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2610554046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 err="1">
                          <a:effectLst/>
                        </a:rPr>
                        <a:t>Surajpur</a:t>
                      </a:r>
                      <a:r>
                        <a:rPr lang="en-IN" sz="1800" u="none" strike="noStrike" dirty="0">
                          <a:effectLst/>
                        </a:rPr>
                        <a:t>, Greater Noida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Basement+workshop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6000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3 months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4171844100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Near Hyderabad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Residential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2500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2017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1 month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2536266924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CBRI Roorkee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Residential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1250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Pipeline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effectLst/>
                        </a:rPr>
                        <a:t>Pipeline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11711180"/>
                  </a:ext>
                </a:extLst>
              </a:tr>
              <a:tr h="3221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Chanakyapuri, New Delhi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Heritage Building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18000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u="none" strike="noStrike" dirty="0">
                          <a:effectLst/>
                        </a:rPr>
                        <a:t>Pipeline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effectLst/>
                        </a:rPr>
                        <a:t>Pipeline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09" marR="16109" marT="16109" marB="0" anchor="b"/>
                </a:tc>
                <a:extLst>
                  <a:ext uri="{0D108BD9-81ED-4DB2-BD59-A6C34878D82A}">
                    <a16:rowId xmlns:a16="http://schemas.microsoft.com/office/drawing/2014/main" val="162284472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97CE02A-359B-412B-9FD5-31552561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56" y="-49215"/>
            <a:ext cx="5576668" cy="1325563"/>
          </a:xfrm>
        </p:spPr>
        <p:txBody>
          <a:bodyPr/>
          <a:lstStyle/>
          <a:p>
            <a:r>
              <a:rPr lang="en-IN" sz="2800" b="1" dirty="0">
                <a:solidFill>
                  <a:srgbClr val="ED1C24"/>
                </a:solidFill>
                <a:latin typeface="Arial" panose="020B0604020202020204" pitchFamily="34" charset="0"/>
              </a:rPr>
              <a:t>Projects using </a:t>
            </a:r>
            <a:r>
              <a:rPr lang="en-IN" sz="2800" b="1" dirty="0" err="1">
                <a:solidFill>
                  <a:srgbClr val="00B050"/>
                </a:solidFill>
                <a:latin typeface="Arial" panose="020B0604020202020204" pitchFamily="34" charset="0"/>
              </a:rPr>
              <a:t>ICF</a:t>
            </a:r>
            <a:r>
              <a:rPr lang="en-IN" sz="2800" b="1" dirty="0">
                <a:solidFill>
                  <a:srgbClr val="ED1C24"/>
                </a:solidFill>
                <a:latin typeface="Arial" panose="020B0604020202020204" pitchFamily="34" charset="0"/>
              </a:rPr>
              <a:t> technology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6CDF0369-068A-4D89-9C01-5DCFEC493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510" y="919063"/>
            <a:ext cx="9247603" cy="22226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605DC-8A36-40DA-B10B-35D7C823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FB28A-F67E-42BF-B7DD-EB30E4177078}"/>
              </a:ext>
            </a:extLst>
          </p:cNvPr>
          <p:cNvSpPr txBox="1"/>
          <p:nvPr/>
        </p:nvSpPr>
        <p:spPr>
          <a:xfrm>
            <a:off x="1161756" y="5908431"/>
            <a:ext cx="477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Total projects in India: 52,700 sq. ft.</a:t>
            </a:r>
          </a:p>
          <a:p>
            <a:r>
              <a:rPr lang="en-IN" b="1" dirty="0"/>
              <a:t>&gt;20,00,000 </a:t>
            </a:r>
            <a:r>
              <a:rPr lang="en-IN" b="1" dirty="0" err="1"/>
              <a:t>sq.ft</a:t>
            </a:r>
            <a:r>
              <a:rPr lang="en-IN" b="1" dirty="0"/>
              <a:t> worldwide as per list submitted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2F4644A-F5B6-40E8-9286-73BF2752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1234" y="6231596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15079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6AA3E-7522-44F4-A540-2759B09600C1}"/>
              </a:ext>
            </a:extLst>
          </p:cNvPr>
          <p:cNvSpPr txBox="1"/>
          <p:nvPr/>
        </p:nvSpPr>
        <p:spPr>
          <a:xfrm>
            <a:off x="1174958" y="5823763"/>
            <a:ext cx="7818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Thermal insulation- R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Acoustic Insulation up to 60 Db dampened- impact + airborne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AEAA4EE-ECAF-4465-9E27-D72F2C1A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875332"/>
            <a:ext cx="7212585" cy="48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E32165D6-988B-4B13-BF20-536B1B80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052" y="-67750"/>
            <a:ext cx="539779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120" rIns="0" bIns="0" anchor="ctr"/>
          <a:lstStyle>
            <a:lvl1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7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3600" b="1" dirty="0">
                <a:solidFill>
                  <a:srgbClr val="000000"/>
                </a:solidFill>
              </a:rPr>
              <a:t>                       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2800" b="1" dirty="0">
                <a:solidFill>
                  <a:srgbClr val="ED1C24"/>
                </a:solidFill>
              </a:rPr>
              <a:t>Comfortable </a:t>
            </a:r>
            <a:r>
              <a:rPr lang="en-IN" altLang="en-US" sz="2800" b="1" dirty="0" err="1">
                <a:solidFill>
                  <a:srgbClr val="00A65D"/>
                </a:solidFill>
              </a:rPr>
              <a:t>ICF</a:t>
            </a:r>
            <a:r>
              <a:rPr lang="en-IN" altLang="en-US" sz="2800" b="1" dirty="0">
                <a:solidFill>
                  <a:srgbClr val="ED1C24"/>
                </a:solidFill>
              </a:rPr>
              <a:t> homes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IN" altLang="en-US" sz="1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IN" altLang="en-US" sz="1600" b="1" dirty="0">
                <a:solidFill>
                  <a:srgbClr val="000000"/>
                </a:solidFill>
              </a:rPr>
              <a:t>                </a:t>
            </a:r>
            <a:r>
              <a:rPr lang="en-IN" altLang="en-US" sz="1400" b="1" dirty="0">
                <a:solidFill>
                  <a:srgbClr val="000000"/>
                </a:solidFill>
              </a:rPr>
              <a:t>      </a:t>
            </a:r>
            <a:br>
              <a:rPr lang="en-IN" altLang="en-US" sz="1400" b="1" u="sng" dirty="0">
                <a:solidFill>
                  <a:srgbClr val="000000"/>
                </a:solidFill>
              </a:rPr>
            </a:br>
            <a:br>
              <a:rPr lang="en-IN" altLang="en-US" sz="1400" b="1" u="sng" dirty="0">
                <a:solidFill>
                  <a:srgbClr val="000000"/>
                </a:solidFill>
              </a:rPr>
            </a:br>
            <a:endParaRPr lang="en-IN" alt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E8467270-D232-476F-9584-016F5C14E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" y="649288"/>
            <a:ext cx="9237663" cy="53975"/>
          </a:xfrm>
          <a:prstGeom prst="lin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F7599-6F0D-4DA8-91A6-1ACDBC23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7A74FEF-0AA7-49C7-BF92-A09B9EEF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9846" y="6381968"/>
            <a:ext cx="3403209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</p:spTree>
    <p:extLst>
      <p:ext uri="{BB962C8B-B14F-4D97-AF65-F5344CB8AC3E}">
        <p14:creationId xmlns:p14="http://schemas.microsoft.com/office/powerpoint/2010/main" val="14115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5F6E-3157-4A36-8A39-AA31FD486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27"/>
            <a:ext cx="9144000" cy="1817785"/>
          </a:xfrm>
        </p:spPr>
        <p:txBody>
          <a:bodyPr/>
          <a:lstStyle/>
          <a:p>
            <a:r>
              <a:rPr lang="en-IN" dirty="0"/>
              <a:t>Why are </a:t>
            </a:r>
            <a:r>
              <a:rPr lang="en-IN" dirty="0" err="1">
                <a:solidFill>
                  <a:srgbClr val="00B050"/>
                </a:solidFill>
              </a:rPr>
              <a:t>ICF</a:t>
            </a:r>
            <a:r>
              <a:rPr lang="en-IN" dirty="0"/>
              <a:t> homes perfect for mass housing?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568A2-6FE8-4D2D-8105-6CA948509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08" y="2153065"/>
            <a:ext cx="9144000" cy="4525108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( a basic schema of our presentation today)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The concept of </a:t>
            </a:r>
            <a:r>
              <a:rPr lang="en-IN" dirty="0" err="1"/>
              <a:t>ICF</a:t>
            </a:r>
            <a:r>
              <a:rPr lang="en-IN" dirty="0"/>
              <a:t> – components, steps of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Comfort factor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Disaster resistance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Durability factor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Ultra-fast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A made-for-India, made-in-India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Green factor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Affordability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Other concerns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Limitations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EFFD-B19E-4794-A989-A399C79C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D7FBB-8BDC-443D-A986-2AB2E2BA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7" y="-418318"/>
            <a:ext cx="10800000" cy="8100000"/>
          </a:xfrm>
        </p:spPr>
      </p:pic>
    </p:spTree>
    <p:extLst>
      <p:ext uri="{BB962C8B-B14F-4D97-AF65-F5344CB8AC3E}">
        <p14:creationId xmlns:p14="http://schemas.microsoft.com/office/powerpoint/2010/main" val="429210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5EB58-E63C-43B3-AAC9-85FF75BB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4259" r="15443"/>
          <a:stretch/>
        </p:blipFill>
        <p:spPr>
          <a:xfrm>
            <a:off x="1638300" y="146050"/>
            <a:ext cx="3898900" cy="656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15382-1301-48D5-9A8B-4E7B881D5BB1}"/>
              </a:ext>
            </a:extLst>
          </p:cNvPr>
          <p:cNvSpPr txBox="1"/>
          <p:nvPr/>
        </p:nvSpPr>
        <p:spPr>
          <a:xfrm>
            <a:off x="5537200" y="146050"/>
            <a:ext cx="501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SHUTTERING/ FORMWORK </a:t>
            </a:r>
            <a:r>
              <a:rPr lang="en-IN" b="1" dirty="0"/>
              <a:t> </a:t>
            </a:r>
          </a:p>
          <a:p>
            <a:pPr algn="ctr"/>
            <a:r>
              <a:rPr lang="en-IN" b="1" dirty="0"/>
              <a:t>(interlocking, hollow </a:t>
            </a:r>
            <a:r>
              <a:rPr lang="en-IN" b="1" dirty="0" err="1"/>
              <a:t>molded</a:t>
            </a:r>
            <a:r>
              <a:rPr lang="en-IN" b="1" dirty="0"/>
              <a:t> EPS panels, held together by hard plastic ties)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7306F-5228-441C-B4B2-3868C1EB3C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6770" r="11749" b="11165"/>
          <a:stretch/>
        </p:blipFill>
        <p:spPr>
          <a:xfrm>
            <a:off x="5856124" y="3654406"/>
            <a:ext cx="2320561" cy="2705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9FD21-DC45-4FA9-9213-85267A73D9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1684" r="3889" b="26006"/>
          <a:stretch/>
        </p:blipFill>
        <p:spPr>
          <a:xfrm>
            <a:off x="5856123" y="1167031"/>
            <a:ext cx="4378656" cy="2222500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1F7C5734-49F7-44E0-B8DD-A1963DF1CEBF}"/>
              </a:ext>
            </a:extLst>
          </p:cNvPr>
          <p:cNvSpPr/>
          <p:nvPr/>
        </p:nvSpPr>
        <p:spPr>
          <a:xfrm>
            <a:off x="8579659" y="3399399"/>
            <a:ext cx="596900" cy="5778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B6176-C6BA-425F-9411-6C2541A69459}"/>
              </a:ext>
            </a:extLst>
          </p:cNvPr>
          <p:cNvSpPr txBox="1"/>
          <p:nvPr/>
        </p:nvSpPr>
        <p:spPr>
          <a:xfrm>
            <a:off x="5935149" y="2921600"/>
            <a:ext cx="1624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Standard Block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E80ED-3297-4E65-A45E-8FE2E01A95BC}"/>
              </a:ext>
            </a:extLst>
          </p:cNvPr>
          <p:cNvSpPr txBox="1"/>
          <p:nvPr/>
        </p:nvSpPr>
        <p:spPr>
          <a:xfrm>
            <a:off x="7441084" y="5045501"/>
            <a:ext cx="1624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Corner Block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F583E2-581D-4D76-853A-D5564C33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3453" y="6441816"/>
            <a:ext cx="3512457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7031DA-5EFF-4A13-940A-1589A675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A967E-71BB-4E79-B05B-84C15C919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20000" r="14667"/>
          <a:stretch/>
        </p:blipFill>
        <p:spPr>
          <a:xfrm>
            <a:off x="1705870" y="139700"/>
            <a:ext cx="439013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B6E02-C120-4D06-B366-136D15870DEE}"/>
              </a:ext>
            </a:extLst>
          </p:cNvPr>
          <p:cNvSpPr txBox="1"/>
          <p:nvPr/>
        </p:nvSpPr>
        <p:spPr>
          <a:xfrm>
            <a:off x="5923640" y="0"/>
            <a:ext cx="4562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/>
              <a:t>SHUTTERING/ FORMWORK </a:t>
            </a:r>
            <a:r>
              <a:rPr lang="en-IN" b="1" dirty="0"/>
              <a:t> </a:t>
            </a:r>
          </a:p>
          <a:p>
            <a:pPr algn="ctr"/>
            <a:r>
              <a:rPr lang="en-IN" b="1" dirty="0"/>
              <a:t>(interlocking, hollow </a:t>
            </a:r>
            <a:r>
              <a:rPr lang="en-IN" b="1" dirty="0" err="1"/>
              <a:t>molded</a:t>
            </a:r>
            <a:r>
              <a:rPr lang="en-IN" b="1" dirty="0"/>
              <a:t> EPS panels, held together by hard plastic 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5A5BB-CF90-4867-A5FB-0BA3C4AF0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17023" r="4027" b="27680"/>
          <a:stretch/>
        </p:blipFill>
        <p:spPr>
          <a:xfrm>
            <a:off x="6268362" y="5054600"/>
            <a:ext cx="4399638" cy="1676400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7C4D86BE-82A9-4E31-8A2C-4A7589219252}"/>
              </a:ext>
            </a:extLst>
          </p:cNvPr>
          <p:cNvSpPr/>
          <p:nvPr/>
        </p:nvSpPr>
        <p:spPr>
          <a:xfrm>
            <a:off x="8001000" y="4375150"/>
            <a:ext cx="596900" cy="5778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23E39-79FF-40AA-911B-2156132D38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7523" r="12187" b="9955"/>
          <a:stretch/>
        </p:blipFill>
        <p:spPr>
          <a:xfrm>
            <a:off x="6268362" y="1177330"/>
            <a:ext cx="1918790" cy="280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6CFB1-3253-4875-BAEA-53732D442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9140" r="9351" b="14300"/>
          <a:stretch/>
        </p:blipFill>
        <p:spPr>
          <a:xfrm>
            <a:off x="8299451" y="1177330"/>
            <a:ext cx="2031089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DAD95-B909-4D71-8FA0-9C5BA4CC5A04}"/>
              </a:ext>
            </a:extLst>
          </p:cNvPr>
          <p:cNvSpPr txBox="1"/>
          <p:nvPr/>
        </p:nvSpPr>
        <p:spPr>
          <a:xfrm>
            <a:off x="6464301" y="4114800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Floor Edge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81E7E-278E-4E8F-A884-FD5EB365F5A2}"/>
              </a:ext>
            </a:extLst>
          </p:cNvPr>
          <p:cNvSpPr txBox="1"/>
          <p:nvPr/>
        </p:nvSpPr>
        <p:spPr>
          <a:xfrm>
            <a:off x="9193597" y="4114800"/>
            <a:ext cx="69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Lintel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A91C0-141E-4F51-A105-2A42CFFDC174}"/>
              </a:ext>
            </a:extLst>
          </p:cNvPr>
          <p:cNvSpPr txBox="1"/>
          <p:nvPr/>
        </p:nvSpPr>
        <p:spPr>
          <a:xfrm>
            <a:off x="6362702" y="6260068"/>
            <a:ext cx="1229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Half-height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79D1FA-BC85-4785-AC04-4FC0F614D2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>
          <a:xfrm>
            <a:off x="5544879" y="863600"/>
            <a:ext cx="4564323" cy="53456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511DC9-5E2A-4FBC-9227-501894DB38ED}"/>
              </a:ext>
            </a:extLst>
          </p:cNvPr>
          <p:cNvSpPr txBox="1"/>
          <p:nvPr/>
        </p:nvSpPr>
        <p:spPr>
          <a:xfrm>
            <a:off x="1453674" y="33377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End pieces fit snugly to prevent thermal bridging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D56CC1-6AC5-4D31-95DA-127AF432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6299" y="6353176"/>
            <a:ext cx="3429707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70CC94-348A-4A99-A51B-37E8249B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4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890867-BF11-45D6-A77A-48986EF29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15693"/>
          <a:stretch/>
        </p:blipFill>
        <p:spPr>
          <a:xfrm>
            <a:off x="2610600" y="1411120"/>
            <a:ext cx="7160455" cy="3976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3F4187-4E20-49DB-BBBB-F40959E1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 b="12614"/>
          <a:stretch/>
        </p:blipFill>
        <p:spPr>
          <a:xfrm>
            <a:off x="3744684" y="1583141"/>
            <a:ext cx="5249094" cy="46691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28019F-DC94-4015-81B0-D672BC39B1CE}"/>
              </a:ext>
            </a:extLst>
          </p:cNvPr>
          <p:cNvSpPr txBox="1"/>
          <p:nvPr/>
        </p:nvSpPr>
        <p:spPr>
          <a:xfrm>
            <a:off x="3744683" y="5351600"/>
            <a:ext cx="51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2. Ultra-fast shuttering/ formwork assembled by stacking interlocking hollow </a:t>
            </a:r>
            <a:r>
              <a:rPr lang="en-IN" b="1" dirty="0" err="1"/>
              <a:t>molded</a:t>
            </a:r>
            <a:r>
              <a:rPr lang="en-IN" b="1" dirty="0"/>
              <a:t> </a:t>
            </a:r>
            <a:r>
              <a:rPr lang="en-IN" b="1" dirty="0" err="1"/>
              <a:t>ICF</a:t>
            </a:r>
            <a:r>
              <a:rPr lang="en-IN" b="1" dirty="0"/>
              <a:t> blocks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0B34741-7BB1-452C-ADD8-501AF531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86" y="605749"/>
            <a:ext cx="58959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6F6627-816D-45FC-ACFA-1CBEFDAE9BBB}"/>
              </a:ext>
            </a:extLst>
          </p:cNvPr>
          <p:cNvSpPr txBox="1"/>
          <p:nvPr/>
        </p:nvSpPr>
        <p:spPr>
          <a:xfrm>
            <a:off x="3774832" y="3180004"/>
            <a:ext cx="49824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3. Fixing steel rebars (as per calculated requirements) to hard ties in the formwork reinforces the structure.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A28FB-A830-438D-AA92-CE1DAF34D74D}"/>
              </a:ext>
            </a:extLst>
          </p:cNvPr>
          <p:cNvSpPr txBox="1"/>
          <p:nvPr/>
        </p:nvSpPr>
        <p:spPr>
          <a:xfrm>
            <a:off x="2610600" y="1470075"/>
            <a:ext cx="7160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1.  </a:t>
            </a:r>
            <a:r>
              <a:rPr lang="en-IN" b="1" dirty="0" err="1"/>
              <a:t>ICF</a:t>
            </a:r>
            <a:r>
              <a:rPr lang="en-IN" b="1" dirty="0"/>
              <a:t>  walls can easily be built on conventional masonry footing or even step footings or shallow foundation systems including strip foundation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31AF52-4DDA-4F02-AE9E-228CBC6D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4" y="6356351"/>
            <a:ext cx="3699803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0DE39-277A-462C-AB83-5DDA279E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726AE-CD54-4A1E-9A52-70D787269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/>
          <a:stretch/>
        </p:blipFill>
        <p:spPr>
          <a:xfrm>
            <a:off x="1524000" y="1650100"/>
            <a:ext cx="9144000" cy="3557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199FD-EC21-425B-B5BA-E10E44D19464}"/>
              </a:ext>
            </a:extLst>
          </p:cNvPr>
          <p:cNvSpPr txBox="1"/>
          <p:nvPr/>
        </p:nvSpPr>
        <p:spPr>
          <a:xfrm>
            <a:off x="1983931" y="5466366"/>
            <a:ext cx="82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4. TRESTLES are erected for plumb straight walls &amp; for support during concrete pour. SCAFFOLDING platforms on trestles allow easy access and assembly of higher walls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FAB6D-00E9-4D28-93CB-1D49294B6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53" b="27545"/>
          <a:stretch/>
        </p:blipFill>
        <p:spPr>
          <a:xfrm>
            <a:off x="3885063" y="418287"/>
            <a:ext cx="4681183" cy="439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1991B-2544-4BCC-BFF1-0580D387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95" y="929281"/>
            <a:ext cx="6455390" cy="4865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54F1F-D3BE-4E68-B369-8B0636AD6BC5}"/>
              </a:ext>
            </a:extLst>
          </p:cNvPr>
          <p:cNvSpPr txBox="1"/>
          <p:nvPr/>
        </p:nvSpPr>
        <p:spPr>
          <a:xfrm>
            <a:off x="2636293" y="5789531"/>
            <a:ext cx="67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6. Concrete of a specified slump and strength (M-20/25 grade) is poured into the formwork to form a strong core.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8BDE6-9EE8-4CBC-80C4-F72944E07D8C}"/>
              </a:ext>
            </a:extLst>
          </p:cNvPr>
          <p:cNvSpPr txBox="1"/>
          <p:nvPr/>
        </p:nvSpPr>
        <p:spPr>
          <a:xfrm>
            <a:off x="2179093" y="4858603"/>
            <a:ext cx="775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5. All necessary service conduits are marked and openings are cut with a drill/ hot knife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958EF-4254-489B-84EB-8BAFD6E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4133" y="6435862"/>
            <a:ext cx="3684563" cy="365125"/>
          </a:xfrm>
        </p:spPr>
        <p:txBody>
          <a:bodyPr/>
          <a:lstStyle/>
          <a:p>
            <a:r>
              <a:rPr lang="nl-BE" sz="1400" b="1" dirty="0">
                <a:solidFill>
                  <a:schemeClr val="tx1"/>
                </a:solidFill>
              </a:rPr>
              <a:t>https://www.building-insulation-india.com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AC34A-124D-4AB8-BA97-30D24907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947" y="69849"/>
            <a:ext cx="1560017" cy="120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8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9775774</vt:lpwstr>
  </property>
  <property fmtid="{D5CDD505-2E9C-101B-9397-08002B2CF9AE}" pid="4" name="OptimizationTime">
    <vt:lpwstr>20190320_1420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1259</Words>
  <Application>Microsoft Office PowerPoint</Application>
  <PresentationFormat>Widescreen</PresentationFormat>
  <Paragraphs>285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Why are ICF homes perfect for mass housing?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 of ICF technology</vt:lpstr>
      <vt:lpstr>Projects using ICF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38</cp:revision>
  <dcterms:created xsi:type="dcterms:W3CDTF">2019-03-02T16:09:07Z</dcterms:created>
  <dcterms:modified xsi:type="dcterms:W3CDTF">2019-03-03T05:57:40Z</dcterms:modified>
</cp:coreProperties>
</file>